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5"/>
  </p:notesMasterIdLst>
  <p:handoutMasterIdLst>
    <p:handoutMasterId r:id="rId126"/>
  </p:handoutMasterIdLst>
  <p:sldIdLst>
    <p:sldId id="256" r:id="rId3"/>
    <p:sldId id="257" r:id="rId4"/>
    <p:sldId id="330" r:id="rId5"/>
    <p:sldId id="401" r:id="rId6"/>
    <p:sldId id="402" r:id="rId7"/>
    <p:sldId id="400" r:id="rId8"/>
    <p:sldId id="331" r:id="rId9"/>
    <p:sldId id="332" r:id="rId10"/>
    <p:sldId id="259" r:id="rId11"/>
    <p:sldId id="304" r:id="rId12"/>
    <p:sldId id="305" r:id="rId13"/>
    <p:sldId id="306" r:id="rId14"/>
    <p:sldId id="308" r:id="rId15"/>
    <p:sldId id="307" r:id="rId16"/>
    <p:sldId id="403" r:id="rId17"/>
    <p:sldId id="410"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6" r:id="rId41"/>
    <p:sldId id="357" r:id="rId42"/>
    <p:sldId id="390" r:id="rId43"/>
    <p:sldId id="265" r:id="rId44"/>
    <p:sldId id="316" r:id="rId45"/>
    <p:sldId id="312" r:id="rId46"/>
    <p:sldId id="311" r:id="rId47"/>
    <p:sldId id="314" r:id="rId48"/>
    <p:sldId id="317" r:id="rId49"/>
    <p:sldId id="289" r:id="rId50"/>
    <p:sldId id="290" r:id="rId51"/>
    <p:sldId id="291" r:id="rId52"/>
    <p:sldId id="292" r:id="rId53"/>
    <p:sldId id="293" r:id="rId54"/>
    <p:sldId id="294" r:id="rId55"/>
    <p:sldId id="295" r:id="rId56"/>
    <p:sldId id="296" r:id="rId57"/>
    <p:sldId id="309" r:id="rId58"/>
    <p:sldId id="283" r:id="rId59"/>
    <p:sldId id="284" r:id="rId60"/>
    <p:sldId id="315" r:id="rId61"/>
    <p:sldId id="269" r:id="rId62"/>
    <p:sldId id="270" r:id="rId63"/>
    <p:sldId id="271" r:id="rId64"/>
    <p:sldId id="272" r:id="rId65"/>
    <p:sldId id="273" r:id="rId66"/>
    <p:sldId id="274" r:id="rId67"/>
    <p:sldId id="277" r:id="rId68"/>
    <p:sldId id="275" r:id="rId69"/>
    <p:sldId id="276" r:id="rId70"/>
    <p:sldId id="278" r:id="rId71"/>
    <p:sldId id="279" r:id="rId72"/>
    <p:sldId id="280" r:id="rId73"/>
    <p:sldId id="281" r:id="rId74"/>
    <p:sldId id="282" r:id="rId75"/>
    <p:sldId id="322" r:id="rId76"/>
    <p:sldId id="328" r:id="rId77"/>
    <p:sldId id="324" r:id="rId78"/>
    <p:sldId id="325" r:id="rId79"/>
    <p:sldId id="326" r:id="rId80"/>
    <p:sldId id="327" r:id="rId81"/>
    <p:sldId id="323" r:id="rId82"/>
    <p:sldId id="391" r:id="rId83"/>
    <p:sldId id="376" r:id="rId84"/>
    <p:sldId id="377" r:id="rId85"/>
    <p:sldId id="378" r:id="rId86"/>
    <p:sldId id="379" r:id="rId87"/>
    <p:sldId id="380" r:id="rId88"/>
    <p:sldId id="381" r:id="rId89"/>
    <p:sldId id="382" r:id="rId90"/>
    <p:sldId id="392" r:id="rId91"/>
    <p:sldId id="384" r:id="rId92"/>
    <p:sldId id="385" r:id="rId93"/>
    <p:sldId id="386" r:id="rId94"/>
    <p:sldId id="387" r:id="rId95"/>
    <p:sldId id="388" r:id="rId96"/>
    <p:sldId id="394" r:id="rId97"/>
    <p:sldId id="285" r:id="rId98"/>
    <p:sldId id="286" r:id="rId99"/>
    <p:sldId id="313" r:id="rId100"/>
    <p:sldId id="287" r:id="rId101"/>
    <p:sldId id="288" r:id="rId102"/>
    <p:sldId id="396" r:id="rId103"/>
    <p:sldId id="372" r:id="rId104"/>
    <p:sldId id="373" r:id="rId105"/>
    <p:sldId id="374" r:id="rId106"/>
    <p:sldId id="405" r:id="rId107"/>
    <p:sldId id="404" r:id="rId108"/>
    <p:sldId id="406" r:id="rId109"/>
    <p:sldId id="407" r:id="rId110"/>
    <p:sldId id="408" r:id="rId111"/>
    <p:sldId id="409" r:id="rId112"/>
    <p:sldId id="398" r:id="rId113"/>
    <p:sldId id="310" r:id="rId114"/>
    <p:sldId id="297" r:id="rId115"/>
    <p:sldId id="298" r:id="rId116"/>
    <p:sldId id="299" r:id="rId117"/>
    <p:sldId id="399" r:id="rId118"/>
    <p:sldId id="267" r:id="rId119"/>
    <p:sldId id="301" r:id="rId120"/>
    <p:sldId id="329" r:id="rId121"/>
    <p:sldId id="302" r:id="rId122"/>
    <p:sldId id="303" r:id="rId123"/>
    <p:sldId id="411"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3F"/>
    <a:srgbClr val="0075A4"/>
    <a:srgbClr val="005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78" autoAdjust="0"/>
  </p:normalViewPr>
  <p:slideViewPr>
    <p:cSldViewPr>
      <p:cViewPr>
        <p:scale>
          <a:sx n="70" d="100"/>
          <a:sy n="70" d="100"/>
        </p:scale>
        <p:origin x="-1386" y="-18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078CF-F943-4505-8787-08786A87D1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56D77C-028F-4B0F-AF46-B528122BAF6C}">
      <dgm:prSet phldrT="[Text]"/>
      <dgm:spPr>
        <a:ln>
          <a:solidFill>
            <a:srgbClr val="005C80"/>
          </a:solidFill>
        </a:ln>
      </dgm:spPr>
      <dgm:t>
        <a:bodyPr/>
        <a:lstStyle/>
        <a:p>
          <a:r>
            <a:rPr lang="en-US" dirty="0" err="1" smtClean="0"/>
            <a:t>epub</a:t>
          </a:r>
          <a:endParaRPr lang="en-US" dirty="0"/>
        </a:p>
      </dgm:t>
    </dgm:pt>
    <dgm:pt modelId="{585D902F-64D9-477F-903C-7A44990B1B1A}" type="parTrans" cxnId="{ABAE1CD6-AF52-4217-9806-BA891D9ED531}">
      <dgm:prSet/>
      <dgm:spPr/>
      <dgm:t>
        <a:bodyPr/>
        <a:lstStyle/>
        <a:p>
          <a:endParaRPr lang="en-US"/>
        </a:p>
      </dgm:t>
    </dgm:pt>
    <dgm:pt modelId="{0B2A3B6C-8610-4874-82EE-B410CB3B433F}" type="sibTrans" cxnId="{ABAE1CD6-AF52-4217-9806-BA891D9ED531}">
      <dgm:prSet/>
      <dgm:spPr/>
      <dgm:t>
        <a:bodyPr/>
        <a:lstStyle/>
        <a:p>
          <a:endParaRPr lang="en-US"/>
        </a:p>
      </dgm:t>
    </dgm:pt>
    <dgm:pt modelId="{1CC6CD0C-05AA-4D2E-AAE6-3D45105DF1CB}">
      <dgm:prSet phldrT="[Text]"/>
      <dgm:spPr>
        <a:ln>
          <a:solidFill>
            <a:srgbClr val="005C80"/>
          </a:solidFill>
        </a:ln>
      </dgm:spPr>
      <dgm:t>
        <a:bodyPr/>
        <a:lstStyle/>
        <a:p>
          <a:r>
            <a:rPr lang="en-US" dirty="0" err="1" smtClean="0"/>
            <a:t>mimetype</a:t>
          </a:r>
          <a:endParaRPr lang="en-US" dirty="0"/>
        </a:p>
      </dgm:t>
    </dgm:pt>
    <dgm:pt modelId="{AA072A18-B4EF-4945-B424-FE21DA9F676A}" type="parTrans" cxnId="{F3338502-F500-439A-A7AF-D951BDF3FB06}">
      <dgm:prSet/>
      <dgm:spPr>
        <a:ln>
          <a:solidFill>
            <a:srgbClr val="005C80"/>
          </a:solidFill>
        </a:ln>
      </dgm:spPr>
      <dgm:t>
        <a:bodyPr/>
        <a:lstStyle/>
        <a:p>
          <a:endParaRPr lang="en-US"/>
        </a:p>
      </dgm:t>
    </dgm:pt>
    <dgm:pt modelId="{1099AD2D-BBAB-48FD-8742-3630066DB282}" type="sibTrans" cxnId="{F3338502-F500-439A-A7AF-D951BDF3FB06}">
      <dgm:prSet/>
      <dgm:spPr/>
      <dgm:t>
        <a:bodyPr/>
        <a:lstStyle/>
        <a:p>
          <a:endParaRPr lang="en-US"/>
        </a:p>
      </dgm:t>
    </dgm:pt>
    <dgm:pt modelId="{C421A7FF-3B86-44EB-871C-F48069479C0D}">
      <dgm:prSet phldrT="[Text]"/>
      <dgm:spPr>
        <a:ln>
          <a:solidFill>
            <a:srgbClr val="005C80"/>
          </a:solidFill>
        </a:ln>
      </dgm:spPr>
      <dgm:t>
        <a:bodyPr/>
        <a:lstStyle/>
        <a:p>
          <a:r>
            <a:rPr lang="en-US" dirty="0" smtClean="0"/>
            <a:t>OEBPS</a:t>
          </a:r>
          <a:endParaRPr lang="en-US" dirty="0"/>
        </a:p>
      </dgm:t>
    </dgm:pt>
    <dgm:pt modelId="{63C462B7-6F85-4C72-8D0F-DC244633F631}" type="parTrans" cxnId="{D2A234DA-6B8B-48A9-9C46-657390B72A93}">
      <dgm:prSet/>
      <dgm:spPr>
        <a:ln>
          <a:solidFill>
            <a:srgbClr val="005C80"/>
          </a:solidFill>
        </a:ln>
      </dgm:spPr>
      <dgm:t>
        <a:bodyPr/>
        <a:lstStyle/>
        <a:p>
          <a:endParaRPr lang="en-US"/>
        </a:p>
      </dgm:t>
    </dgm:pt>
    <dgm:pt modelId="{C9CB39B2-90D5-45B3-BE23-22AE5A236355}" type="sibTrans" cxnId="{D2A234DA-6B8B-48A9-9C46-657390B72A93}">
      <dgm:prSet/>
      <dgm:spPr/>
      <dgm:t>
        <a:bodyPr/>
        <a:lstStyle/>
        <a:p>
          <a:endParaRPr lang="en-US"/>
        </a:p>
      </dgm:t>
    </dgm:pt>
    <dgm:pt modelId="{062310FC-4D4D-4D00-9E59-39AC53EC896C}">
      <dgm:prSet phldrT="[Text]"/>
      <dgm:spPr>
        <a:ln>
          <a:solidFill>
            <a:srgbClr val="005C80"/>
          </a:solidFill>
        </a:ln>
      </dgm:spPr>
      <dgm:t>
        <a:bodyPr/>
        <a:lstStyle/>
        <a:p>
          <a:r>
            <a:rPr lang="en-US" dirty="0" smtClean="0"/>
            <a:t>META-INF</a:t>
          </a:r>
          <a:endParaRPr lang="en-US" dirty="0"/>
        </a:p>
      </dgm:t>
    </dgm:pt>
    <dgm:pt modelId="{340D2B28-0934-4706-861D-C5BA35D6EEF1}" type="parTrans" cxnId="{18EB614C-8FE3-4A80-A77E-4FE96838E741}">
      <dgm:prSet/>
      <dgm:spPr>
        <a:ln>
          <a:solidFill>
            <a:srgbClr val="005C80"/>
          </a:solidFill>
        </a:ln>
      </dgm:spPr>
      <dgm:t>
        <a:bodyPr/>
        <a:lstStyle/>
        <a:p>
          <a:endParaRPr lang="en-US"/>
        </a:p>
      </dgm:t>
    </dgm:pt>
    <dgm:pt modelId="{790B1300-8516-4046-82E1-621FA559785F}" type="sibTrans" cxnId="{18EB614C-8FE3-4A80-A77E-4FE96838E741}">
      <dgm:prSet/>
      <dgm:spPr/>
      <dgm:t>
        <a:bodyPr/>
        <a:lstStyle/>
        <a:p>
          <a:endParaRPr lang="en-US"/>
        </a:p>
      </dgm:t>
    </dgm:pt>
    <dgm:pt modelId="{13DF4D34-1376-4D7C-A44B-3124D253A27A}" type="pres">
      <dgm:prSet presAssocID="{EAC078CF-F943-4505-8787-08786A87D1EC}" presName="hierChild1" presStyleCnt="0">
        <dgm:presLayoutVars>
          <dgm:chPref val="1"/>
          <dgm:dir/>
          <dgm:animOne val="branch"/>
          <dgm:animLvl val="lvl"/>
          <dgm:resizeHandles/>
        </dgm:presLayoutVars>
      </dgm:prSet>
      <dgm:spPr/>
      <dgm:t>
        <a:bodyPr/>
        <a:lstStyle/>
        <a:p>
          <a:endParaRPr lang="en-US"/>
        </a:p>
      </dgm:t>
    </dgm:pt>
    <dgm:pt modelId="{C85B9343-B795-453B-9495-6942EEB9ACB4}" type="pres">
      <dgm:prSet presAssocID="{2E56D77C-028F-4B0F-AF46-B528122BAF6C}" presName="hierRoot1" presStyleCnt="0"/>
      <dgm:spPr/>
    </dgm:pt>
    <dgm:pt modelId="{4EE36C43-A031-45C0-8E07-C54714DF642E}" type="pres">
      <dgm:prSet presAssocID="{2E56D77C-028F-4B0F-AF46-B528122BAF6C}" presName="composite" presStyleCnt="0"/>
      <dgm:spPr/>
    </dgm:pt>
    <dgm:pt modelId="{DD95906C-660B-429E-BDD1-85A316CBA68A}" type="pres">
      <dgm:prSet presAssocID="{2E56D77C-028F-4B0F-AF46-B528122BAF6C}" presName="background" presStyleLbl="node0" presStyleIdx="0" presStyleCnt="1"/>
      <dgm:spPr>
        <a:solidFill>
          <a:srgbClr val="005C80"/>
        </a:solidFill>
        <a:ln>
          <a:solidFill>
            <a:schemeClr val="bg1"/>
          </a:solidFill>
        </a:ln>
      </dgm:spPr>
      <dgm:t>
        <a:bodyPr/>
        <a:lstStyle/>
        <a:p>
          <a:endParaRPr lang="en-US"/>
        </a:p>
      </dgm:t>
    </dgm:pt>
    <dgm:pt modelId="{CDD5C30C-561E-4D79-A4C2-81495EDF4712}" type="pres">
      <dgm:prSet presAssocID="{2E56D77C-028F-4B0F-AF46-B528122BAF6C}" presName="text" presStyleLbl="fgAcc0" presStyleIdx="0" presStyleCnt="1" custLinFactNeighborY="4488">
        <dgm:presLayoutVars>
          <dgm:chPref val="3"/>
        </dgm:presLayoutVars>
      </dgm:prSet>
      <dgm:spPr/>
      <dgm:t>
        <a:bodyPr/>
        <a:lstStyle/>
        <a:p>
          <a:endParaRPr lang="en-US"/>
        </a:p>
      </dgm:t>
    </dgm:pt>
    <dgm:pt modelId="{AA5035F2-86E7-483B-ACA6-E11983361789}" type="pres">
      <dgm:prSet presAssocID="{2E56D77C-028F-4B0F-AF46-B528122BAF6C}" presName="hierChild2" presStyleCnt="0"/>
      <dgm:spPr/>
    </dgm:pt>
    <dgm:pt modelId="{38C905C9-544F-48AB-AC12-DF34DA5B436B}" type="pres">
      <dgm:prSet presAssocID="{AA072A18-B4EF-4945-B424-FE21DA9F676A}" presName="Name10" presStyleLbl="parChTrans1D2" presStyleIdx="0" presStyleCnt="3"/>
      <dgm:spPr/>
      <dgm:t>
        <a:bodyPr/>
        <a:lstStyle/>
        <a:p>
          <a:endParaRPr lang="en-US"/>
        </a:p>
      </dgm:t>
    </dgm:pt>
    <dgm:pt modelId="{1D97545C-DF17-4F24-9DAE-4A80A48D5188}" type="pres">
      <dgm:prSet presAssocID="{1CC6CD0C-05AA-4D2E-AAE6-3D45105DF1CB}" presName="hierRoot2" presStyleCnt="0"/>
      <dgm:spPr/>
    </dgm:pt>
    <dgm:pt modelId="{21919EBE-A009-415F-8901-3809AC0EFB8D}" type="pres">
      <dgm:prSet presAssocID="{1CC6CD0C-05AA-4D2E-AAE6-3D45105DF1CB}" presName="composite2" presStyleCnt="0"/>
      <dgm:spPr/>
    </dgm:pt>
    <dgm:pt modelId="{F249EFA9-2057-4388-93C0-EDAF5418AD8A}" type="pres">
      <dgm:prSet presAssocID="{1CC6CD0C-05AA-4D2E-AAE6-3D45105DF1CB}" presName="background2" presStyleLbl="node2" presStyleIdx="0" presStyleCnt="3"/>
      <dgm:spPr>
        <a:solidFill>
          <a:srgbClr val="005C80"/>
        </a:solidFill>
      </dgm:spPr>
      <dgm:t>
        <a:bodyPr/>
        <a:lstStyle/>
        <a:p>
          <a:endParaRPr lang="en-US"/>
        </a:p>
      </dgm:t>
    </dgm:pt>
    <dgm:pt modelId="{6051FD3B-EF63-44BE-987E-22304FCCD65A}" type="pres">
      <dgm:prSet presAssocID="{1CC6CD0C-05AA-4D2E-AAE6-3D45105DF1CB}" presName="text2" presStyleLbl="fgAcc2" presStyleIdx="0" presStyleCnt="3">
        <dgm:presLayoutVars>
          <dgm:chPref val="3"/>
        </dgm:presLayoutVars>
      </dgm:prSet>
      <dgm:spPr/>
      <dgm:t>
        <a:bodyPr/>
        <a:lstStyle/>
        <a:p>
          <a:endParaRPr lang="en-US"/>
        </a:p>
      </dgm:t>
    </dgm:pt>
    <dgm:pt modelId="{54582D96-8F2A-4327-9237-FAD53DC96DF1}" type="pres">
      <dgm:prSet presAssocID="{1CC6CD0C-05AA-4D2E-AAE6-3D45105DF1CB}" presName="hierChild3" presStyleCnt="0"/>
      <dgm:spPr/>
    </dgm:pt>
    <dgm:pt modelId="{D221EDD4-6EC9-4F3B-9B77-486238988673}" type="pres">
      <dgm:prSet presAssocID="{63C462B7-6F85-4C72-8D0F-DC244633F631}" presName="Name10" presStyleLbl="parChTrans1D2" presStyleIdx="1" presStyleCnt="3"/>
      <dgm:spPr/>
      <dgm:t>
        <a:bodyPr/>
        <a:lstStyle/>
        <a:p>
          <a:endParaRPr lang="en-US"/>
        </a:p>
      </dgm:t>
    </dgm:pt>
    <dgm:pt modelId="{C448BC06-3DB5-4288-BD0C-003171A53A4B}" type="pres">
      <dgm:prSet presAssocID="{C421A7FF-3B86-44EB-871C-F48069479C0D}" presName="hierRoot2" presStyleCnt="0"/>
      <dgm:spPr/>
    </dgm:pt>
    <dgm:pt modelId="{92BFD753-6D17-4F60-8719-3B7506028BDD}" type="pres">
      <dgm:prSet presAssocID="{C421A7FF-3B86-44EB-871C-F48069479C0D}" presName="composite2" presStyleCnt="0"/>
      <dgm:spPr/>
    </dgm:pt>
    <dgm:pt modelId="{86F8AA98-10C3-49EC-90F4-D0B91F4E10C2}" type="pres">
      <dgm:prSet presAssocID="{C421A7FF-3B86-44EB-871C-F48069479C0D}" presName="background2" presStyleLbl="node2" presStyleIdx="1" presStyleCnt="3"/>
      <dgm:spPr>
        <a:solidFill>
          <a:srgbClr val="005C80"/>
        </a:solidFill>
      </dgm:spPr>
      <dgm:t>
        <a:bodyPr/>
        <a:lstStyle/>
        <a:p>
          <a:endParaRPr lang="en-US"/>
        </a:p>
      </dgm:t>
    </dgm:pt>
    <dgm:pt modelId="{7ED0AD40-6C22-43F6-96E9-F2117D96446B}" type="pres">
      <dgm:prSet presAssocID="{C421A7FF-3B86-44EB-871C-F48069479C0D}" presName="text2" presStyleLbl="fgAcc2" presStyleIdx="1" presStyleCnt="3">
        <dgm:presLayoutVars>
          <dgm:chPref val="3"/>
        </dgm:presLayoutVars>
      </dgm:prSet>
      <dgm:spPr/>
      <dgm:t>
        <a:bodyPr/>
        <a:lstStyle/>
        <a:p>
          <a:endParaRPr lang="en-US"/>
        </a:p>
      </dgm:t>
    </dgm:pt>
    <dgm:pt modelId="{591BCC05-9ADD-469E-BB74-A8F2FF01A15D}" type="pres">
      <dgm:prSet presAssocID="{C421A7FF-3B86-44EB-871C-F48069479C0D}" presName="hierChild3" presStyleCnt="0"/>
      <dgm:spPr/>
    </dgm:pt>
    <dgm:pt modelId="{38BC8851-A134-4E26-895E-222BDFCEA74E}" type="pres">
      <dgm:prSet presAssocID="{340D2B28-0934-4706-861D-C5BA35D6EEF1}" presName="Name10" presStyleLbl="parChTrans1D2" presStyleIdx="2" presStyleCnt="3"/>
      <dgm:spPr/>
      <dgm:t>
        <a:bodyPr/>
        <a:lstStyle/>
        <a:p>
          <a:endParaRPr lang="en-US"/>
        </a:p>
      </dgm:t>
    </dgm:pt>
    <dgm:pt modelId="{F34F609C-F621-4F7A-9BD7-DE78EC7CBDDA}" type="pres">
      <dgm:prSet presAssocID="{062310FC-4D4D-4D00-9E59-39AC53EC896C}" presName="hierRoot2" presStyleCnt="0"/>
      <dgm:spPr/>
    </dgm:pt>
    <dgm:pt modelId="{EDE81FCD-F37D-4397-B9B5-47ABB61C88FF}" type="pres">
      <dgm:prSet presAssocID="{062310FC-4D4D-4D00-9E59-39AC53EC896C}" presName="composite2" presStyleCnt="0"/>
      <dgm:spPr/>
    </dgm:pt>
    <dgm:pt modelId="{D7F6E750-8E73-4F40-9202-360F51722E08}" type="pres">
      <dgm:prSet presAssocID="{062310FC-4D4D-4D00-9E59-39AC53EC896C}" presName="background2" presStyleLbl="node2" presStyleIdx="2" presStyleCnt="3"/>
      <dgm:spPr>
        <a:solidFill>
          <a:srgbClr val="005C80"/>
        </a:solidFill>
      </dgm:spPr>
      <dgm:t>
        <a:bodyPr/>
        <a:lstStyle/>
        <a:p>
          <a:endParaRPr lang="en-US"/>
        </a:p>
      </dgm:t>
    </dgm:pt>
    <dgm:pt modelId="{2BA200B6-E150-4CA7-9D87-BBBB34A350A7}" type="pres">
      <dgm:prSet presAssocID="{062310FC-4D4D-4D00-9E59-39AC53EC896C}" presName="text2" presStyleLbl="fgAcc2" presStyleIdx="2" presStyleCnt="3">
        <dgm:presLayoutVars>
          <dgm:chPref val="3"/>
        </dgm:presLayoutVars>
      </dgm:prSet>
      <dgm:spPr/>
      <dgm:t>
        <a:bodyPr/>
        <a:lstStyle/>
        <a:p>
          <a:endParaRPr lang="en-US"/>
        </a:p>
      </dgm:t>
    </dgm:pt>
    <dgm:pt modelId="{418705C6-5704-49B9-9A12-DD0601592B20}" type="pres">
      <dgm:prSet presAssocID="{062310FC-4D4D-4D00-9E59-39AC53EC896C}" presName="hierChild3" presStyleCnt="0"/>
      <dgm:spPr/>
    </dgm:pt>
  </dgm:ptLst>
  <dgm:cxnLst>
    <dgm:cxn modelId="{50369EE5-2F2E-8D44-8A9E-6F47A08F3C8A}" type="presOf" srcId="{63C462B7-6F85-4C72-8D0F-DC244633F631}" destId="{D221EDD4-6EC9-4F3B-9B77-486238988673}" srcOrd="0" destOrd="0" presId="urn:microsoft.com/office/officeart/2005/8/layout/hierarchy1"/>
    <dgm:cxn modelId="{18EB614C-8FE3-4A80-A77E-4FE96838E741}" srcId="{2E56D77C-028F-4B0F-AF46-B528122BAF6C}" destId="{062310FC-4D4D-4D00-9E59-39AC53EC896C}" srcOrd="2" destOrd="0" parTransId="{340D2B28-0934-4706-861D-C5BA35D6EEF1}" sibTransId="{790B1300-8516-4046-82E1-621FA559785F}"/>
    <dgm:cxn modelId="{D2A234DA-6B8B-48A9-9C46-657390B72A93}" srcId="{2E56D77C-028F-4B0F-AF46-B528122BAF6C}" destId="{C421A7FF-3B86-44EB-871C-F48069479C0D}" srcOrd="1" destOrd="0" parTransId="{63C462B7-6F85-4C72-8D0F-DC244633F631}" sibTransId="{C9CB39B2-90D5-45B3-BE23-22AE5A236355}"/>
    <dgm:cxn modelId="{ABAE1CD6-AF52-4217-9806-BA891D9ED531}" srcId="{EAC078CF-F943-4505-8787-08786A87D1EC}" destId="{2E56D77C-028F-4B0F-AF46-B528122BAF6C}" srcOrd="0" destOrd="0" parTransId="{585D902F-64D9-477F-903C-7A44990B1B1A}" sibTransId="{0B2A3B6C-8610-4874-82EE-B410CB3B433F}"/>
    <dgm:cxn modelId="{E0B7B62B-748E-8D4C-BF38-CCF39501205C}" type="presOf" srcId="{340D2B28-0934-4706-861D-C5BA35D6EEF1}" destId="{38BC8851-A134-4E26-895E-222BDFCEA74E}" srcOrd="0" destOrd="0" presId="urn:microsoft.com/office/officeart/2005/8/layout/hierarchy1"/>
    <dgm:cxn modelId="{FE507EE4-5C97-EF4B-AA49-6237703EDCCC}" type="presOf" srcId="{2E56D77C-028F-4B0F-AF46-B528122BAF6C}" destId="{CDD5C30C-561E-4D79-A4C2-81495EDF4712}" srcOrd="0" destOrd="0" presId="urn:microsoft.com/office/officeart/2005/8/layout/hierarchy1"/>
    <dgm:cxn modelId="{80D7B8DB-4792-AE41-B975-FE0A066D5DF4}" type="presOf" srcId="{C421A7FF-3B86-44EB-871C-F48069479C0D}" destId="{7ED0AD40-6C22-43F6-96E9-F2117D96446B}" srcOrd="0" destOrd="0" presId="urn:microsoft.com/office/officeart/2005/8/layout/hierarchy1"/>
    <dgm:cxn modelId="{57F09A70-66C6-1F45-9EF8-5FA66231793D}" type="presOf" srcId="{EAC078CF-F943-4505-8787-08786A87D1EC}" destId="{13DF4D34-1376-4D7C-A44B-3124D253A27A}" srcOrd="0" destOrd="0" presId="urn:microsoft.com/office/officeart/2005/8/layout/hierarchy1"/>
    <dgm:cxn modelId="{75F66F4E-9F52-2244-B166-957DFFBBD878}" type="presOf" srcId="{AA072A18-B4EF-4945-B424-FE21DA9F676A}" destId="{38C905C9-544F-48AB-AC12-DF34DA5B436B}" srcOrd="0" destOrd="0" presId="urn:microsoft.com/office/officeart/2005/8/layout/hierarchy1"/>
    <dgm:cxn modelId="{F3338502-F500-439A-A7AF-D951BDF3FB06}" srcId="{2E56D77C-028F-4B0F-AF46-B528122BAF6C}" destId="{1CC6CD0C-05AA-4D2E-AAE6-3D45105DF1CB}" srcOrd="0" destOrd="0" parTransId="{AA072A18-B4EF-4945-B424-FE21DA9F676A}" sibTransId="{1099AD2D-BBAB-48FD-8742-3630066DB282}"/>
    <dgm:cxn modelId="{EAC19FD0-8758-A446-8514-5CF8AF65750F}" type="presOf" srcId="{1CC6CD0C-05AA-4D2E-AAE6-3D45105DF1CB}" destId="{6051FD3B-EF63-44BE-987E-22304FCCD65A}" srcOrd="0" destOrd="0" presId="urn:microsoft.com/office/officeart/2005/8/layout/hierarchy1"/>
    <dgm:cxn modelId="{4852B611-9A29-A540-A73A-C82CCEFBC0F0}" type="presOf" srcId="{062310FC-4D4D-4D00-9E59-39AC53EC896C}" destId="{2BA200B6-E150-4CA7-9D87-BBBB34A350A7}" srcOrd="0" destOrd="0" presId="urn:microsoft.com/office/officeart/2005/8/layout/hierarchy1"/>
    <dgm:cxn modelId="{D3F7275E-0C49-E046-B7D3-164ADFF841CF}" type="presParOf" srcId="{13DF4D34-1376-4D7C-A44B-3124D253A27A}" destId="{C85B9343-B795-453B-9495-6942EEB9ACB4}" srcOrd="0" destOrd="0" presId="urn:microsoft.com/office/officeart/2005/8/layout/hierarchy1"/>
    <dgm:cxn modelId="{6DFB43F5-D55F-9F49-B780-3845B1A25595}" type="presParOf" srcId="{C85B9343-B795-453B-9495-6942EEB9ACB4}" destId="{4EE36C43-A031-45C0-8E07-C54714DF642E}" srcOrd="0" destOrd="0" presId="urn:microsoft.com/office/officeart/2005/8/layout/hierarchy1"/>
    <dgm:cxn modelId="{C3402576-774B-CF42-ADE9-81F34C3555C5}" type="presParOf" srcId="{4EE36C43-A031-45C0-8E07-C54714DF642E}" destId="{DD95906C-660B-429E-BDD1-85A316CBA68A}" srcOrd="0" destOrd="0" presId="urn:microsoft.com/office/officeart/2005/8/layout/hierarchy1"/>
    <dgm:cxn modelId="{6A8012F3-9BCA-7342-AAAB-86A1963D0DEB}" type="presParOf" srcId="{4EE36C43-A031-45C0-8E07-C54714DF642E}" destId="{CDD5C30C-561E-4D79-A4C2-81495EDF4712}" srcOrd="1" destOrd="0" presId="urn:microsoft.com/office/officeart/2005/8/layout/hierarchy1"/>
    <dgm:cxn modelId="{3C340B57-DFC3-4F48-98EE-2D1054986558}" type="presParOf" srcId="{C85B9343-B795-453B-9495-6942EEB9ACB4}" destId="{AA5035F2-86E7-483B-ACA6-E11983361789}" srcOrd="1" destOrd="0" presId="urn:microsoft.com/office/officeart/2005/8/layout/hierarchy1"/>
    <dgm:cxn modelId="{93B1B757-6956-2642-B35E-FCCEDF8FFB09}" type="presParOf" srcId="{AA5035F2-86E7-483B-ACA6-E11983361789}" destId="{38C905C9-544F-48AB-AC12-DF34DA5B436B}" srcOrd="0" destOrd="0" presId="urn:microsoft.com/office/officeart/2005/8/layout/hierarchy1"/>
    <dgm:cxn modelId="{CF47631B-1840-4743-8D47-E1F16F643BDB}" type="presParOf" srcId="{AA5035F2-86E7-483B-ACA6-E11983361789}" destId="{1D97545C-DF17-4F24-9DAE-4A80A48D5188}" srcOrd="1" destOrd="0" presId="urn:microsoft.com/office/officeart/2005/8/layout/hierarchy1"/>
    <dgm:cxn modelId="{6284CFA5-9D25-EC45-AB5F-2CE3FE57D974}" type="presParOf" srcId="{1D97545C-DF17-4F24-9DAE-4A80A48D5188}" destId="{21919EBE-A009-415F-8901-3809AC0EFB8D}" srcOrd="0" destOrd="0" presId="urn:microsoft.com/office/officeart/2005/8/layout/hierarchy1"/>
    <dgm:cxn modelId="{65149331-79BF-1E41-8DF1-9C9BA2278909}" type="presParOf" srcId="{21919EBE-A009-415F-8901-3809AC0EFB8D}" destId="{F249EFA9-2057-4388-93C0-EDAF5418AD8A}" srcOrd="0" destOrd="0" presId="urn:microsoft.com/office/officeart/2005/8/layout/hierarchy1"/>
    <dgm:cxn modelId="{5A7D31CC-C181-0640-AAFD-7C8CA071B7ED}" type="presParOf" srcId="{21919EBE-A009-415F-8901-3809AC0EFB8D}" destId="{6051FD3B-EF63-44BE-987E-22304FCCD65A}" srcOrd="1" destOrd="0" presId="urn:microsoft.com/office/officeart/2005/8/layout/hierarchy1"/>
    <dgm:cxn modelId="{04D9C88F-0AE8-8445-B10D-A89290F51DF3}" type="presParOf" srcId="{1D97545C-DF17-4F24-9DAE-4A80A48D5188}" destId="{54582D96-8F2A-4327-9237-FAD53DC96DF1}" srcOrd="1" destOrd="0" presId="urn:microsoft.com/office/officeart/2005/8/layout/hierarchy1"/>
    <dgm:cxn modelId="{C5E35C43-376C-A847-AA89-20E47CFA71C3}" type="presParOf" srcId="{AA5035F2-86E7-483B-ACA6-E11983361789}" destId="{D221EDD4-6EC9-4F3B-9B77-486238988673}" srcOrd="2" destOrd="0" presId="urn:microsoft.com/office/officeart/2005/8/layout/hierarchy1"/>
    <dgm:cxn modelId="{14D314EC-5DF5-974B-8F8A-4AF571F4D0AA}" type="presParOf" srcId="{AA5035F2-86E7-483B-ACA6-E11983361789}" destId="{C448BC06-3DB5-4288-BD0C-003171A53A4B}" srcOrd="3" destOrd="0" presId="urn:microsoft.com/office/officeart/2005/8/layout/hierarchy1"/>
    <dgm:cxn modelId="{DFF8A50B-8CC5-FF4A-9299-C0CA70E9E03B}" type="presParOf" srcId="{C448BC06-3DB5-4288-BD0C-003171A53A4B}" destId="{92BFD753-6D17-4F60-8719-3B7506028BDD}" srcOrd="0" destOrd="0" presId="urn:microsoft.com/office/officeart/2005/8/layout/hierarchy1"/>
    <dgm:cxn modelId="{AA1A43BB-82E5-E747-87C8-A54727CF400A}" type="presParOf" srcId="{92BFD753-6D17-4F60-8719-3B7506028BDD}" destId="{86F8AA98-10C3-49EC-90F4-D0B91F4E10C2}" srcOrd="0" destOrd="0" presId="urn:microsoft.com/office/officeart/2005/8/layout/hierarchy1"/>
    <dgm:cxn modelId="{ACF4827E-84B4-7D4B-96B3-76921FD087F8}" type="presParOf" srcId="{92BFD753-6D17-4F60-8719-3B7506028BDD}" destId="{7ED0AD40-6C22-43F6-96E9-F2117D96446B}" srcOrd="1" destOrd="0" presId="urn:microsoft.com/office/officeart/2005/8/layout/hierarchy1"/>
    <dgm:cxn modelId="{28AF50FA-E581-E743-B5B0-91D53C22413B}" type="presParOf" srcId="{C448BC06-3DB5-4288-BD0C-003171A53A4B}" destId="{591BCC05-9ADD-469E-BB74-A8F2FF01A15D}" srcOrd="1" destOrd="0" presId="urn:microsoft.com/office/officeart/2005/8/layout/hierarchy1"/>
    <dgm:cxn modelId="{DEACE551-D91E-6C4B-90C1-986A66A59A63}" type="presParOf" srcId="{AA5035F2-86E7-483B-ACA6-E11983361789}" destId="{38BC8851-A134-4E26-895E-222BDFCEA74E}" srcOrd="4" destOrd="0" presId="urn:microsoft.com/office/officeart/2005/8/layout/hierarchy1"/>
    <dgm:cxn modelId="{1BD95878-D966-E247-8B88-F94D0AA4F81F}" type="presParOf" srcId="{AA5035F2-86E7-483B-ACA6-E11983361789}" destId="{F34F609C-F621-4F7A-9BD7-DE78EC7CBDDA}" srcOrd="5" destOrd="0" presId="urn:microsoft.com/office/officeart/2005/8/layout/hierarchy1"/>
    <dgm:cxn modelId="{CF7B1BA4-526C-E64A-897E-1EB9E0E9BFD1}" type="presParOf" srcId="{F34F609C-F621-4F7A-9BD7-DE78EC7CBDDA}" destId="{EDE81FCD-F37D-4397-B9B5-47ABB61C88FF}" srcOrd="0" destOrd="0" presId="urn:microsoft.com/office/officeart/2005/8/layout/hierarchy1"/>
    <dgm:cxn modelId="{2E7AD22F-6870-5647-A487-EA459D2C63FF}" type="presParOf" srcId="{EDE81FCD-F37D-4397-B9B5-47ABB61C88FF}" destId="{D7F6E750-8E73-4F40-9202-360F51722E08}" srcOrd="0" destOrd="0" presId="urn:microsoft.com/office/officeart/2005/8/layout/hierarchy1"/>
    <dgm:cxn modelId="{D764CCC6-FD1E-F74C-85BA-CE524FF3AFCE}" type="presParOf" srcId="{EDE81FCD-F37D-4397-B9B5-47ABB61C88FF}" destId="{2BA200B6-E150-4CA7-9D87-BBBB34A350A7}" srcOrd="1" destOrd="0" presId="urn:microsoft.com/office/officeart/2005/8/layout/hierarchy1"/>
    <dgm:cxn modelId="{07C0A49D-A234-9646-BA37-ABF84AC08941}" type="presParOf" srcId="{F34F609C-F621-4F7A-9BD7-DE78EC7CBDDA}" destId="{418705C6-5704-49B9-9A12-DD0601592B20}"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34496-D409-4CFB-AD54-73D3AB494E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282CBC-16C2-4F9C-A7A3-4EFDAB88DEC2}">
      <dgm:prSet phldrT="[Text]"/>
      <dgm:spPr>
        <a:ln>
          <a:solidFill>
            <a:srgbClr val="005C80"/>
          </a:solidFill>
        </a:ln>
      </dgm:spPr>
      <dgm:t>
        <a:bodyPr/>
        <a:lstStyle/>
        <a:p>
          <a:r>
            <a:rPr lang="en-US" dirty="0" smtClean="0"/>
            <a:t>OEBPS</a:t>
          </a:r>
          <a:endParaRPr lang="en-US" dirty="0"/>
        </a:p>
      </dgm:t>
    </dgm:pt>
    <dgm:pt modelId="{DA64A409-C88F-4CC6-9950-4BCF4A495C0E}" type="parTrans" cxnId="{2A3E136A-35C2-4FEC-92EB-7870E1F0F46D}">
      <dgm:prSet/>
      <dgm:spPr/>
      <dgm:t>
        <a:bodyPr/>
        <a:lstStyle/>
        <a:p>
          <a:endParaRPr lang="en-US"/>
        </a:p>
      </dgm:t>
    </dgm:pt>
    <dgm:pt modelId="{66A87F31-7DC2-4449-A19F-81BA10346E3D}" type="sibTrans" cxnId="{2A3E136A-35C2-4FEC-92EB-7870E1F0F46D}">
      <dgm:prSet/>
      <dgm:spPr/>
      <dgm:t>
        <a:bodyPr/>
        <a:lstStyle/>
        <a:p>
          <a:endParaRPr lang="en-US"/>
        </a:p>
      </dgm:t>
    </dgm:pt>
    <dgm:pt modelId="{3FBA6571-6CDF-4A2D-B383-5695D4D4FB3E}">
      <dgm:prSet phldrT="[Text]"/>
      <dgm:spPr>
        <a:ln>
          <a:solidFill>
            <a:srgbClr val="005C80"/>
          </a:solidFill>
        </a:ln>
      </dgm:spPr>
      <dgm:t>
        <a:bodyPr/>
        <a:lstStyle/>
        <a:p>
          <a:r>
            <a:rPr lang="en-US" dirty="0" smtClean="0"/>
            <a:t>XHTML</a:t>
          </a:r>
          <a:endParaRPr lang="en-US" dirty="0"/>
        </a:p>
      </dgm:t>
    </dgm:pt>
    <dgm:pt modelId="{0052BCDF-A0A3-426D-8F50-3137C70D68D5}" type="parTrans" cxnId="{CB8AF689-BE69-49AE-8BE2-AC6C90732A89}">
      <dgm:prSet/>
      <dgm:spPr>
        <a:ln>
          <a:solidFill>
            <a:srgbClr val="005C80"/>
          </a:solidFill>
        </a:ln>
      </dgm:spPr>
      <dgm:t>
        <a:bodyPr/>
        <a:lstStyle/>
        <a:p>
          <a:endParaRPr lang="en-US"/>
        </a:p>
      </dgm:t>
    </dgm:pt>
    <dgm:pt modelId="{2278995C-AE45-4F91-8DB5-0F59C2802002}" type="sibTrans" cxnId="{CB8AF689-BE69-49AE-8BE2-AC6C90732A89}">
      <dgm:prSet/>
      <dgm:spPr/>
      <dgm:t>
        <a:bodyPr/>
        <a:lstStyle/>
        <a:p>
          <a:endParaRPr lang="en-US"/>
        </a:p>
      </dgm:t>
    </dgm:pt>
    <dgm:pt modelId="{BD5B2771-7FC0-4EE8-B5FF-8FEDC9DDABF2}">
      <dgm:prSet phldrT="[Text]"/>
      <dgm:spPr>
        <a:ln>
          <a:solidFill>
            <a:srgbClr val="005C80"/>
          </a:solidFill>
        </a:ln>
      </dgm:spPr>
      <dgm:t>
        <a:bodyPr/>
        <a:lstStyle/>
        <a:p>
          <a:r>
            <a:rPr lang="en-US" dirty="0" smtClean="0"/>
            <a:t>template.css</a:t>
          </a:r>
          <a:endParaRPr lang="en-US" dirty="0"/>
        </a:p>
      </dgm:t>
    </dgm:pt>
    <dgm:pt modelId="{DB907203-F1ED-4843-BF98-A96057C15E39}" type="parTrans" cxnId="{3884A1D5-BDC9-46D9-89C5-0621F20E914C}">
      <dgm:prSet/>
      <dgm:spPr>
        <a:ln>
          <a:solidFill>
            <a:srgbClr val="005C80"/>
          </a:solidFill>
        </a:ln>
      </dgm:spPr>
      <dgm:t>
        <a:bodyPr/>
        <a:lstStyle/>
        <a:p>
          <a:endParaRPr lang="en-US"/>
        </a:p>
      </dgm:t>
    </dgm:pt>
    <dgm:pt modelId="{DBC0FB41-4F0F-4DE9-B6F3-7F6CB2237FA3}" type="sibTrans" cxnId="{3884A1D5-BDC9-46D9-89C5-0621F20E914C}">
      <dgm:prSet/>
      <dgm:spPr/>
      <dgm:t>
        <a:bodyPr/>
        <a:lstStyle/>
        <a:p>
          <a:endParaRPr lang="en-US"/>
        </a:p>
      </dgm:t>
    </dgm:pt>
    <dgm:pt modelId="{7E26BEB1-EC00-470E-B530-E0F1CD708E6A}">
      <dgm:prSet phldrT="[Text]"/>
      <dgm:spPr>
        <a:ln>
          <a:solidFill>
            <a:srgbClr val="005C80"/>
          </a:solidFill>
        </a:ln>
      </dgm:spPr>
      <dgm:t>
        <a:bodyPr/>
        <a:lstStyle/>
        <a:p>
          <a:r>
            <a:rPr lang="en-US" dirty="0" smtClean="0"/>
            <a:t>content.opf</a:t>
          </a:r>
          <a:endParaRPr lang="en-US" dirty="0"/>
        </a:p>
      </dgm:t>
    </dgm:pt>
    <dgm:pt modelId="{6FD1D521-DF23-4903-9D8B-0750486FDD69}" type="parTrans" cxnId="{DB5B7EB2-DC09-4F20-BD6C-5E32BDFC44EF}">
      <dgm:prSet/>
      <dgm:spPr>
        <a:ln>
          <a:solidFill>
            <a:srgbClr val="005C80"/>
          </a:solidFill>
        </a:ln>
      </dgm:spPr>
      <dgm:t>
        <a:bodyPr/>
        <a:lstStyle/>
        <a:p>
          <a:endParaRPr lang="en-US"/>
        </a:p>
      </dgm:t>
    </dgm:pt>
    <dgm:pt modelId="{C7A0D8F3-D026-420A-9F4D-724E710CF32C}" type="sibTrans" cxnId="{DB5B7EB2-DC09-4F20-BD6C-5E32BDFC44EF}">
      <dgm:prSet/>
      <dgm:spPr/>
      <dgm:t>
        <a:bodyPr/>
        <a:lstStyle/>
        <a:p>
          <a:endParaRPr lang="en-US"/>
        </a:p>
      </dgm:t>
    </dgm:pt>
    <dgm:pt modelId="{0FE6755E-24BA-4204-AE8A-0B8F5E56A70A}">
      <dgm:prSet phldrT="[Text]"/>
      <dgm:spPr>
        <a:ln>
          <a:solidFill>
            <a:srgbClr val="005C80"/>
          </a:solidFill>
        </a:ln>
      </dgm:spPr>
      <dgm:t>
        <a:bodyPr/>
        <a:lstStyle/>
        <a:p>
          <a:r>
            <a:rPr lang="en-US" dirty="0" smtClean="0"/>
            <a:t>toc.ncx</a:t>
          </a:r>
          <a:endParaRPr lang="en-US" dirty="0"/>
        </a:p>
      </dgm:t>
    </dgm:pt>
    <dgm:pt modelId="{BBD40A0B-00AC-4A1B-A596-5BFB354F1951}" type="parTrans" cxnId="{2D7EFA4B-FDA4-40BD-B5D6-9B9A5A4BC4F4}">
      <dgm:prSet/>
      <dgm:spPr>
        <a:ln>
          <a:solidFill>
            <a:srgbClr val="005C80"/>
          </a:solidFill>
        </a:ln>
      </dgm:spPr>
      <dgm:t>
        <a:bodyPr/>
        <a:lstStyle/>
        <a:p>
          <a:endParaRPr lang="en-US"/>
        </a:p>
      </dgm:t>
    </dgm:pt>
    <dgm:pt modelId="{97A97140-112E-43DC-A000-2CEEA9B256DF}" type="sibTrans" cxnId="{2D7EFA4B-FDA4-40BD-B5D6-9B9A5A4BC4F4}">
      <dgm:prSet/>
      <dgm:spPr/>
      <dgm:t>
        <a:bodyPr/>
        <a:lstStyle/>
        <a:p>
          <a:endParaRPr lang="en-US"/>
        </a:p>
      </dgm:t>
    </dgm:pt>
    <dgm:pt modelId="{AABC7CC6-E54F-4646-8221-E198D309AE2C}">
      <dgm:prSet phldrT="[Text]"/>
      <dgm:spPr>
        <a:ln>
          <a:solidFill>
            <a:srgbClr val="005C80"/>
          </a:solidFill>
        </a:ln>
      </dgm:spPr>
      <dgm:t>
        <a:bodyPr/>
        <a:lstStyle/>
        <a:p>
          <a:r>
            <a:rPr lang="en-US" dirty="0" smtClean="0"/>
            <a:t>folders for other content</a:t>
          </a:r>
          <a:endParaRPr lang="en-US" dirty="0"/>
        </a:p>
      </dgm:t>
    </dgm:pt>
    <dgm:pt modelId="{D3C468FD-344B-49B7-A804-A98E9518DFD3}" type="parTrans" cxnId="{73BFC10F-FB73-4B08-9CFF-569356C05FEC}">
      <dgm:prSet/>
      <dgm:spPr>
        <a:ln>
          <a:solidFill>
            <a:srgbClr val="005C80"/>
          </a:solidFill>
        </a:ln>
      </dgm:spPr>
      <dgm:t>
        <a:bodyPr/>
        <a:lstStyle/>
        <a:p>
          <a:endParaRPr lang="en-US"/>
        </a:p>
      </dgm:t>
    </dgm:pt>
    <dgm:pt modelId="{A2FB6A06-5D33-4FE7-927C-5CD0D4D18202}" type="sibTrans" cxnId="{73BFC10F-FB73-4B08-9CFF-569356C05FEC}">
      <dgm:prSet/>
      <dgm:spPr/>
      <dgm:t>
        <a:bodyPr/>
        <a:lstStyle/>
        <a:p>
          <a:endParaRPr lang="en-US"/>
        </a:p>
      </dgm:t>
    </dgm:pt>
    <dgm:pt modelId="{B7E7408D-AD9C-436D-8FAA-A93EFB609AB0}" type="pres">
      <dgm:prSet presAssocID="{A6234496-D409-4CFB-AD54-73D3AB494E72}" presName="hierChild1" presStyleCnt="0">
        <dgm:presLayoutVars>
          <dgm:chPref val="1"/>
          <dgm:dir/>
          <dgm:animOne val="branch"/>
          <dgm:animLvl val="lvl"/>
          <dgm:resizeHandles/>
        </dgm:presLayoutVars>
      </dgm:prSet>
      <dgm:spPr/>
      <dgm:t>
        <a:bodyPr/>
        <a:lstStyle/>
        <a:p>
          <a:endParaRPr lang="en-US"/>
        </a:p>
      </dgm:t>
    </dgm:pt>
    <dgm:pt modelId="{6A1D8DD6-A445-401F-A951-85F619B72E43}" type="pres">
      <dgm:prSet presAssocID="{69282CBC-16C2-4F9C-A7A3-4EFDAB88DEC2}" presName="hierRoot1" presStyleCnt="0"/>
      <dgm:spPr/>
    </dgm:pt>
    <dgm:pt modelId="{1494DA76-36E1-48BF-804D-28F630DB625F}" type="pres">
      <dgm:prSet presAssocID="{69282CBC-16C2-4F9C-A7A3-4EFDAB88DEC2}" presName="composite" presStyleCnt="0"/>
      <dgm:spPr/>
    </dgm:pt>
    <dgm:pt modelId="{60C173A9-B48E-4893-A117-27330EDA2D68}" type="pres">
      <dgm:prSet presAssocID="{69282CBC-16C2-4F9C-A7A3-4EFDAB88DEC2}" presName="background" presStyleLbl="node0" presStyleIdx="0" presStyleCnt="1"/>
      <dgm:spPr>
        <a:solidFill>
          <a:srgbClr val="005C80"/>
        </a:solidFill>
      </dgm:spPr>
      <dgm:t>
        <a:bodyPr/>
        <a:lstStyle/>
        <a:p>
          <a:endParaRPr lang="en-US"/>
        </a:p>
      </dgm:t>
    </dgm:pt>
    <dgm:pt modelId="{DBE1F181-CB6C-4F15-AE34-6E651AC3A22E}" type="pres">
      <dgm:prSet presAssocID="{69282CBC-16C2-4F9C-A7A3-4EFDAB88DEC2}" presName="text" presStyleLbl="fgAcc0" presStyleIdx="0" presStyleCnt="1" custLinFactNeighborY="-5109">
        <dgm:presLayoutVars>
          <dgm:chPref val="3"/>
        </dgm:presLayoutVars>
      </dgm:prSet>
      <dgm:spPr/>
      <dgm:t>
        <a:bodyPr/>
        <a:lstStyle/>
        <a:p>
          <a:endParaRPr lang="en-US"/>
        </a:p>
      </dgm:t>
    </dgm:pt>
    <dgm:pt modelId="{A4E8E21C-853E-4C7A-A3CF-234EC79FBAC6}" type="pres">
      <dgm:prSet presAssocID="{69282CBC-16C2-4F9C-A7A3-4EFDAB88DEC2}" presName="hierChild2" presStyleCnt="0"/>
      <dgm:spPr/>
    </dgm:pt>
    <dgm:pt modelId="{9EFDB45D-41D2-4C82-82CE-C54E2EE3B747}" type="pres">
      <dgm:prSet presAssocID="{0052BCDF-A0A3-426D-8F50-3137C70D68D5}" presName="Name10" presStyleLbl="parChTrans1D2" presStyleIdx="0" presStyleCnt="5"/>
      <dgm:spPr/>
      <dgm:t>
        <a:bodyPr/>
        <a:lstStyle/>
        <a:p>
          <a:endParaRPr lang="en-US"/>
        </a:p>
      </dgm:t>
    </dgm:pt>
    <dgm:pt modelId="{9462838E-5057-4D4D-B956-8DCA90761EBD}" type="pres">
      <dgm:prSet presAssocID="{3FBA6571-6CDF-4A2D-B383-5695D4D4FB3E}" presName="hierRoot2" presStyleCnt="0"/>
      <dgm:spPr/>
    </dgm:pt>
    <dgm:pt modelId="{624FF2C0-043C-404E-9EF0-EDA1E7BA1703}" type="pres">
      <dgm:prSet presAssocID="{3FBA6571-6CDF-4A2D-B383-5695D4D4FB3E}" presName="composite2" presStyleCnt="0"/>
      <dgm:spPr/>
    </dgm:pt>
    <dgm:pt modelId="{435B3363-FEDD-47C0-878E-47B65C50E49B}" type="pres">
      <dgm:prSet presAssocID="{3FBA6571-6CDF-4A2D-B383-5695D4D4FB3E}" presName="background2" presStyleLbl="node2" presStyleIdx="0" presStyleCnt="5"/>
      <dgm:spPr>
        <a:solidFill>
          <a:srgbClr val="005C80"/>
        </a:solidFill>
      </dgm:spPr>
      <dgm:t>
        <a:bodyPr/>
        <a:lstStyle/>
        <a:p>
          <a:endParaRPr lang="en-US"/>
        </a:p>
      </dgm:t>
    </dgm:pt>
    <dgm:pt modelId="{03916453-5750-45DB-9ACD-DB3A06F05938}" type="pres">
      <dgm:prSet presAssocID="{3FBA6571-6CDF-4A2D-B383-5695D4D4FB3E}" presName="text2" presStyleLbl="fgAcc2" presStyleIdx="0" presStyleCnt="5">
        <dgm:presLayoutVars>
          <dgm:chPref val="3"/>
        </dgm:presLayoutVars>
      </dgm:prSet>
      <dgm:spPr/>
      <dgm:t>
        <a:bodyPr/>
        <a:lstStyle/>
        <a:p>
          <a:endParaRPr lang="en-US"/>
        </a:p>
      </dgm:t>
    </dgm:pt>
    <dgm:pt modelId="{53746759-2795-4AC6-AD19-E51909595374}" type="pres">
      <dgm:prSet presAssocID="{3FBA6571-6CDF-4A2D-B383-5695D4D4FB3E}" presName="hierChild3" presStyleCnt="0"/>
      <dgm:spPr/>
    </dgm:pt>
    <dgm:pt modelId="{48F202BD-DAF4-4390-B87C-2028A41B842D}" type="pres">
      <dgm:prSet presAssocID="{DB907203-F1ED-4843-BF98-A96057C15E39}" presName="Name10" presStyleLbl="parChTrans1D2" presStyleIdx="1" presStyleCnt="5"/>
      <dgm:spPr/>
      <dgm:t>
        <a:bodyPr/>
        <a:lstStyle/>
        <a:p>
          <a:endParaRPr lang="en-US"/>
        </a:p>
      </dgm:t>
    </dgm:pt>
    <dgm:pt modelId="{38569108-13E3-4421-AF9F-F68886EB0E1A}" type="pres">
      <dgm:prSet presAssocID="{BD5B2771-7FC0-4EE8-B5FF-8FEDC9DDABF2}" presName="hierRoot2" presStyleCnt="0"/>
      <dgm:spPr/>
    </dgm:pt>
    <dgm:pt modelId="{7C6EE674-3F69-45D8-A3FB-0A02162EE5EA}" type="pres">
      <dgm:prSet presAssocID="{BD5B2771-7FC0-4EE8-B5FF-8FEDC9DDABF2}" presName="composite2" presStyleCnt="0"/>
      <dgm:spPr/>
    </dgm:pt>
    <dgm:pt modelId="{D6B4DA5C-EE57-4359-A4F2-4FC70DDE7327}" type="pres">
      <dgm:prSet presAssocID="{BD5B2771-7FC0-4EE8-B5FF-8FEDC9DDABF2}" presName="background2" presStyleLbl="node2" presStyleIdx="1" presStyleCnt="5"/>
      <dgm:spPr>
        <a:solidFill>
          <a:srgbClr val="005C80"/>
        </a:solidFill>
      </dgm:spPr>
      <dgm:t>
        <a:bodyPr/>
        <a:lstStyle/>
        <a:p>
          <a:endParaRPr lang="en-US"/>
        </a:p>
      </dgm:t>
    </dgm:pt>
    <dgm:pt modelId="{DFF99838-5C40-45E6-8CA0-B4DBE4700815}" type="pres">
      <dgm:prSet presAssocID="{BD5B2771-7FC0-4EE8-B5FF-8FEDC9DDABF2}" presName="text2" presStyleLbl="fgAcc2" presStyleIdx="1" presStyleCnt="5">
        <dgm:presLayoutVars>
          <dgm:chPref val="3"/>
        </dgm:presLayoutVars>
      </dgm:prSet>
      <dgm:spPr/>
      <dgm:t>
        <a:bodyPr/>
        <a:lstStyle/>
        <a:p>
          <a:endParaRPr lang="en-US"/>
        </a:p>
      </dgm:t>
    </dgm:pt>
    <dgm:pt modelId="{3CEE12FC-3EE1-4251-A5D4-C451A1434A66}" type="pres">
      <dgm:prSet presAssocID="{BD5B2771-7FC0-4EE8-B5FF-8FEDC9DDABF2}" presName="hierChild3" presStyleCnt="0"/>
      <dgm:spPr/>
    </dgm:pt>
    <dgm:pt modelId="{767A969E-F151-4AF2-ADD1-D6A13B371BF9}" type="pres">
      <dgm:prSet presAssocID="{BBD40A0B-00AC-4A1B-A596-5BFB354F1951}" presName="Name10" presStyleLbl="parChTrans1D2" presStyleIdx="2" presStyleCnt="5"/>
      <dgm:spPr/>
      <dgm:t>
        <a:bodyPr/>
        <a:lstStyle/>
        <a:p>
          <a:endParaRPr lang="en-US"/>
        </a:p>
      </dgm:t>
    </dgm:pt>
    <dgm:pt modelId="{3D66DF55-579F-4287-87B7-D1EF02009FB0}" type="pres">
      <dgm:prSet presAssocID="{0FE6755E-24BA-4204-AE8A-0B8F5E56A70A}" presName="hierRoot2" presStyleCnt="0"/>
      <dgm:spPr/>
    </dgm:pt>
    <dgm:pt modelId="{8745A811-A09B-4FC9-9BA2-7CC963BC5620}" type="pres">
      <dgm:prSet presAssocID="{0FE6755E-24BA-4204-AE8A-0B8F5E56A70A}" presName="composite2" presStyleCnt="0"/>
      <dgm:spPr/>
    </dgm:pt>
    <dgm:pt modelId="{E664C190-C829-44BB-8D3D-B54F84348B1F}" type="pres">
      <dgm:prSet presAssocID="{0FE6755E-24BA-4204-AE8A-0B8F5E56A70A}" presName="background2" presStyleLbl="node2" presStyleIdx="2" presStyleCnt="5"/>
      <dgm:spPr>
        <a:solidFill>
          <a:srgbClr val="005C80"/>
        </a:solidFill>
      </dgm:spPr>
      <dgm:t>
        <a:bodyPr/>
        <a:lstStyle/>
        <a:p>
          <a:endParaRPr lang="en-US"/>
        </a:p>
      </dgm:t>
    </dgm:pt>
    <dgm:pt modelId="{1239F94F-423D-40E4-8D35-A4E08C9B65E9}" type="pres">
      <dgm:prSet presAssocID="{0FE6755E-24BA-4204-AE8A-0B8F5E56A70A}" presName="text2" presStyleLbl="fgAcc2" presStyleIdx="2" presStyleCnt="5">
        <dgm:presLayoutVars>
          <dgm:chPref val="3"/>
        </dgm:presLayoutVars>
      </dgm:prSet>
      <dgm:spPr/>
      <dgm:t>
        <a:bodyPr/>
        <a:lstStyle/>
        <a:p>
          <a:endParaRPr lang="en-US"/>
        </a:p>
      </dgm:t>
    </dgm:pt>
    <dgm:pt modelId="{9FF0CBBC-FEC5-4889-AFBC-2D0D2B7B28B4}" type="pres">
      <dgm:prSet presAssocID="{0FE6755E-24BA-4204-AE8A-0B8F5E56A70A}" presName="hierChild3" presStyleCnt="0"/>
      <dgm:spPr/>
    </dgm:pt>
    <dgm:pt modelId="{7E4B0406-25EA-483F-824E-60F8CD71C669}" type="pres">
      <dgm:prSet presAssocID="{6FD1D521-DF23-4903-9D8B-0750486FDD69}" presName="Name10" presStyleLbl="parChTrans1D2" presStyleIdx="3" presStyleCnt="5"/>
      <dgm:spPr/>
      <dgm:t>
        <a:bodyPr/>
        <a:lstStyle/>
        <a:p>
          <a:endParaRPr lang="en-US"/>
        </a:p>
      </dgm:t>
    </dgm:pt>
    <dgm:pt modelId="{BB6D30DC-CE3D-48FC-90AF-6E42E4E02AE3}" type="pres">
      <dgm:prSet presAssocID="{7E26BEB1-EC00-470E-B530-E0F1CD708E6A}" presName="hierRoot2" presStyleCnt="0"/>
      <dgm:spPr/>
    </dgm:pt>
    <dgm:pt modelId="{E23EF55F-FA2A-48B2-AF59-42D31A405833}" type="pres">
      <dgm:prSet presAssocID="{7E26BEB1-EC00-470E-B530-E0F1CD708E6A}" presName="composite2" presStyleCnt="0"/>
      <dgm:spPr/>
    </dgm:pt>
    <dgm:pt modelId="{E5D494F6-BB43-4453-999C-93BE534070BD}" type="pres">
      <dgm:prSet presAssocID="{7E26BEB1-EC00-470E-B530-E0F1CD708E6A}" presName="background2" presStyleLbl="node2" presStyleIdx="3" presStyleCnt="5"/>
      <dgm:spPr>
        <a:solidFill>
          <a:srgbClr val="005C80"/>
        </a:solidFill>
      </dgm:spPr>
      <dgm:t>
        <a:bodyPr/>
        <a:lstStyle/>
        <a:p>
          <a:endParaRPr lang="en-US"/>
        </a:p>
      </dgm:t>
    </dgm:pt>
    <dgm:pt modelId="{89250F04-A905-4105-93D5-26E2FC44664F}" type="pres">
      <dgm:prSet presAssocID="{7E26BEB1-EC00-470E-B530-E0F1CD708E6A}" presName="text2" presStyleLbl="fgAcc2" presStyleIdx="3" presStyleCnt="5">
        <dgm:presLayoutVars>
          <dgm:chPref val="3"/>
        </dgm:presLayoutVars>
      </dgm:prSet>
      <dgm:spPr/>
      <dgm:t>
        <a:bodyPr/>
        <a:lstStyle/>
        <a:p>
          <a:endParaRPr lang="en-US"/>
        </a:p>
      </dgm:t>
    </dgm:pt>
    <dgm:pt modelId="{65D29905-79F1-48D8-9D79-677ADB574C3B}" type="pres">
      <dgm:prSet presAssocID="{7E26BEB1-EC00-470E-B530-E0F1CD708E6A}" presName="hierChild3" presStyleCnt="0"/>
      <dgm:spPr/>
    </dgm:pt>
    <dgm:pt modelId="{050382DD-1C47-4FE8-B6E4-ECB17701EDDC}" type="pres">
      <dgm:prSet presAssocID="{D3C468FD-344B-49B7-A804-A98E9518DFD3}" presName="Name10" presStyleLbl="parChTrans1D2" presStyleIdx="4" presStyleCnt="5"/>
      <dgm:spPr/>
      <dgm:t>
        <a:bodyPr/>
        <a:lstStyle/>
        <a:p>
          <a:endParaRPr lang="en-US"/>
        </a:p>
      </dgm:t>
    </dgm:pt>
    <dgm:pt modelId="{E57FEB36-8813-454B-B5F4-0847B0BEA464}" type="pres">
      <dgm:prSet presAssocID="{AABC7CC6-E54F-4646-8221-E198D309AE2C}" presName="hierRoot2" presStyleCnt="0"/>
      <dgm:spPr/>
    </dgm:pt>
    <dgm:pt modelId="{761A8E51-2DDF-477E-8C8C-D42FC1996D99}" type="pres">
      <dgm:prSet presAssocID="{AABC7CC6-E54F-4646-8221-E198D309AE2C}" presName="composite2" presStyleCnt="0"/>
      <dgm:spPr/>
    </dgm:pt>
    <dgm:pt modelId="{05D9B260-7D49-4AFE-8CC9-CEEFC263D164}" type="pres">
      <dgm:prSet presAssocID="{AABC7CC6-E54F-4646-8221-E198D309AE2C}" presName="background2" presStyleLbl="node2" presStyleIdx="4" presStyleCnt="5"/>
      <dgm:spPr>
        <a:solidFill>
          <a:srgbClr val="005C80"/>
        </a:solidFill>
      </dgm:spPr>
      <dgm:t>
        <a:bodyPr/>
        <a:lstStyle/>
        <a:p>
          <a:endParaRPr lang="en-US"/>
        </a:p>
      </dgm:t>
    </dgm:pt>
    <dgm:pt modelId="{9E07F1EA-2B5F-4294-9312-61E4C4699986}" type="pres">
      <dgm:prSet presAssocID="{AABC7CC6-E54F-4646-8221-E198D309AE2C}" presName="text2" presStyleLbl="fgAcc2" presStyleIdx="4" presStyleCnt="5">
        <dgm:presLayoutVars>
          <dgm:chPref val="3"/>
        </dgm:presLayoutVars>
      </dgm:prSet>
      <dgm:spPr/>
      <dgm:t>
        <a:bodyPr/>
        <a:lstStyle/>
        <a:p>
          <a:endParaRPr lang="en-US"/>
        </a:p>
      </dgm:t>
    </dgm:pt>
    <dgm:pt modelId="{783C921E-2CFB-4C78-94C7-D2DB3190440E}" type="pres">
      <dgm:prSet presAssocID="{AABC7CC6-E54F-4646-8221-E198D309AE2C}" presName="hierChild3" presStyleCnt="0"/>
      <dgm:spPr/>
    </dgm:pt>
  </dgm:ptLst>
  <dgm:cxnLst>
    <dgm:cxn modelId="{FA453699-B655-EB49-A899-6BB314309EC6}" type="presOf" srcId="{3FBA6571-6CDF-4A2D-B383-5695D4D4FB3E}" destId="{03916453-5750-45DB-9ACD-DB3A06F05938}" srcOrd="0" destOrd="0" presId="urn:microsoft.com/office/officeart/2005/8/layout/hierarchy1"/>
    <dgm:cxn modelId="{E754017F-B468-474E-9575-C3F05DC65E01}" type="presOf" srcId="{6FD1D521-DF23-4903-9D8B-0750486FDD69}" destId="{7E4B0406-25EA-483F-824E-60F8CD71C669}" srcOrd="0" destOrd="0" presId="urn:microsoft.com/office/officeart/2005/8/layout/hierarchy1"/>
    <dgm:cxn modelId="{C8C896D4-2081-C04D-8A18-F292B9FDDC6F}" type="presOf" srcId="{DB907203-F1ED-4843-BF98-A96057C15E39}" destId="{48F202BD-DAF4-4390-B87C-2028A41B842D}" srcOrd="0" destOrd="0" presId="urn:microsoft.com/office/officeart/2005/8/layout/hierarchy1"/>
    <dgm:cxn modelId="{A8028BDB-A2DA-D842-B2DA-7F010D878BED}" type="presOf" srcId="{69282CBC-16C2-4F9C-A7A3-4EFDAB88DEC2}" destId="{DBE1F181-CB6C-4F15-AE34-6E651AC3A22E}" srcOrd="0" destOrd="0" presId="urn:microsoft.com/office/officeart/2005/8/layout/hierarchy1"/>
    <dgm:cxn modelId="{3884A1D5-BDC9-46D9-89C5-0621F20E914C}" srcId="{69282CBC-16C2-4F9C-A7A3-4EFDAB88DEC2}" destId="{BD5B2771-7FC0-4EE8-B5FF-8FEDC9DDABF2}" srcOrd="1" destOrd="0" parTransId="{DB907203-F1ED-4843-BF98-A96057C15E39}" sibTransId="{DBC0FB41-4F0F-4DE9-B6F3-7F6CB2237FA3}"/>
    <dgm:cxn modelId="{D6912991-2BDA-1F41-B1AB-E105B6FDC437}" type="presOf" srcId="{A6234496-D409-4CFB-AD54-73D3AB494E72}" destId="{B7E7408D-AD9C-436D-8FAA-A93EFB609AB0}" srcOrd="0" destOrd="0" presId="urn:microsoft.com/office/officeart/2005/8/layout/hierarchy1"/>
    <dgm:cxn modelId="{1351B263-89DC-1A48-A4B2-1CB8FA596131}" type="presOf" srcId="{AABC7CC6-E54F-4646-8221-E198D309AE2C}" destId="{9E07F1EA-2B5F-4294-9312-61E4C4699986}" srcOrd="0" destOrd="0" presId="urn:microsoft.com/office/officeart/2005/8/layout/hierarchy1"/>
    <dgm:cxn modelId="{F6F1962E-8D08-F34B-942B-F1AE0599F067}" type="presOf" srcId="{BD5B2771-7FC0-4EE8-B5FF-8FEDC9DDABF2}" destId="{DFF99838-5C40-45E6-8CA0-B4DBE4700815}" srcOrd="0" destOrd="0" presId="urn:microsoft.com/office/officeart/2005/8/layout/hierarchy1"/>
    <dgm:cxn modelId="{2A3E136A-35C2-4FEC-92EB-7870E1F0F46D}" srcId="{A6234496-D409-4CFB-AD54-73D3AB494E72}" destId="{69282CBC-16C2-4F9C-A7A3-4EFDAB88DEC2}" srcOrd="0" destOrd="0" parTransId="{DA64A409-C88F-4CC6-9950-4BCF4A495C0E}" sibTransId="{66A87F31-7DC2-4449-A19F-81BA10346E3D}"/>
    <dgm:cxn modelId="{048F3E25-C6B8-A840-82B4-6E0B2D48C688}" type="presOf" srcId="{D3C468FD-344B-49B7-A804-A98E9518DFD3}" destId="{050382DD-1C47-4FE8-B6E4-ECB17701EDDC}" srcOrd="0" destOrd="0" presId="urn:microsoft.com/office/officeart/2005/8/layout/hierarchy1"/>
    <dgm:cxn modelId="{F0686781-6DBE-C646-B92B-E3CD2B49F8A8}" type="presOf" srcId="{7E26BEB1-EC00-470E-B530-E0F1CD708E6A}" destId="{89250F04-A905-4105-93D5-26E2FC44664F}" srcOrd="0" destOrd="0" presId="urn:microsoft.com/office/officeart/2005/8/layout/hierarchy1"/>
    <dgm:cxn modelId="{DB5B7EB2-DC09-4F20-BD6C-5E32BDFC44EF}" srcId="{69282CBC-16C2-4F9C-A7A3-4EFDAB88DEC2}" destId="{7E26BEB1-EC00-470E-B530-E0F1CD708E6A}" srcOrd="3" destOrd="0" parTransId="{6FD1D521-DF23-4903-9D8B-0750486FDD69}" sibTransId="{C7A0D8F3-D026-420A-9F4D-724E710CF32C}"/>
    <dgm:cxn modelId="{8947BDAD-C40E-9341-A2F4-2BFF4DFDE4BC}" type="presOf" srcId="{BBD40A0B-00AC-4A1B-A596-5BFB354F1951}" destId="{767A969E-F151-4AF2-ADD1-D6A13B371BF9}" srcOrd="0" destOrd="0" presId="urn:microsoft.com/office/officeart/2005/8/layout/hierarchy1"/>
    <dgm:cxn modelId="{E8819839-FDF2-944E-9F0E-DCD22D4FE7B9}" type="presOf" srcId="{0FE6755E-24BA-4204-AE8A-0B8F5E56A70A}" destId="{1239F94F-423D-40E4-8D35-A4E08C9B65E9}" srcOrd="0" destOrd="0" presId="urn:microsoft.com/office/officeart/2005/8/layout/hierarchy1"/>
    <dgm:cxn modelId="{CB8AF689-BE69-49AE-8BE2-AC6C90732A89}" srcId="{69282CBC-16C2-4F9C-A7A3-4EFDAB88DEC2}" destId="{3FBA6571-6CDF-4A2D-B383-5695D4D4FB3E}" srcOrd="0" destOrd="0" parTransId="{0052BCDF-A0A3-426D-8F50-3137C70D68D5}" sibTransId="{2278995C-AE45-4F91-8DB5-0F59C2802002}"/>
    <dgm:cxn modelId="{73BFC10F-FB73-4B08-9CFF-569356C05FEC}" srcId="{69282CBC-16C2-4F9C-A7A3-4EFDAB88DEC2}" destId="{AABC7CC6-E54F-4646-8221-E198D309AE2C}" srcOrd="4" destOrd="0" parTransId="{D3C468FD-344B-49B7-A804-A98E9518DFD3}" sibTransId="{A2FB6A06-5D33-4FE7-927C-5CD0D4D18202}"/>
    <dgm:cxn modelId="{A3FFA58F-8555-A941-A3BA-020A0B9E4259}" type="presOf" srcId="{0052BCDF-A0A3-426D-8F50-3137C70D68D5}" destId="{9EFDB45D-41D2-4C82-82CE-C54E2EE3B747}" srcOrd="0" destOrd="0" presId="urn:microsoft.com/office/officeart/2005/8/layout/hierarchy1"/>
    <dgm:cxn modelId="{2D7EFA4B-FDA4-40BD-B5D6-9B9A5A4BC4F4}" srcId="{69282CBC-16C2-4F9C-A7A3-4EFDAB88DEC2}" destId="{0FE6755E-24BA-4204-AE8A-0B8F5E56A70A}" srcOrd="2" destOrd="0" parTransId="{BBD40A0B-00AC-4A1B-A596-5BFB354F1951}" sibTransId="{97A97140-112E-43DC-A000-2CEEA9B256DF}"/>
    <dgm:cxn modelId="{67614944-1EAC-9D44-8908-E245728C5335}" type="presParOf" srcId="{B7E7408D-AD9C-436D-8FAA-A93EFB609AB0}" destId="{6A1D8DD6-A445-401F-A951-85F619B72E43}" srcOrd="0" destOrd="0" presId="urn:microsoft.com/office/officeart/2005/8/layout/hierarchy1"/>
    <dgm:cxn modelId="{D4A3D448-18F1-C64B-93F7-845E42C7A70A}" type="presParOf" srcId="{6A1D8DD6-A445-401F-A951-85F619B72E43}" destId="{1494DA76-36E1-48BF-804D-28F630DB625F}" srcOrd="0" destOrd="0" presId="urn:microsoft.com/office/officeart/2005/8/layout/hierarchy1"/>
    <dgm:cxn modelId="{3656E4B3-78F5-8748-9BC3-F249906453C1}" type="presParOf" srcId="{1494DA76-36E1-48BF-804D-28F630DB625F}" destId="{60C173A9-B48E-4893-A117-27330EDA2D68}" srcOrd="0" destOrd="0" presId="urn:microsoft.com/office/officeart/2005/8/layout/hierarchy1"/>
    <dgm:cxn modelId="{7C1691EF-CD6A-734E-8250-1B4572D269B8}" type="presParOf" srcId="{1494DA76-36E1-48BF-804D-28F630DB625F}" destId="{DBE1F181-CB6C-4F15-AE34-6E651AC3A22E}" srcOrd="1" destOrd="0" presId="urn:microsoft.com/office/officeart/2005/8/layout/hierarchy1"/>
    <dgm:cxn modelId="{AAC1A790-958A-344B-8439-766DB10C5B01}" type="presParOf" srcId="{6A1D8DD6-A445-401F-A951-85F619B72E43}" destId="{A4E8E21C-853E-4C7A-A3CF-234EC79FBAC6}" srcOrd="1" destOrd="0" presId="urn:microsoft.com/office/officeart/2005/8/layout/hierarchy1"/>
    <dgm:cxn modelId="{D3E8AE43-6688-F543-801D-139334D532DB}" type="presParOf" srcId="{A4E8E21C-853E-4C7A-A3CF-234EC79FBAC6}" destId="{9EFDB45D-41D2-4C82-82CE-C54E2EE3B747}" srcOrd="0" destOrd="0" presId="urn:microsoft.com/office/officeart/2005/8/layout/hierarchy1"/>
    <dgm:cxn modelId="{1308643C-5110-754B-A9B0-8F4BD90132CB}" type="presParOf" srcId="{A4E8E21C-853E-4C7A-A3CF-234EC79FBAC6}" destId="{9462838E-5057-4D4D-B956-8DCA90761EBD}" srcOrd="1" destOrd="0" presId="urn:microsoft.com/office/officeart/2005/8/layout/hierarchy1"/>
    <dgm:cxn modelId="{E0D7696D-437F-E44A-99BD-5F47F1EEC807}" type="presParOf" srcId="{9462838E-5057-4D4D-B956-8DCA90761EBD}" destId="{624FF2C0-043C-404E-9EF0-EDA1E7BA1703}" srcOrd="0" destOrd="0" presId="urn:microsoft.com/office/officeart/2005/8/layout/hierarchy1"/>
    <dgm:cxn modelId="{B90FBE00-4F1F-7048-990C-7814C979576D}" type="presParOf" srcId="{624FF2C0-043C-404E-9EF0-EDA1E7BA1703}" destId="{435B3363-FEDD-47C0-878E-47B65C50E49B}" srcOrd="0" destOrd="0" presId="urn:microsoft.com/office/officeart/2005/8/layout/hierarchy1"/>
    <dgm:cxn modelId="{4B59211E-030F-6A40-BA50-49C8780D0048}" type="presParOf" srcId="{624FF2C0-043C-404E-9EF0-EDA1E7BA1703}" destId="{03916453-5750-45DB-9ACD-DB3A06F05938}" srcOrd="1" destOrd="0" presId="urn:microsoft.com/office/officeart/2005/8/layout/hierarchy1"/>
    <dgm:cxn modelId="{60DCE744-9165-EE41-8643-6AA0DEB2E6E0}" type="presParOf" srcId="{9462838E-5057-4D4D-B956-8DCA90761EBD}" destId="{53746759-2795-4AC6-AD19-E51909595374}" srcOrd="1" destOrd="0" presId="urn:microsoft.com/office/officeart/2005/8/layout/hierarchy1"/>
    <dgm:cxn modelId="{33212B3C-2371-3A40-A28F-518D6A8F9AD9}" type="presParOf" srcId="{A4E8E21C-853E-4C7A-A3CF-234EC79FBAC6}" destId="{48F202BD-DAF4-4390-B87C-2028A41B842D}" srcOrd="2" destOrd="0" presId="urn:microsoft.com/office/officeart/2005/8/layout/hierarchy1"/>
    <dgm:cxn modelId="{50D0EE49-CE8A-A947-A0DB-719CBB8E506E}" type="presParOf" srcId="{A4E8E21C-853E-4C7A-A3CF-234EC79FBAC6}" destId="{38569108-13E3-4421-AF9F-F68886EB0E1A}" srcOrd="3" destOrd="0" presId="urn:microsoft.com/office/officeart/2005/8/layout/hierarchy1"/>
    <dgm:cxn modelId="{EFFD8EAE-9491-064B-B837-3A34438D76CB}" type="presParOf" srcId="{38569108-13E3-4421-AF9F-F68886EB0E1A}" destId="{7C6EE674-3F69-45D8-A3FB-0A02162EE5EA}" srcOrd="0" destOrd="0" presId="urn:microsoft.com/office/officeart/2005/8/layout/hierarchy1"/>
    <dgm:cxn modelId="{7194039A-05AF-D94C-9EBC-EF5255A4F33E}" type="presParOf" srcId="{7C6EE674-3F69-45D8-A3FB-0A02162EE5EA}" destId="{D6B4DA5C-EE57-4359-A4F2-4FC70DDE7327}" srcOrd="0" destOrd="0" presId="urn:microsoft.com/office/officeart/2005/8/layout/hierarchy1"/>
    <dgm:cxn modelId="{44C96584-D7A0-1641-A005-5147736340CE}" type="presParOf" srcId="{7C6EE674-3F69-45D8-A3FB-0A02162EE5EA}" destId="{DFF99838-5C40-45E6-8CA0-B4DBE4700815}" srcOrd="1" destOrd="0" presId="urn:microsoft.com/office/officeart/2005/8/layout/hierarchy1"/>
    <dgm:cxn modelId="{A5ACEB65-CD53-1141-BA7D-F3006F653323}" type="presParOf" srcId="{38569108-13E3-4421-AF9F-F68886EB0E1A}" destId="{3CEE12FC-3EE1-4251-A5D4-C451A1434A66}" srcOrd="1" destOrd="0" presId="urn:microsoft.com/office/officeart/2005/8/layout/hierarchy1"/>
    <dgm:cxn modelId="{0EDA3645-C661-404E-AB75-EF2CB816AF23}" type="presParOf" srcId="{A4E8E21C-853E-4C7A-A3CF-234EC79FBAC6}" destId="{767A969E-F151-4AF2-ADD1-D6A13B371BF9}" srcOrd="4" destOrd="0" presId="urn:microsoft.com/office/officeart/2005/8/layout/hierarchy1"/>
    <dgm:cxn modelId="{108E0551-6341-F146-97BD-64E1FFA5EF86}" type="presParOf" srcId="{A4E8E21C-853E-4C7A-A3CF-234EC79FBAC6}" destId="{3D66DF55-579F-4287-87B7-D1EF02009FB0}" srcOrd="5" destOrd="0" presId="urn:microsoft.com/office/officeart/2005/8/layout/hierarchy1"/>
    <dgm:cxn modelId="{18CAC6C5-157D-0A46-B7E4-A344EA31EE4B}" type="presParOf" srcId="{3D66DF55-579F-4287-87B7-D1EF02009FB0}" destId="{8745A811-A09B-4FC9-9BA2-7CC963BC5620}" srcOrd="0" destOrd="0" presId="urn:microsoft.com/office/officeart/2005/8/layout/hierarchy1"/>
    <dgm:cxn modelId="{B2186AB3-E318-7040-B7C1-9C6FC567CBA8}" type="presParOf" srcId="{8745A811-A09B-4FC9-9BA2-7CC963BC5620}" destId="{E664C190-C829-44BB-8D3D-B54F84348B1F}" srcOrd="0" destOrd="0" presId="urn:microsoft.com/office/officeart/2005/8/layout/hierarchy1"/>
    <dgm:cxn modelId="{BFAF5764-AD07-EA4E-92FC-EA1184123BEA}" type="presParOf" srcId="{8745A811-A09B-4FC9-9BA2-7CC963BC5620}" destId="{1239F94F-423D-40E4-8D35-A4E08C9B65E9}" srcOrd="1" destOrd="0" presId="urn:microsoft.com/office/officeart/2005/8/layout/hierarchy1"/>
    <dgm:cxn modelId="{629D8FB0-D1ED-6C4A-8B5F-9E82F9EDB797}" type="presParOf" srcId="{3D66DF55-579F-4287-87B7-D1EF02009FB0}" destId="{9FF0CBBC-FEC5-4889-AFBC-2D0D2B7B28B4}" srcOrd="1" destOrd="0" presId="urn:microsoft.com/office/officeart/2005/8/layout/hierarchy1"/>
    <dgm:cxn modelId="{69998694-54F2-6C41-B847-E8555D0BC6F6}" type="presParOf" srcId="{A4E8E21C-853E-4C7A-A3CF-234EC79FBAC6}" destId="{7E4B0406-25EA-483F-824E-60F8CD71C669}" srcOrd="6" destOrd="0" presId="urn:microsoft.com/office/officeart/2005/8/layout/hierarchy1"/>
    <dgm:cxn modelId="{98B49860-F248-8F46-8BFE-62721922368D}" type="presParOf" srcId="{A4E8E21C-853E-4C7A-A3CF-234EC79FBAC6}" destId="{BB6D30DC-CE3D-48FC-90AF-6E42E4E02AE3}" srcOrd="7" destOrd="0" presId="urn:microsoft.com/office/officeart/2005/8/layout/hierarchy1"/>
    <dgm:cxn modelId="{00593EF9-F285-6845-9098-651888457ECE}" type="presParOf" srcId="{BB6D30DC-CE3D-48FC-90AF-6E42E4E02AE3}" destId="{E23EF55F-FA2A-48B2-AF59-42D31A405833}" srcOrd="0" destOrd="0" presId="urn:microsoft.com/office/officeart/2005/8/layout/hierarchy1"/>
    <dgm:cxn modelId="{68F786BF-5189-D846-BB68-A267C8D94738}" type="presParOf" srcId="{E23EF55F-FA2A-48B2-AF59-42D31A405833}" destId="{E5D494F6-BB43-4453-999C-93BE534070BD}" srcOrd="0" destOrd="0" presId="urn:microsoft.com/office/officeart/2005/8/layout/hierarchy1"/>
    <dgm:cxn modelId="{EC20ED43-71E2-894B-8770-87B2A78FCFC6}" type="presParOf" srcId="{E23EF55F-FA2A-48B2-AF59-42D31A405833}" destId="{89250F04-A905-4105-93D5-26E2FC44664F}" srcOrd="1" destOrd="0" presId="urn:microsoft.com/office/officeart/2005/8/layout/hierarchy1"/>
    <dgm:cxn modelId="{690FE1BF-8553-CA47-A0C1-E89D7C97119E}" type="presParOf" srcId="{BB6D30DC-CE3D-48FC-90AF-6E42E4E02AE3}" destId="{65D29905-79F1-48D8-9D79-677ADB574C3B}" srcOrd="1" destOrd="0" presId="urn:microsoft.com/office/officeart/2005/8/layout/hierarchy1"/>
    <dgm:cxn modelId="{CFDF82C8-B1DF-AE45-A570-766CE04ED943}" type="presParOf" srcId="{A4E8E21C-853E-4C7A-A3CF-234EC79FBAC6}" destId="{050382DD-1C47-4FE8-B6E4-ECB17701EDDC}" srcOrd="8" destOrd="0" presId="urn:microsoft.com/office/officeart/2005/8/layout/hierarchy1"/>
    <dgm:cxn modelId="{303D4027-1686-3E43-9071-D82781B1F78A}" type="presParOf" srcId="{A4E8E21C-853E-4C7A-A3CF-234EC79FBAC6}" destId="{E57FEB36-8813-454B-B5F4-0847B0BEA464}" srcOrd="9" destOrd="0" presId="urn:microsoft.com/office/officeart/2005/8/layout/hierarchy1"/>
    <dgm:cxn modelId="{848AC65B-CECA-1946-902D-F640C947C38B}" type="presParOf" srcId="{E57FEB36-8813-454B-B5F4-0847B0BEA464}" destId="{761A8E51-2DDF-477E-8C8C-D42FC1996D99}" srcOrd="0" destOrd="0" presId="urn:microsoft.com/office/officeart/2005/8/layout/hierarchy1"/>
    <dgm:cxn modelId="{FEE7A822-2CD5-834C-BF4C-81F865B31A1D}" type="presParOf" srcId="{761A8E51-2DDF-477E-8C8C-D42FC1996D99}" destId="{05D9B260-7D49-4AFE-8CC9-CEEFC263D164}" srcOrd="0" destOrd="0" presId="urn:microsoft.com/office/officeart/2005/8/layout/hierarchy1"/>
    <dgm:cxn modelId="{04B4E889-D502-824E-866E-5A5BF73AA313}" type="presParOf" srcId="{761A8E51-2DDF-477E-8C8C-D42FC1996D99}" destId="{9E07F1EA-2B5F-4294-9312-61E4C4699986}" srcOrd="1" destOrd="0" presId="urn:microsoft.com/office/officeart/2005/8/layout/hierarchy1"/>
    <dgm:cxn modelId="{6A5735D5-0E00-1747-A2AB-28F675723009}" type="presParOf" srcId="{E57FEB36-8813-454B-B5F4-0847B0BEA464}" destId="{783C921E-2CFB-4C78-94C7-D2DB3190440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C8851-A134-4E26-895E-222BDFCEA74E}">
      <dsp:nvSpPr>
        <dsp:cNvPr id="0" name=""/>
        <dsp:cNvSpPr/>
      </dsp:nvSpPr>
      <dsp:spPr>
        <a:xfrm>
          <a:off x="2030015" y="838201"/>
          <a:ext cx="1440656" cy="309218"/>
        </a:xfrm>
        <a:custGeom>
          <a:avLst/>
          <a:gdLst/>
          <a:ahLst/>
          <a:cxnLst/>
          <a:rect l="0" t="0" r="0" b="0"/>
          <a:pathLst>
            <a:path>
              <a:moveTo>
                <a:pt x="0" y="0"/>
              </a:moveTo>
              <a:lnTo>
                <a:pt x="0" y="200023"/>
              </a:lnTo>
              <a:lnTo>
                <a:pt x="1440656" y="200023"/>
              </a:lnTo>
              <a:lnTo>
                <a:pt x="1440656" y="309218"/>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D221EDD4-6EC9-4F3B-9B77-486238988673}">
      <dsp:nvSpPr>
        <dsp:cNvPr id="0" name=""/>
        <dsp:cNvSpPr/>
      </dsp:nvSpPr>
      <dsp:spPr>
        <a:xfrm>
          <a:off x="1984295" y="838201"/>
          <a:ext cx="91440" cy="309218"/>
        </a:xfrm>
        <a:custGeom>
          <a:avLst/>
          <a:gdLst/>
          <a:ahLst/>
          <a:cxnLst/>
          <a:rect l="0" t="0" r="0" b="0"/>
          <a:pathLst>
            <a:path>
              <a:moveTo>
                <a:pt x="45720" y="0"/>
              </a:moveTo>
              <a:lnTo>
                <a:pt x="45720" y="309218"/>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38C905C9-544F-48AB-AC12-DF34DA5B436B}">
      <dsp:nvSpPr>
        <dsp:cNvPr id="0" name=""/>
        <dsp:cNvSpPr/>
      </dsp:nvSpPr>
      <dsp:spPr>
        <a:xfrm>
          <a:off x="589359" y="838201"/>
          <a:ext cx="1440656" cy="309218"/>
        </a:xfrm>
        <a:custGeom>
          <a:avLst/>
          <a:gdLst/>
          <a:ahLst/>
          <a:cxnLst/>
          <a:rect l="0" t="0" r="0" b="0"/>
          <a:pathLst>
            <a:path>
              <a:moveTo>
                <a:pt x="1440656" y="0"/>
              </a:moveTo>
              <a:lnTo>
                <a:pt x="1440656" y="200023"/>
              </a:lnTo>
              <a:lnTo>
                <a:pt x="0" y="200023"/>
              </a:lnTo>
              <a:lnTo>
                <a:pt x="0" y="309218"/>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DD95906C-660B-429E-BDD1-85A316CBA68A}">
      <dsp:nvSpPr>
        <dsp:cNvPr id="0" name=""/>
        <dsp:cNvSpPr/>
      </dsp:nvSpPr>
      <dsp:spPr>
        <a:xfrm>
          <a:off x="1440656" y="89715"/>
          <a:ext cx="1178718" cy="748486"/>
        </a:xfrm>
        <a:prstGeom prst="roundRect">
          <a:avLst>
            <a:gd name="adj" fmla="val 10000"/>
          </a:avLst>
        </a:prstGeom>
        <a:solidFill>
          <a:srgbClr val="005C8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DD5C30C-561E-4D79-A4C2-81495EDF4712}">
      <dsp:nvSpPr>
        <dsp:cNvPr id="0" name=""/>
        <dsp:cNvSpPr/>
      </dsp:nvSpPr>
      <dsp:spPr>
        <a:xfrm>
          <a:off x="1571625" y="214135"/>
          <a:ext cx="1178718" cy="748486"/>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epub</a:t>
          </a:r>
          <a:endParaRPr lang="en-US" sz="1800" kern="1200" dirty="0"/>
        </a:p>
      </dsp:txBody>
      <dsp:txXfrm>
        <a:off x="1571625" y="214135"/>
        <a:ext cx="1178718" cy="748486"/>
      </dsp:txXfrm>
    </dsp:sp>
    <dsp:sp modelId="{F249EFA9-2057-4388-93C0-EDAF5418AD8A}">
      <dsp:nvSpPr>
        <dsp:cNvPr id="0" name=""/>
        <dsp:cNvSpPr/>
      </dsp:nvSpPr>
      <dsp:spPr>
        <a:xfrm>
          <a:off x="0" y="1147420"/>
          <a:ext cx="1178718" cy="748486"/>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1FD3B-EF63-44BE-987E-22304FCCD65A}">
      <dsp:nvSpPr>
        <dsp:cNvPr id="0" name=""/>
        <dsp:cNvSpPr/>
      </dsp:nvSpPr>
      <dsp:spPr>
        <a:xfrm>
          <a:off x="130968" y="1271840"/>
          <a:ext cx="1178718" cy="748486"/>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mimetype</a:t>
          </a:r>
          <a:endParaRPr lang="en-US" sz="1800" kern="1200" dirty="0"/>
        </a:p>
      </dsp:txBody>
      <dsp:txXfrm>
        <a:off x="130968" y="1271840"/>
        <a:ext cx="1178718" cy="748486"/>
      </dsp:txXfrm>
    </dsp:sp>
    <dsp:sp modelId="{86F8AA98-10C3-49EC-90F4-D0B91F4E10C2}">
      <dsp:nvSpPr>
        <dsp:cNvPr id="0" name=""/>
        <dsp:cNvSpPr/>
      </dsp:nvSpPr>
      <dsp:spPr>
        <a:xfrm>
          <a:off x="1440656" y="1147420"/>
          <a:ext cx="1178718" cy="748486"/>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0AD40-6C22-43F6-96E9-F2117D96446B}">
      <dsp:nvSpPr>
        <dsp:cNvPr id="0" name=""/>
        <dsp:cNvSpPr/>
      </dsp:nvSpPr>
      <dsp:spPr>
        <a:xfrm>
          <a:off x="1571625" y="1271840"/>
          <a:ext cx="1178718" cy="748486"/>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OEBPS</a:t>
          </a:r>
          <a:endParaRPr lang="en-US" sz="1800" kern="1200" dirty="0"/>
        </a:p>
      </dsp:txBody>
      <dsp:txXfrm>
        <a:off x="1571625" y="1271840"/>
        <a:ext cx="1178718" cy="748486"/>
      </dsp:txXfrm>
    </dsp:sp>
    <dsp:sp modelId="{D7F6E750-8E73-4F40-9202-360F51722E08}">
      <dsp:nvSpPr>
        <dsp:cNvPr id="0" name=""/>
        <dsp:cNvSpPr/>
      </dsp:nvSpPr>
      <dsp:spPr>
        <a:xfrm>
          <a:off x="2881312" y="1147420"/>
          <a:ext cx="1178718" cy="748486"/>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200B6-E150-4CA7-9D87-BBBB34A350A7}">
      <dsp:nvSpPr>
        <dsp:cNvPr id="0" name=""/>
        <dsp:cNvSpPr/>
      </dsp:nvSpPr>
      <dsp:spPr>
        <a:xfrm>
          <a:off x="3012281" y="1271840"/>
          <a:ext cx="1178718" cy="748486"/>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META-INF</a:t>
          </a:r>
          <a:endParaRPr lang="en-US" sz="1800" kern="1200" dirty="0"/>
        </a:p>
      </dsp:txBody>
      <dsp:txXfrm>
        <a:off x="3012281" y="1271840"/>
        <a:ext cx="1178718" cy="7484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382DD-1C47-4FE8-B6E4-ECB17701EDDC}">
      <dsp:nvSpPr>
        <dsp:cNvPr id="0" name=""/>
        <dsp:cNvSpPr/>
      </dsp:nvSpPr>
      <dsp:spPr>
        <a:xfrm>
          <a:off x="2991594" y="1289833"/>
          <a:ext cx="2481857" cy="328223"/>
        </a:xfrm>
        <a:custGeom>
          <a:avLst/>
          <a:gdLst/>
          <a:ahLst/>
          <a:cxnLst/>
          <a:rect l="0" t="0" r="0" b="0"/>
          <a:pathLst>
            <a:path>
              <a:moveTo>
                <a:pt x="0" y="0"/>
              </a:moveTo>
              <a:lnTo>
                <a:pt x="0" y="234166"/>
              </a:lnTo>
              <a:lnTo>
                <a:pt x="2481857" y="234166"/>
              </a:lnTo>
              <a:lnTo>
                <a:pt x="2481857" y="328223"/>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7E4B0406-25EA-483F-824E-60F8CD71C669}">
      <dsp:nvSpPr>
        <dsp:cNvPr id="0" name=""/>
        <dsp:cNvSpPr/>
      </dsp:nvSpPr>
      <dsp:spPr>
        <a:xfrm>
          <a:off x="2991594" y="1289833"/>
          <a:ext cx="1240928" cy="328223"/>
        </a:xfrm>
        <a:custGeom>
          <a:avLst/>
          <a:gdLst/>
          <a:ahLst/>
          <a:cxnLst/>
          <a:rect l="0" t="0" r="0" b="0"/>
          <a:pathLst>
            <a:path>
              <a:moveTo>
                <a:pt x="0" y="0"/>
              </a:moveTo>
              <a:lnTo>
                <a:pt x="0" y="234166"/>
              </a:lnTo>
              <a:lnTo>
                <a:pt x="1240928" y="234166"/>
              </a:lnTo>
              <a:lnTo>
                <a:pt x="1240928" y="328223"/>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767A969E-F151-4AF2-ADD1-D6A13B371BF9}">
      <dsp:nvSpPr>
        <dsp:cNvPr id="0" name=""/>
        <dsp:cNvSpPr/>
      </dsp:nvSpPr>
      <dsp:spPr>
        <a:xfrm>
          <a:off x="2945874" y="1289833"/>
          <a:ext cx="91440" cy="328223"/>
        </a:xfrm>
        <a:custGeom>
          <a:avLst/>
          <a:gdLst/>
          <a:ahLst/>
          <a:cxnLst/>
          <a:rect l="0" t="0" r="0" b="0"/>
          <a:pathLst>
            <a:path>
              <a:moveTo>
                <a:pt x="45720" y="0"/>
              </a:moveTo>
              <a:lnTo>
                <a:pt x="45720" y="328223"/>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48F202BD-DAF4-4390-B87C-2028A41B842D}">
      <dsp:nvSpPr>
        <dsp:cNvPr id="0" name=""/>
        <dsp:cNvSpPr/>
      </dsp:nvSpPr>
      <dsp:spPr>
        <a:xfrm>
          <a:off x="1750665" y="1289833"/>
          <a:ext cx="1240928" cy="328223"/>
        </a:xfrm>
        <a:custGeom>
          <a:avLst/>
          <a:gdLst/>
          <a:ahLst/>
          <a:cxnLst/>
          <a:rect l="0" t="0" r="0" b="0"/>
          <a:pathLst>
            <a:path>
              <a:moveTo>
                <a:pt x="1240928" y="0"/>
              </a:moveTo>
              <a:lnTo>
                <a:pt x="1240928" y="234166"/>
              </a:lnTo>
              <a:lnTo>
                <a:pt x="0" y="234166"/>
              </a:lnTo>
              <a:lnTo>
                <a:pt x="0" y="328223"/>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9EFDB45D-41D2-4C82-82CE-C54E2EE3B747}">
      <dsp:nvSpPr>
        <dsp:cNvPr id="0" name=""/>
        <dsp:cNvSpPr/>
      </dsp:nvSpPr>
      <dsp:spPr>
        <a:xfrm>
          <a:off x="509736" y="1289833"/>
          <a:ext cx="2481857" cy="328223"/>
        </a:xfrm>
        <a:custGeom>
          <a:avLst/>
          <a:gdLst/>
          <a:ahLst/>
          <a:cxnLst/>
          <a:rect l="0" t="0" r="0" b="0"/>
          <a:pathLst>
            <a:path>
              <a:moveTo>
                <a:pt x="2481857" y="0"/>
              </a:moveTo>
              <a:lnTo>
                <a:pt x="2481857" y="234166"/>
              </a:lnTo>
              <a:lnTo>
                <a:pt x="0" y="234166"/>
              </a:lnTo>
              <a:lnTo>
                <a:pt x="0" y="328223"/>
              </a:lnTo>
            </a:path>
          </a:pathLst>
        </a:custGeom>
        <a:noFill/>
        <a:ln w="25400" cap="flat" cmpd="sng" algn="ctr">
          <a:solidFill>
            <a:srgbClr val="005C80"/>
          </a:solidFill>
          <a:prstDash val="solid"/>
        </a:ln>
        <a:effectLst/>
      </dsp:spPr>
      <dsp:style>
        <a:lnRef idx="2">
          <a:scrgbClr r="0" g="0" b="0"/>
        </a:lnRef>
        <a:fillRef idx="0">
          <a:scrgbClr r="0" g="0" b="0"/>
        </a:fillRef>
        <a:effectRef idx="0">
          <a:scrgbClr r="0" g="0" b="0"/>
        </a:effectRef>
        <a:fontRef idx="minor"/>
      </dsp:style>
    </dsp:sp>
    <dsp:sp modelId="{60C173A9-B48E-4893-A117-27330EDA2D68}">
      <dsp:nvSpPr>
        <dsp:cNvPr id="0" name=""/>
        <dsp:cNvSpPr/>
      </dsp:nvSpPr>
      <dsp:spPr>
        <a:xfrm>
          <a:off x="2483941" y="645114"/>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1F181-CB6C-4F15-AE34-6E651AC3A22E}">
      <dsp:nvSpPr>
        <dsp:cNvPr id="0" name=""/>
        <dsp:cNvSpPr/>
      </dsp:nvSpPr>
      <dsp:spPr>
        <a:xfrm>
          <a:off x="2596753" y="752285"/>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OEBPS</a:t>
          </a:r>
          <a:endParaRPr lang="en-US" sz="1200" kern="1200" dirty="0"/>
        </a:p>
      </dsp:txBody>
      <dsp:txXfrm>
        <a:off x="2596753" y="752285"/>
        <a:ext cx="1015305" cy="644718"/>
      </dsp:txXfrm>
    </dsp:sp>
    <dsp:sp modelId="{435B3363-FEDD-47C0-878E-47B65C50E49B}">
      <dsp:nvSpPr>
        <dsp:cNvPr id="0" name=""/>
        <dsp:cNvSpPr/>
      </dsp:nvSpPr>
      <dsp:spPr>
        <a:xfrm>
          <a:off x="2083" y="1618056"/>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16453-5750-45DB-9ACD-DB3A06F05938}">
      <dsp:nvSpPr>
        <dsp:cNvPr id="0" name=""/>
        <dsp:cNvSpPr/>
      </dsp:nvSpPr>
      <dsp:spPr>
        <a:xfrm>
          <a:off x="114895" y="1725227"/>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XHTML</a:t>
          </a:r>
          <a:endParaRPr lang="en-US" sz="1200" kern="1200" dirty="0"/>
        </a:p>
      </dsp:txBody>
      <dsp:txXfrm>
        <a:off x="114895" y="1725227"/>
        <a:ext cx="1015305" cy="644718"/>
      </dsp:txXfrm>
    </dsp:sp>
    <dsp:sp modelId="{D6B4DA5C-EE57-4359-A4F2-4FC70DDE7327}">
      <dsp:nvSpPr>
        <dsp:cNvPr id="0" name=""/>
        <dsp:cNvSpPr/>
      </dsp:nvSpPr>
      <dsp:spPr>
        <a:xfrm>
          <a:off x="1243012" y="1618056"/>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99838-5C40-45E6-8CA0-B4DBE4700815}">
      <dsp:nvSpPr>
        <dsp:cNvPr id="0" name=""/>
        <dsp:cNvSpPr/>
      </dsp:nvSpPr>
      <dsp:spPr>
        <a:xfrm>
          <a:off x="1355824" y="1725227"/>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template.css</a:t>
          </a:r>
          <a:endParaRPr lang="en-US" sz="1200" kern="1200" dirty="0"/>
        </a:p>
      </dsp:txBody>
      <dsp:txXfrm>
        <a:off x="1355824" y="1725227"/>
        <a:ext cx="1015305" cy="644718"/>
      </dsp:txXfrm>
    </dsp:sp>
    <dsp:sp modelId="{E664C190-C829-44BB-8D3D-B54F84348B1F}">
      <dsp:nvSpPr>
        <dsp:cNvPr id="0" name=""/>
        <dsp:cNvSpPr/>
      </dsp:nvSpPr>
      <dsp:spPr>
        <a:xfrm>
          <a:off x="2483941" y="1618056"/>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9F94F-423D-40E4-8D35-A4E08C9B65E9}">
      <dsp:nvSpPr>
        <dsp:cNvPr id="0" name=""/>
        <dsp:cNvSpPr/>
      </dsp:nvSpPr>
      <dsp:spPr>
        <a:xfrm>
          <a:off x="2596753" y="1725227"/>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toc.ncx</a:t>
          </a:r>
          <a:endParaRPr lang="en-US" sz="1200" kern="1200" dirty="0"/>
        </a:p>
      </dsp:txBody>
      <dsp:txXfrm>
        <a:off x="2596753" y="1725227"/>
        <a:ext cx="1015305" cy="644718"/>
      </dsp:txXfrm>
    </dsp:sp>
    <dsp:sp modelId="{E5D494F6-BB43-4453-999C-93BE534070BD}">
      <dsp:nvSpPr>
        <dsp:cNvPr id="0" name=""/>
        <dsp:cNvSpPr/>
      </dsp:nvSpPr>
      <dsp:spPr>
        <a:xfrm>
          <a:off x="3724870" y="1618056"/>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50F04-A905-4105-93D5-26E2FC44664F}">
      <dsp:nvSpPr>
        <dsp:cNvPr id="0" name=""/>
        <dsp:cNvSpPr/>
      </dsp:nvSpPr>
      <dsp:spPr>
        <a:xfrm>
          <a:off x="3837682" y="1725227"/>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content.opf</a:t>
          </a:r>
          <a:endParaRPr lang="en-US" sz="1200" kern="1200" dirty="0"/>
        </a:p>
      </dsp:txBody>
      <dsp:txXfrm>
        <a:off x="3837682" y="1725227"/>
        <a:ext cx="1015305" cy="644718"/>
      </dsp:txXfrm>
    </dsp:sp>
    <dsp:sp modelId="{05D9B260-7D49-4AFE-8CC9-CEEFC263D164}">
      <dsp:nvSpPr>
        <dsp:cNvPr id="0" name=""/>
        <dsp:cNvSpPr/>
      </dsp:nvSpPr>
      <dsp:spPr>
        <a:xfrm>
          <a:off x="4965799" y="1618056"/>
          <a:ext cx="1015305" cy="644718"/>
        </a:xfrm>
        <a:prstGeom prst="roundRect">
          <a:avLst>
            <a:gd name="adj" fmla="val 10000"/>
          </a:avLst>
        </a:prstGeom>
        <a:solidFill>
          <a:srgbClr val="005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7F1EA-2B5F-4294-9312-61E4C4699986}">
      <dsp:nvSpPr>
        <dsp:cNvPr id="0" name=""/>
        <dsp:cNvSpPr/>
      </dsp:nvSpPr>
      <dsp:spPr>
        <a:xfrm>
          <a:off x="5078610" y="1725227"/>
          <a:ext cx="1015305" cy="644718"/>
        </a:xfrm>
        <a:prstGeom prst="roundRect">
          <a:avLst>
            <a:gd name="adj" fmla="val 10000"/>
          </a:avLst>
        </a:prstGeom>
        <a:solidFill>
          <a:schemeClr val="lt1">
            <a:alpha val="90000"/>
            <a:hueOff val="0"/>
            <a:satOff val="0"/>
            <a:lumOff val="0"/>
            <a:alphaOff val="0"/>
          </a:schemeClr>
        </a:solidFill>
        <a:ln w="25400" cap="flat" cmpd="sng" algn="ctr">
          <a:solidFill>
            <a:srgbClr val="005C8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folders for other content</a:t>
          </a:r>
          <a:endParaRPr lang="en-US" sz="1200" kern="1200" dirty="0"/>
        </a:p>
      </dsp:txBody>
      <dsp:txXfrm>
        <a:off x="5078610" y="1725227"/>
        <a:ext cx="1015305" cy="6447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42F4FC-FFE4-48A7-82C4-5A1C55E9EC23}" type="datetimeFigureOut">
              <a:rPr lang="en-US" smtClean="0"/>
              <a:pPr/>
              <a:t>2/12/2012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831BC6-663B-4610-AD63-61362C0F71DA}" type="slidenum">
              <a:rPr lang="en-US" smtClean="0"/>
              <a:pPr/>
              <a:t>‹#›</a:t>
            </a:fld>
            <a:endParaRPr lang="en-US"/>
          </a:p>
        </p:txBody>
      </p:sp>
    </p:spTree>
    <p:extLst>
      <p:ext uri="{BB962C8B-B14F-4D97-AF65-F5344CB8AC3E}">
        <p14:creationId xmlns="" xmlns:p14="http://schemas.microsoft.com/office/powerpoint/2010/main" val="158789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32073-E3AE-4ED3-A3B7-B527024A782D}" type="datetimeFigureOut">
              <a:rPr lang="en-US" smtClean="0"/>
              <a:pPr/>
              <a:t>2/12/2012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EF3E5-267D-4EE1-AEBA-4821503A181F}" type="slidenum">
              <a:rPr lang="en-US" smtClean="0"/>
              <a:pPr/>
              <a:t>‹#›</a:t>
            </a:fld>
            <a:endParaRPr lang="en-US"/>
          </a:p>
        </p:txBody>
      </p:sp>
    </p:spTree>
    <p:extLst>
      <p:ext uri="{BB962C8B-B14F-4D97-AF65-F5344CB8AC3E}">
        <p14:creationId xmlns="" xmlns:p14="http://schemas.microsoft.com/office/powerpoint/2010/main" val="343203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None/>
            </a:pPr>
            <a:r>
              <a:rPr lang="en-US" dirty="0" smtClean="0"/>
              <a:t>AMANDA</a:t>
            </a:r>
          </a:p>
          <a:p>
            <a:pPr marL="171450" indent="-171450">
              <a:buFont typeface="Arial" pitchFamily="34" charset="0"/>
              <a:buChar char="•"/>
            </a:pPr>
            <a:endParaRPr lang="en-US" dirty="0" smtClean="0"/>
          </a:p>
          <a:p>
            <a:pPr marL="171450" indent="-171450">
              <a:buFont typeface="Arial" pitchFamily="34" charset="0"/>
              <a:buChar char="•"/>
            </a:pPr>
            <a:r>
              <a:rPr lang="en-US" dirty="0" smtClean="0"/>
              <a:t>XHTML stands</a:t>
            </a:r>
            <a:r>
              <a:rPr lang="en-US" baseline="0" dirty="0" smtClean="0"/>
              <a:t> for </a:t>
            </a:r>
            <a:r>
              <a:rPr lang="en-US" baseline="0" dirty="0" smtClean="0">
                <a:sym typeface="Wingdings"/>
              </a:rPr>
              <a:t> </a:t>
            </a:r>
            <a:r>
              <a:rPr lang="en-US" baseline="0" dirty="0" smtClean="0"/>
              <a:t>Extensible Hypertext Markup Language. XHTML is just a stricter form of HTML.</a:t>
            </a:r>
          </a:p>
          <a:p>
            <a:pPr marL="628650" lvl="1" indent="-171450">
              <a:buFont typeface="Arial" pitchFamily="34" charset="0"/>
              <a:buChar char="•"/>
            </a:pPr>
            <a:r>
              <a:rPr lang="en-US" baseline="0" dirty="0" smtClean="0"/>
              <a:t>Any markup language is simply a way to annotate text so a computer knows what to do with it.</a:t>
            </a:r>
          </a:p>
          <a:p>
            <a:pPr marL="628650" lvl="1" indent="-171450">
              <a:buFont typeface="Arial" pitchFamily="34" charset="0"/>
              <a:buChar char="•"/>
            </a:pPr>
            <a:r>
              <a:rPr lang="en-US" baseline="0" dirty="0" smtClean="0">
                <a:sym typeface="Wingdings"/>
              </a:rPr>
              <a:t> </a:t>
            </a:r>
            <a:r>
              <a:rPr lang="en-US" baseline="0" dirty="0" smtClean="0"/>
              <a:t>The term </a:t>
            </a:r>
            <a:r>
              <a:rPr lang="en-US" i="1" baseline="0" dirty="0" smtClean="0"/>
              <a:t>markup</a:t>
            </a:r>
            <a:r>
              <a:rPr lang="en-US" baseline="0" dirty="0" smtClean="0"/>
              <a:t> originates with editorial markups on print manuscripts</a:t>
            </a:r>
          </a:p>
          <a:p>
            <a:pPr marL="628650" lvl="1" indent="-171450">
              <a:buFont typeface="Arial" pitchFamily="34" charset="0"/>
              <a:buChar char="•"/>
            </a:pPr>
            <a:r>
              <a:rPr lang="en-US" baseline="0" dirty="0" smtClean="0"/>
              <a:t>Instead of looking like this </a:t>
            </a:r>
            <a:r>
              <a:rPr lang="en-US" baseline="0" dirty="0" smtClean="0">
                <a:sym typeface="Wingdings"/>
              </a:rPr>
              <a:t> </a:t>
            </a:r>
            <a:r>
              <a:rPr lang="en-US" baseline="0" dirty="0" smtClean="0"/>
              <a:t>they now look like this</a:t>
            </a:r>
          </a:p>
          <a:p>
            <a:pPr marL="628650" lvl="1" indent="-171450">
              <a:buFont typeface="Arial" pitchFamily="34" charset="0"/>
              <a:buChar char="•"/>
            </a:pPr>
            <a:r>
              <a:rPr lang="en-US" baseline="0" dirty="0" smtClean="0"/>
              <a:t>They still communicate the same sorts of things. Instead of a squiggly underline, or double stroked backwards P thing, we use small snippets of code to say:</a:t>
            </a:r>
          </a:p>
          <a:p>
            <a:pPr marL="1085850" lvl="2" indent="-171450">
              <a:buFont typeface="Arial" pitchFamily="34" charset="0"/>
              <a:buChar char="•"/>
            </a:pPr>
            <a:r>
              <a:rPr lang="en-US" baseline="0" dirty="0" smtClean="0">
                <a:sym typeface="Wingdings"/>
              </a:rPr>
              <a:t> </a:t>
            </a:r>
            <a:r>
              <a:rPr lang="en-US" baseline="0" dirty="0" smtClean="0"/>
              <a:t>Make the </a:t>
            </a:r>
            <a:r>
              <a:rPr lang="en-US" baseline="0" dirty="0" smtClean="0">
                <a:sym typeface="Wingdings"/>
              </a:rPr>
              <a:t> </a:t>
            </a:r>
            <a:r>
              <a:rPr lang="en-US" baseline="0" dirty="0" smtClean="0"/>
              <a:t>text inside of these </a:t>
            </a:r>
            <a:r>
              <a:rPr lang="en-US" baseline="0" dirty="0" smtClean="0">
                <a:sym typeface="Wingdings"/>
              </a:rPr>
              <a:t> </a:t>
            </a:r>
            <a:r>
              <a:rPr lang="en-US" baseline="0" dirty="0" smtClean="0"/>
              <a:t>tags do what I say. </a:t>
            </a:r>
          </a:p>
          <a:p>
            <a:pPr marL="628650" lvl="1" indent="-171450">
              <a:buFont typeface="Arial" pitchFamily="34" charset="0"/>
              <a:buChar char="•"/>
            </a:pPr>
            <a:r>
              <a:rPr lang="en-US" baseline="0" dirty="0" smtClean="0"/>
              <a:t>The reading device, or webpage will interpret these tags to produce text </a:t>
            </a:r>
            <a:r>
              <a:rPr lang="en-US" baseline="0" dirty="0" smtClean="0">
                <a:sym typeface="Wingdings"/>
              </a:rPr>
              <a:t> </a:t>
            </a:r>
            <a:r>
              <a:rPr lang="en-US" baseline="0" dirty="0" smtClean="0"/>
              <a:t>like this</a:t>
            </a:r>
          </a:p>
        </p:txBody>
      </p:sp>
      <p:sp>
        <p:nvSpPr>
          <p:cNvPr id="4" name="Slide Number Placeholder 3"/>
          <p:cNvSpPr>
            <a:spLocks noGrp="1"/>
          </p:cNvSpPr>
          <p:nvPr>
            <p:ph type="sldNum" sz="quarter" idx="10"/>
          </p:nvPr>
        </p:nvSpPr>
        <p:spPr/>
        <p:txBody>
          <a:bodyPr/>
          <a:lstStyle/>
          <a:p>
            <a:fld id="{41EEF3E5-267D-4EE1-AEBA-4821503A181F}" type="slidenum">
              <a:rPr lang="en-US" smtClean="0"/>
              <a:pPr/>
              <a:t>10</a:t>
            </a:fld>
            <a:endParaRPr lang="en-US"/>
          </a:p>
        </p:txBody>
      </p:sp>
    </p:spTree>
    <p:extLst>
      <p:ext uri="{BB962C8B-B14F-4D97-AF65-F5344CB8AC3E}">
        <p14:creationId xmlns="" xmlns:p14="http://schemas.microsoft.com/office/powerpoint/2010/main" val="101316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None/>
            </a:pPr>
            <a:r>
              <a:rPr lang="en-US" dirty="0" smtClean="0"/>
              <a:t>AMANDA</a:t>
            </a:r>
          </a:p>
          <a:p>
            <a:pPr marL="171450" indent="-171450">
              <a:buFont typeface="Arial" pitchFamily="34" charset="0"/>
              <a:buChar char="•"/>
            </a:pPr>
            <a:r>
              <a:rPr lang="en-US" dirty="0" smtClean="0"/>
              <a:t>Since XHTML</a:t>
            </a:r>
            <a:r>
              <a:rPr lang="en-US" baseline="0" dirty="0" smtClean="0"/>
              <a:t> is just a strict version of HTML, we still use the HTML tag here instead of an XHTML tag.</a:t>
            </a:r>
          </a:p>
          <a:p>
            <a:pPr marL="171450" indent="-171450">
              <a:buFont typeface="Arial" pitchFamily="34" charset="0"/>
              <a:buChar char="•"/>
            </a:pPr>
            <a:r>
              <a:rPr lang="en-US" baseline="0" dirty="0" smtClean="0"/>
              <a:t>The two important differences when moving from HTML to XHTML are</a:t>
            </a:r>
          </a:p>
          <a:p>
            <a:pPr marL="628650" lvl="1" indent="-171450">
              <a:buFont typeface="Arial" pitchFamily="34" charset="0"/>
              <a:buChar char="•"/>
            </a:pPr>
            <a:r>
              <a:rPr lang="en-US" baseline="0" dirty="0" smtClean="0"/>
              <a:t>every time you ‘open’ a tag, you must close it and </a:t>
            </a:r>
          </a:p>
          <a:p>
            <a:pPr marL="628650" lvl="1" indent="-171450">
              <a:buFont typeface="Arial" pitchFamily="34" charset="0"/>
              <a:buChar char="•"/>
            </a:pPr>
            <a:r>
              <a:rPr lang="en-US" baseline="0" dirty="0" smtClean="0"/>
              <a:t>things must nest properly. </a:t>
            </a:r>
          </a:p>
          <a:p>
            <a:pPr marL="1085850" lvl="2" indent="-171450">
              <a:buFont typeface="Arial" pitchFamily="34" charset="0"/>
              <a:buChar char="•"/>
            </a:pPr>
            <a:r>
              <a:rPr lang="en-US" baseline="0" dirty="0" smtClean="0"/>
              <a:t>Think of Russian Nesting Dolls. If you try to put your nesting dolls together without closing the smallest dolls first, you end up with extra pieces and an malformed doll. It’s the same with XHTML.</a:t>
            </a:r>
          </a:p>
          <a:p>
            <a:pPr marL="171450" indent="-171450">
              <a:buFont typeface="Arial" pitchFamily="34" charset="0"/>
              <a:buChar char="•"/>
            </a:pPr>
            <a:r>
              <a:rPr lang="en-US" baseline="0" dirty="0" smtClean="0"/>
              <a:t>We’ve got the HTML element opening first and closing last.</a:t>
            </a:r>
          </a:p>
          <a:p>
            <a:pPr marL="171450" indent="-171450">
              <a:buFont typeface="Arial" pitchFamily="34" charset="0"/>
              <a:buChar char="•"/>
            </a:pPr>
            <a:r>
              <a:rPr lang="en-US" baseline="0" dirty="0" smtClean="0"/>
              <a:t>Within the HTML element we have the head and body section, both closing properly. </a:t>
            </a:r>
          </a:p>
          <a:p>
            <a:pPr marL="628650" lvl="1" indent="-171450">
              <a:buFont typeface="Arial" pitchFamily="34" charset="0"/>
              <a:buChar char="•"/>
            </a:pPr>
            <a:r>
              <a:rPr lang="en-US" baseline="0" dirty="0" smtClean="0"/>
              <a:t>They are not nested, they are in sequence. </a:t>
            </a:r>
          </a:p>
          <a:p>
            <a:pPr marL="628650" lvl="1" indent="-171450">
              <a:buFont typeface="Arial" pitchFamily="34" charset="0"/>
              <a:buChar char="•"/>
            </a:pPr>
            <a:r>
              <a:rPr lang="en-US" baseline="0" dirty="0" smtClean="0"/>
              <a:t>If the HTML tag had closed before the body tag, the body tag would be stuck half in and half out of the HTML tags. The document would break.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This is the basic XHTML document structure. There are different spots that require</a:t>
            </a:r>
            <a:r>
              <a:rPr lang="en-US" baseline="0" dirty="0" smtClean="0"/>
              <a:t> specific types of information.</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a:rPr>
              <a:t> </a:t>
            </a:r>
            <a:r>
              <a:rPr lang="en-US" baseline="0" dirty="0" smtClean="0"/>
              <a:t>First you have important information required for the software. This comes first, before anything else.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a:rPr>
              <a:t> </a:t>
            </a:r>
            <a:r>
              <a:rPr lang="en-US" baseline="0" dirty="0" smtClean="0"/>
              <a:t>Second you’ve got Meta information that goes in the ‘head’ of the document.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Wingdings"/>
              </a:rPr>
              <a:t> </a:t>
            </a:r>
            <a:r>
              <a:rPr lang="en-US" baseline="0" dirty="0" smtClean="0"/>
              <a:t>Finally, you’ve got the content within the body tag. Smaller containers fit inside of this section.</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div is the container that can hold the most within the body section. It can hold the entire chapter if you want. It is intended to </a:t>
            </a:r>
            <a:r>
              <a:rPr lang="en-US" baseline="0" dirty="0" err="1" smtClean="0"/>
              <a:t>DIVide</a:t>
            </a:r>
            <a:r>
              <a:rPr lang="en-US" baseline="0" dirty="0" smtClean="0"/>
              <a:t> large blocks of content.</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Within the </a:t>
            </a:r>
            <a:r>
              <a:rPr lang="en-US" baseline="0" dirty="0" err="1" smtClean="0"/>
              <a:t>divs</a:t>
            </a:r>
            <a:r>
              <a:rPr lang="en-US" baseline="0" dirty="0" smtClean="0"/>
              <a:t> are paragraph tags which hold—paragraphs. Without any styling, the p tag has default margins that produce space between paragraphs.</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Within sentences—the smallest of the containers are spans.</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same nesting rules apply to spans, </a:t>
            </a:r>
            <a:r>
              <a:rPr lang="en-US" baseline="0" dirty="0" err="1" smtClean="0"/>
              <a:t>ps</a:t>
            </a:r>
            <a:r>
              <a:rPr lang="en-US" baseline="0" dirty="0" smtClean="0"/>
              <a:t> and </a:t>
            </a:r>
            <a:r>
              <a:rPr lang="en-US" baseline="0" dirty="0" err="1" smtClean="0"/>
              <a:t>divs.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1EEF3E5-267D-4EE1-AEBA-4821503A181F}" type="slidenum">
              <a:rPr lang="en-US" smtClean="0"/>
              <a:pPr/>
              <a:t>11</a:t>
            </a:fld>
            <a:endParaRPr lang="en-US"/>
          </a:p>
        </p:txBody>
      </p:sp>
    </p:spTree>
    <p:extLst>
      <p:ext uri="{BB962C8B-B14F-4D97-AF65-F5344CB8AC3E}">
        <p14:creationId xmlns="" xmlns:p14="http://schemas.microsoft.com/office/powerpoint/2010/main" val="186623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AMANDA</a:t>
            </a:r>
          </a:p>
          <a:p>
            <a:r>
              <a:rPr lang="en-US" dirty="0" smtClean="0"/>
              <a:t>Here are some of the most common XHTML tags you’ll see in EPUBs. </a:t>
            </a:r>
          </a:p>
          <a:p>
            <a:r>
              <a:rPr lang="en-US" dirty="0" smtClean="0"/>
              <a:t>Containers, Headers, Lists, Video, Audio, Horizontal</a:t>
            </a:r>
            <a:r>
              <a:rPr lang="en-US" baseline="0" dirty="0" smtClean="0"/>
              <a:t> Rules, Blockquotes, Links, Images, and Captions. </a:t>
            </a:r>
          </a:p>
          <a:p>
            <a:endParaRPr lang="en-US" baseline="0" dirty="0" smtClean="0"/>
          </a:p>
          <a:p>
            <a:r>
              <a:rPr lang="en-US" baseline="0" dirty="0" smtClean="0"/>
              <a:t>There are a lot more, and you don’t need to worry about memorizing all of these. You’ll gradually memorize the ones you use the most often, but there are great resources available for looking up HTML tags </a:t>
            </a:r>
            <a:r>
              <a:rPr lang="en-US" baseline="0" dirty="0" smtClean="0">
                <a:sym typeface="Wingdings"/>
              </a:rPr>
              <a:t> </a:t>
            </a:r>
            <a:r>
              <a:rPr lang="en-US" baseline="0" dirty="0" smtClean="0"/>
              <a:t>w3schools.com is one of the best. This is just meant to give you a very cursory idea of what’s possible and help you get the gist for how things are named. Usually the tags make some kind of sense once you know what they are intended to do.</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12</a:t>
            </a:fld>
            <a:endParaRPr lang="en-US"/>
          </a:p>
        </p:txBody>
      </p:sp>
    </p:spTree>
    <p:extLst>
      <p:ext uri="{BB962C8B-B14F-4D97-AF65-F5344CB8AC3E}">
        <p14:creationId xmlns="" xmlns:p14="http://schemas.microsoft.com/office/powerpoint/2010/main" val="196066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AMANDA</a:t>
            </a:r>
          </a:p>
          <a:p>
            <a:r>
              <a:rPr lang="en-US" dirty="0" smtClean="0"/>
              <a:t>Other things can go inside of tags.</a:t>
            </a:r>
            <a:r>
              <a:rPr lang="en-US" baseline="0" dirty="0" smtClean="0"/>
              <a:t> These are called attributes. They can be things like </a:t>
            </a:r>
          </a:p>
          <a:p>
            <a:pPr marL="171450" indent="-171450">
              <a:buFont typeface="Arial" pitchFamily="34" charset="0"/>
              <a:buChar char="•"/>
            </a:pPr>
            <a:r>
              <a:rPr lang="en-US" baseline="0" dirty="0" smtClean="0"/>
              <a:t>class assignments—which is one way that we assign CSS styles</a:t>
            </a:r>
          </a:p>
          <a:p>
            <a:pPr marL="171450" indent="-171450">
              <a:buFont typeface="Arial" pitchFamily="34" charset="0"/>
              <a:buChar char="•"/>
            </a:pPr>
            <a:r>
              <a:rPr lang="en-US" baseline="0" dirty="0" smtClean="0"/>
              <a:t>id reference names, which we can also use to assign styles in CSS, but is very important for identifying objects for interactive elements like JavaScript</a:t>
            </a:r>
          </a:p>
          <a:p>
            <a:pPr marL="171450" indent="-171450">
              <a:buFont typeface="Arial" pitchFamily="34" charset="0"/>
              <a:buChar char="•"/>
            </a:pPr>
            <a:r>
              <a:rPr lang="en-US" baseline="0" dirty="0" smtClean="0"/>
              <a:t>inline style tags which is an inelegant and </a:t>
            </a:r>
            <a:r>
              <a:rPr lang="en-US" baseline="0" dirty="0" err="1" smtClean="0"/>
              <a:t>kinda</a:t>
            </a:r>
            <a:r>
              <a:rPr lang="en-US" baseline="0" dirty="0" smtClean="0"/>
              <a:t> gross way to do what you should be doing with the style sheet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13</a:t>
            </a:fld>
            <a:endParaRPr lang="en-US"/>
          </a:p>
        </p:txBody>
      </p:sp>
    </p:spTree>
    <p:extLst>
      <p:ext uri="{BB962C8B-B14F-4D97-AF65-F5344CB8AC3E}">
        <p14:creationId xmlns="" xmlns:p14="http://schemas.microsoft.com/office/powerpoint/2010/main" val="193437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Right, so now that</a:t>
            </a:r>
            <a:r>
              <a:rPr lang="en-US" baseline="0" dirty="0" smtClean="0"/>
              <a:t> we know what files we’re dealing with and the tools that we have to deal with them, we’re moving along to how the old </a:t>
            </a:r>
            <a:r>
              <a:rPr lang="en-US" baseline="0" dirty="0" err="1" smtClean="0"/>
              <a:t>epub</a:t>
            </a:r>
            <a:r>
              <a:rPr lang="en-US" baseline="0" dirty="0" smtClean="0"/>
              <a:t> 2.0 works, so that we can take it apart and make a shiny new 3pub out of it.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endParaRPr lang="en-US" dirty="0" smtClean="0"/>
          </a:p>
          <a:p>
            <a:r>
              <a:rPr lang="en-US" dirty="0" smtClean="0"/>
              <a:t>The </a:t>
            </a:r>
            <a:r>
              <a:rPr lang="en-US" dirty="0" err="1" smtClean="0"/>
              <a:t>mimetype</a:t>
            </a:r>
            <a:r>
              <a:rPr lang="en-US" dirty="0" smtClean="0"/>
              <a:t> is the file that tells the reading system </a:t>
            </a:r>
            <a:r>
              <a:rPr lang="en-US" dirty="0" smtClean="0"/>
              <a:t>"hey</a:t>
            </a:r>
            <a:r>
              <a:rPr lang="en-US" dirty="0" smtClean="0"/>
              <a:t>, this is an </a:t>
            </a:r>
            <a:r>
              <a:rPr lang="en-US" dirty="0" err="1" smtClean="0"/>
              <a:t>epub</a:t>
            </a:r>
            <a:r>
              <a:rPr lang="en-US" dirty="0" smtClean="0"/>
              <a:t>." </a:t>
            </a:r>
            <a:r>
              <a:rPr lang="en-US" dirty="0" smtClean="0"/>
              <a:t>It’s unchanged from version 2.0.1.</a:t>
            </a:r>
            <a:r>
              <a:rPr lang="en-US" baseline="0" dirty="0" smtClean="0"/>
              <a:t> The most important this to note about it is that it has to be the first file in the compressed archive (the zip file) and it can’t be compressed itself. </a:t>
            </a:r>
            <a:r>
              <a:rPr lang="en-US" baseline="0" dirty="0" err="1" smtClean="0"/>
              <a:t>WinRAR</a:t>
            </a:r>
            <a:r>
              <a:rPr lang="en-US" baseline="0" dirty="0" smtClean="0"/>
              <a:t> does both of these things admirably.</a:t>
            </a:r>
          </a:p>
          <a:p>
            <a:endParaRPr lang="en-US" baseline="0" dirty="0" smtClean="0"/>
          </a:p>
          <a:p>
            <a:r>
              <a:rPr lang="en-US" baseline="0" dirty="0" smtClean="0"/>
              <a:t>The META-INF contains meta-information about the title. There can be all sorts of information in here, about DRM and encryption and rights and stuff. At its most basic, it’s just a roadmap pointing to the content of the book; the reading system comes here first, and the contents of the META-INF folder say </a:t>
            </a:r>
            <a:r>
              <a:rPr lang="en-US" baseline="0" dirty="0" smtClean="0"/>
              <a:t>"oh</a:t>
            </a:r>
            <a:r>
              <a:rPr lang="en-US" baseline="0" dirty="0" smtClean="0"/>
              <a:t>, the stuff you want is over there</a:t>
            </a:r>
            <a:r>
              <a:rPr lang="en-US" baseline="0" dirty="0" smtClean="0"/>
              <a:t>." </a:t>
            </a:r>
            <a:r>
              <a:rPr lang="en-US" baseline="0" dirty="0" smtClean="0"/>
              <a:t>There are no changes here either; this can stay the same as in </a:t>
            </a:r>
            <a:r>
              <a:rPr lang="en-US" baseline="0" dirty="0" err="1" smtClean="0"/>
              <a:t>epub</a:t>
            </a:r>
            <a:r>
              <a:rPr lang="en-US" baseline="0" dirty="0" smtClean="0"/>
              <a:t> 2.0.1</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endParaRPr lang="en-US" dirty="0" smtClean="0"/>
          </a:p>
          <a:p>
            <a:r>
              <a:rPr lang="en-US" dirty="0" smtClean="0"/>
              <a:t>Stands</a:t>
            </a:r>
            <a:r>
              <a:rPr lang="en-US" baseline="0" dirty="0" smtClean="0"/>
              <a:t> for Open E-Book Publication Structure. </a:t>
            </a:r>
            <a:r>
              <a:rPr lang="en-US" dirty="0" smtClean="0"/>
              <a:t>This</a:t>
            </a:r>
            <a:r>
              <a:rPr lang="en-US" baseline="0" dirty="0" smtClean="0"/>
              <a:t> is where things get meaty; all the good stuff is in the OEBPS file. There are four main types of item in here: the XHTML file (or more likely files) that make up the </a:t>
            </a:r>
            <a:r>
              <a:rPr lang="en-US" baseline="0" dirty="0" err="1" smtClean="0"/>
              <a:t>ebook</a:t>
            </a:r>
            <a:r>
              <a:rPr lang="en-US" baseline="0" dirty="0" smtClean="0"/>
              <a:t>; the CSS files that define how the </a:t>
            </a:r>
            <a:r>
              <a:rPr lang="en-US" baseline="0" dirty="0" err="1" smtClean="0"/>
              <a:t>ebook</a:t>
            </a:r>
            <a:r>
              <a:rPr lang="en-US" baseline="0" dirty="0" smtClean="0"/>
              <a:t> should look; the built-in table of contents; and a navigational document that, among other things, lists every file used by the </a:t>
            </a:r>
            <a:r>
              <a:rPr lang="en-US" baseline="0" dirty="0" err="1" smtClean="0"/>
              <a:t>ebook</a:t>
            </a:r>
            <a:r>
              <a:rPr lang="en-US" baseline="0" dirty="0" smtClean="0"/>
              <a:t>. There are also more folders in here where things like images and fonts can go.</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endParaRPr lang="en-US" dirty="0" smtClean="0"/>
          </a:p>
          <a:p>
            <a:r>
              <a:rPr lang="en-US" dirty="0" smtClean="0"/>
              <a:t>The</a:t>
            </a:r>
            <a:r>
              <a:rPr lang="en-US" baseline="0" dirty="0" smtClean="0"/>
              <a:t> XHTML files hold most of the content of the </a:t>
            </a:r>
            <a:r>
              <a:rPr lang="en-US" baseline="0" dirty="0" err="1" smtClean="0"/>
              <a:t>ebook</a:t>
            </a:r>
            <a:r>
              <a:rPr lang="en-US" baseline="0" dirty="0" smtClean="0"/>
              <a:t>; all of the text is in these files. The content is generally broken into one chapter per file—basically, if you want it to be a distinct TOC entry, it should be its own file.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content.opf does a lot. First, it lists metadata</a:t>
            </a:r>
            <a:r>
              <a:rPr lang="en-US" baseline="0" dirty="0" smtClean="0"/>
              <a:t> about the book, including stuff like the author, the publisher, a unique identifier (usually the ISBN), and rights information. </a:t>
            </a:r>
          </a:p>
          <a:p>
            <a:r>
              <a:rPr lang="en-US" dirty="0" smtClean="0"/>
              <a:t>It’s also a navigation document that lists every file</a:t>
            </a:r>
            <a:r>
              <a:rPr lang="en-US" baseline="0" dirty="0" smtClean="0"/>
              <a:t> that makes up the </a:t>
            </a:r>
            <a:r>
              <a:rPr lang="en-US" baseline="0" dirty="0" err="1" smtClean="0"/>
              <a:t>ebook</a:t>
            </a:r>
            <a:r>
              <a:rPr lang="en-US" baseline="0" dirty="0" smtClean="0"/>
              <a:t>: all the </a:t>
            </a:r>
            <a:r>
              <a:rPr lang="en-US" baseline="0" dirty="0" err="1" smtClean="0"/>
              <a:t>xhtml</a:t>
            </a:r>
            <a:r>
              <a:rPr lang="en-US" baseline="0" dirty="0" smtClean="0"/>
              <a:t> files, the </a:t>
            </a:r>
            <a:r>
              <a:rPr lang="en-US" baseline="0" dirty="0" err="1" smtClean="0"/>
              <a:t>css</a:t>
            </a:r>
            <a:r>
              <a:rPr lang="en-US" baseline="0" dirty="0" smtClean="0"/>
              <a:t>, any illustrations or fonts you might use, the toc.ncx—everything. </a:t>
            </a:r>
          </a:p>
          <a:p>
            <a:r>
              <a:rPr lang="en-US" baseline="0" dirty="0" smtClean="0"/>
              <a:t>In addition to listing the items, it declares what kind of items those are: whether a given file is an image, a font, </a:t>
            </a:r>
            <a:r>
              <a:rPr lang="en-US" baseline="0" dirty="0" err="1" smtClean="0"/>
              <a:t>xhtml</a:t>
            </a:r>
            <a:r>
              <a:rPr lang="en-US" baseline="0" dirty="0" smtClean="0"/>
              <a:t>, or simple text. All of that information goes in the manifest. </a:t>
            </a:r>
          </a:p>
          <a:p>
            <a:r>
              <a:rPr lang="en-US" baseline="0" dirty="0" smtClean="0"/>
              <a:t>Then there’s the spine, which tells the reading system the order of the sections of your </a:t>
            </a:r>
            <a:r>
              <a:rPr lang="en-US" baseline="0" dirty="0" err="1" smtClean="0"/>
              <a:t>ebook</a:t>
            </a:r>
            <a:r>
              <a:rPr lang="en-US" baseline="0" dirty="0" smtClean="0"/>
              <a:t>. This is distinct from the NCX file, which basically lets you jump around. The spine is all about forward-and-back navigation.</a:t>
            </a:r>
          </a:p>
          <a:p>
            <a:r>
              <a:rPr lang="en-US" baseline="0" dirty="0" smtClean="0"/>
              <a:t>The last part of the OPF file is the guide, which gives semantic information about the parts of the book—it tells you which file is an epilogue and which is an index. This is optional, and doesn’t get used as often as it should.</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TOM</a:t>
            </a:r>
          </a:p>
          <a:p>
            <a:r>
              <a:rPr lang="en-US" dirty="0" smtClean="0"/>
              <a:t>The toc.ncx is</a:t>
            </a:r>
            <a:r>
              <a:rPr lang="en-US" baseline="0" dirty="0" smtClean="0"/>
              <a:t> not used in epub3; it has been replaced by the </a:t>
            </a:r>
            <a:r>
              <a:rPr lang="en-US" baseline="0" dirty="0" err="1" smtClean="0"/>
              <a:t>epub</a:t>
            </a:r>
            <a:r>
              <a:rPr lang="en-US" baseline="0" dirty="0" smtClean="0"/>
              <a:t> navigational document, or END. The END is much more human-readable, which makes it also more human-writable—you don’t have to worry nearly as much about forgetting to update a page id number. The new TOC can also be included in the spine of the document, which means that the same document that generates the built-in TOC in the reading system can also be displayed directly to the user, completely styled.</a:t>
            </a:r>
          </a:p>
          <a:p>
            <a:endParaRPr lang="en-US" baseline="0" dirty="0" smtClean="0"/>
          </a:p>
          <a:p>
            <a:r>
              <a:rPr lang="en-US" baseline="0" dirty="0" smtClean="0"/>
              <a:t>The guide element in the old toc.ncx has been replaced by </a:t>
            </a:r>
            <a:r>
              <a:rPr lang="en-US" baseline="0" dirty="0" err="1" smtClean="0"/>
              <a:t>nav</a:t>
            </a:r>
            <a:r>
              <a:rPr lang="en-US" baseline="0" dirty="0" smtClean="0"/>
              <a:t> landmarks, which do basically the same thing: they provide information to the Reading System about the purpose of various parts of the manuscript. We’ll get more into these types of semantics soon; for now, just know that the &lt;guide&gt; is different and will have to be changed if you have one.</a:t>
            </a:r>
          </a:p>
          <a:p>
            <a:endParaRPr lang="en-US" baseline="0" dirty="0" smtClean="0"/>
          </a:p>
          <a:p>
            <a:r>
              <a:rPr lang="en-US" baseline="0" dirty="0" smtClean="0"/>
              <a:t>Similarly, if your </a:t>
            </a:r>
            <a:r>
              <a:rPr lang="en-US" baseline="0" dirty="0" err="1" smtClean="0"/>
              <a:t>epub</a:t>
            </a:r>
            <a:r>
              <a:rPr lang="en-US" baseline="0" dirty="0" smtClean="0"/>
              <a:t> 2.0 has a &lt;</a:t>
            </a:r>
            <a:r>
              <a:rPr lang="en-US" baseline="0" dirty="0" err="1" smtClean="0"/>
              <a:t>pageList</a:t>
            </a:r>
            <a:r>
              <a:rPr lang="en-US" baseline="0" dirty="0" smtClean="0"/>
              <a:t>&gt;, you’ll need to replace it with a </a:t>
            </a:r>
            <a:r>
              <a:rPr lang="en-US" baseline="0" dirty="0" err="1" smtClean="0"/>
              <a:t>nav</a:t>
            </a:r>
            <a:r>
              <a:rPr lang="en-US" baseline="0" dirty="0" smtClean="0"/>
              <a:t> page-list. This is just what you’d expect: a list of all the page breaks in the manuscript. This basically tells the Reading System where all the page breaks in the print version are, which some Reading Systems can present to users.</a:t>
            </a:r>
          </a:p>
          <a:p>
            <a:endParaRPr lang="en-US" baseline="0" dirty="0" smtClean="0"/>
          </a:p>
          <a:p>
            <a:r>
              <a:rPr lang="en-US" baseline="0" dirty="0" err="1" smtClean="0"/>
              <a:t>dcterms:modified</a:t>
            </a:r>
            <a:r>
              <a:rPr lang="en-US" baseline="0" dirty="0" smtClean="0"/>
              <a:t> is a new metadata requirement. This basically acts in concert with the ISBN (or whatever unique id you use) to ensure that the proper version is being referred to. As we’ll see shortly, this is a timestamp that specifies that not only is this ISBN x, but it was last modified on February 14</a:t>
            </a:r>
            <a:r>
              <a:rPr lang="en-US" baseline="30000" dirty="0" smtClean="0"/>
              <a:t>th</a:t>
            </a:r>
            <a:r>
              <a:rPr lang="en-US" baseline="0" dirty="0" smtClean="0"/>
              <a:t> at 10:45 GMT.</a:t>
            </a:r>
          </a:p>
          <a:p>
            <a:endParaRPr lang="en-US" baseline="0" dirty="0" smtClean="0"/>
          </a:p>
          <a:p>
            <a:r>
              <a:rPr lang="en-US" baseline="0" dirty="0" smtClean="0"/>
              <a:t>&lt;link&gt; is a new child element for &lt;metadata&gt;; it’s basically a way of associating external metadata, like your ONIX record, with the file. </a:t>
            </a:r>
          </a:p>
          <a:p>
            <a:endParaRPr lang="en-US" baseline="0" dirty="0" smtClean="0"/>
          </a:p>
          <a:p>
            <a:r>
              <a:rPr lang="en-US" dirty="0" smtClean="0"/>
              <a:t>properties</a:t>
            </a:r>
            <a:r>
              <a:rPr lang="en-US" baseline="0" dirty="0" smtClean="0"/>
              <a:t> are how you tell the Reading System that one chapter has a media overlay associated with it, or that another has SVG content. It’s required in a lot of situations, mostly for when you’re adding in Bells and Whistles.</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This is the first and most basic change to make.</a:t>
            </a:r>
            <a:r>
              <a:rPr lang="en-US" baseline="0" dirty="0" smtClean="0"/>
              <a:t> This basically lets Reading Systems know which version of the </a:t>
            </a:r>
            <a:r>
              <a:rPr lang="en-US" baseline="0" dirty="0" err="1" smtClean="0"/>
              <a:t>epub</a:t>
            </a:r>
            <a:r>
              <a:rPr lang="en-US" baseline="0" dirty="0" smtClean="0"/>
              <a:t> format they’re looking at—what dialect they’re speaking, basically. At this point, what had been a perfectly valid </a:t>
            </a:r>
            <a:r>
              <a:rPr lang="en-US" baseline="0" dirty="0" err="1" smtClean="0"/>
              <a:t>epub</a:t>
            </a:r>
            <a:r>
              <a:rPr lang="en-US" baseline="0" dirty="0" smtClean="0"/>
              <a:t> 2.0.1 document will return a huge string of errors on </a:t>
            </a:r>
            <a:r>
              <a:rPr lang="en-US" baseline="0" dirty="0" err="1" smtClean="0"/>
              <a:t>epubchceck</a:t>
            </a:r>
            <a:r>
              <a:rPr lang="en-US" baseline="0" dirty="0" smtClean="0"/>
              <a:t>, since </a:t>
            </a:r>
            <a:r>
              <a:rPr lang="en-US" baseline="0" dirty="0" err="1" smtClean="0"/>
              <a:t>epubcheck</a:t>
            </a:r>
            <a:r>
              <a:rPr lang="en-US" baseline="0" dirty="0" smtClean="0"/>
              <a:t> will think it’s looking at an </a:t>
            </a:r>
            <a:r>
              <a:rPr lang="en-US" baseline="0" dirty="0" err="1" smtClean="0"/>
              <a:t>epub</a:t>
            </a:r>
            <a:r>
              <a:rPr lang="en-US" baseline="0" dirty="0" smtClean="0"/>
              <a:t> 3.0 document.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The highlighted</a:t>
            </a:r>
            <a:r>
              <a:rPr lang="en-US" baseline="0" dirty="0" smtClean="0"/>
              <a:t> line at the bottom of the image is a new requirement. This, combined with the ISBN that’s listed at the </a:t>
            </a:r>
            <a:r>
              <a:rPr lang="en-US" baseline="0" dirty="0" err="1" smtClean="0"/>
              <a:t>cd:identifier</a:t>
            </a:r>
            <a:r>
              <a:rPr lang="en-US" baseline="0" dirty="0" smtClean="0"/>
              <a:t> two lines above, is what ensures that you know exactly what version of the manuscript you’re looking at. The format is quite straightforward, in year-month-date, followed by a T, followed by the time in GMT. This is easy to forget to put in; when I first made a 3pub file, I got the message that </a:t>
            </a:r>
            <a:r>
              <a:rPr lang="en-US" baseline="0" dirty="0" err="1" smtClean="0"/>
              <a:t>dcterms:modified</a:t>
            </a:r>
            <a:r>
              <a:rPr lang="en-US" baseline="0" dirty="0" smtClean="0"/>
              <a:t> had to occur exactly once, so I spent ages trying to figure out where it was declared twice. The problem, of course, was that it wasn’t declared at all.</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This is a change to the XML namespace. The</a:t>
            </a:r>
            <a:r>
              <a:rPr lang="en-US" baseline="0" dirty="0" smtClean="0"/>
              <a:t> </a:t>
            </a:r>
            <a:r>
              <a:rPr lang="en-US" baseline="0" dirty="0" err="1" smtClean="0"/>
              <a:t>Doctype</a:t>
            </a:r>
            <a:r>
              <a:rPr lang="en-US" baseline="0" dirty="0" smtClean="0"/>
              <a:t> declaration can go away first; it’s not needed anymore because HTML5 is not SGML based. After that, you add the </a:t>
            </a:r>
            <a:r>
              <a:rPr lang="en-US" baseline="0" dirty="0" err="1" smtClean="0"/>
              <a:t>epub</a:t>
            </a:r>
            <a:r>
              <a:rPr lang="en-US" baseline="0" dirty="0" smtClean="0"/>
              <a:t> prefix. This basically adds some elements to the default XHTML that are designed specifically for </a:t>
            </a:r>
            <a:r>
              <a:rPr lang="en-US" baseline="0" dirty="0" err="1" smtClean="0"/>
              <a:t>epub</a:t>
            </a:r>
            <a:r>
              <a:rPr lang="en-US" baseline="0" dirty="0" smtClean="0"/>
              <a:t>. These are the elements that will provide us with a lot of the semantic information that we’ll be covering shortly. This is a change that has to be made in every </a:t>
            </a:r>
            <a:r>
              <a:rPr lang="en-US" baseline="0" dirty="0" err="1" smtClean="0"/>
              <a:t>xhtml</a:t>
            </a:r>
            <a:r>
              <a:rPr lang="en-US" baseline="0" dirty="0" smtClean="0"/>
              <a:t> file that makes up the </a:t>
            </a:r>
            <a:r>
              <a:rPr lang="en-US" baseline="0" dirty="0" err="1" smtClean="0"/>
              <a:t>epub</a:t>
            </a:r>
            <a:r>
              <a:rPr lang="en-US" baseline="0" dirty="0" smtClean="0"/>
              <a:t>. Notepad++’s global find and replace comes in really handy here.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This is the bare-bones</a:t>
            </a:r>
            <a:r>
              <a:rPr lang="en-US" baseline="0" dirty="0" smtClean="0"/>
              <a:t> basics of what you need in an </a:t>
            </a:r>
            <a:r>
              <a:rPr lang="en-US" baseline="0" dirty="0" err="1" smtClean="0"/>
              <a:t>epub</a:t>
            </a:r>
            <a:r>
              <a:rPr lang="en-US" baseline="0" dirty="0" smtClean="0"/>
              <a:t> 3.0 END. If you’re familiar with HTML, you’ll be able to see that the document on the right, which is the TOC.XHTML, is just a straightforward ordered list; it’s quite easy to parse. The document on the left is the old TOC.NCX. It’s full of </a:t>
            </a:r>
            <a:r>
              <a:rPr lang="en-US" baseline="0" dirty="0" err="1" smtClean="0"/>
              <a:t>navPoints</a:t>
            </a:r>
            <a:r>
              <a:rPr lang="en-US" baseline="0" dirty="0" smtClean="0"/>
              <a:t> and </a:t>
            </a:r>
            <a:r>
              <a:rPr lang="en-US" baseline="0" dirty="0" err="1" smtClean="0"/>
              <a:t>playOrders</a:t>
            </a:r>
            <a:r>
              <a:rPr lang="en-US" baseline="0" dirty="0" smtClean="0"/>
              <a:t> and all sorts of stuff. What’s really great about the TOC.XHTML, though, is that if you include it in the &lt;spine&gt;, it’s viewable to users. The only way you could do that in </a:t>
            </a:r>
            <a:r>
              <a:rPr lang="en-US" baseline="0" dirty="0" err="1" smtClean="0"/>
              <a:t>epub</a:t>
            </a:r>
            <a:r>
              <a:rPr lang="en-US" baseline="0" dirty="0" smtClean="0"/>
              <a:t> 2.0 was by having two different documents, one for the Reading System and one for the user. Epub3 combines those.</a:t>
            </a:r>
          </a:p>
          <a:p>
            <a:endParaRPr lang="en-US" baseline="0" dirty="0" smtClean="0"/>
          </a:p>
          <a:p>
            <a:r>
              <a:rPr lang="en-US" baseline="0" dirty="0" smtClean="0"/>
              <a:t>Important points to note here are the &lt;</a:t>
            </a:r>
            <a:r>
              <a:rPr lang="en-US" baseline="0" dirty="0" err="1" smtClean="0"/>
              <a:t>nav</a:t>
            </a:r>
            <a:r>
              <a:rPr lang="en-US" baseline="0" dirty="0" smtClean="0"/>
              <a:t>&gt; element, which must get </a:t>
            </a:r>
            <a:r>
              <a:rPr lang="en-US" baseline="0" dirty="0" err="1" smtClean="0"/>
              <a:t>epub:type</a:t>
            </a:r>
            <a:r>
              <a:rPr lang="en-US" baseline="0" dirty="0" smtClean="0"/>
              <a:t>="</a:t>
            </a:r>
            <a:r>
              <a:rPr lang="en-US" baseline="0" dirty="0" err="1" smtClean="0"/>
              <a:t>toc</a:t>
            </a:r>
            <a:r>
              <a:rPr lang="en-US" baseline="0" dirty="0" smtClean="0"/>
              <a:t>". </a:t>
            </a:r>
            <a:r>
              <a:rPr lang="en-US" baseline="0" dirty="0" smtClean="0"/>
              <a:t>While you don’t need the id</a:t>
            </a:r>
            <a:r>
              <a:rPr lang="en-US" baseline="0" dirty="0" smtClean="0"/>
              <a:t>="</a:t>
            </a:r>
            <a:r>
              <a:rPr lang="en-US" baseline="0" dirty="0" err="1" smtClean="0"/>
              <a:t>toc</a:t>
            </a:r>
            <a:r>
              <a:rPr lang="en-US" baseline="0" dirty="0" smtClean="0"/>
              <a:t>" </a:t>
            </a:r>
            <a:r>
              <a:rPr lang="en-US" baseline="0" dirty="0" smtClean="0"/>
              <a:t>attribute, it’s not a bad idea. Note that the header of the list is an &lt;h1&gt;; this is required—you can’t just use a &lt;p&gt;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TOM</a:t>
            </a:r>
          </a:p>
          <a:p>
            <a:endParaRPr lang="en-US" dirty="0" smtClean="0"/>
          </a:p>
          <a:p>
            <a:r>
              <a:rPr lang="en-US" dirty="0" smtClean="0"/>
              <a:t>So, in the course of this workshop, we’re going to take an </a:t>
            </a:r>
            <a:r>
              <a:rPr lang="en-US" dirty="0" err="1" smtClean="0"/>
              <a:t>epub</a:t>
            </a:r>
            <a:r>
              <a:rPr lang="en-US" dirty="0" smtClean="0"/>
              <a:t> 2.0 file and turn it</a:t>
            </a:r>
            <a:r>
              <a:rPr lang="en-US" baseline="0" dirty="0" smtClean="0"/>
              <a:t> into an </a:t>
            </a:r>
            <a:r>
              <a:rPr lang="en-US" baseline="0" dirty="0" err="1" smtClean="0"/>
              <a:t>epub</a:t>
            </a:r>
            <a:r>
              <a:rPr lang="en-US" baseline="0" dirty="0" smtClean="0"/>
              <a:t> 3.0 (3pub) file.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Before we get into the nuts and bolts of how we do that, we’re going to go over the tools that we use and (briefly) how to set them</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up. We’ll also take a look at some of the other content that we’ve got that we’d like to include in the new file.</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We’ll gloss over the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file that we’ve got, just to make sure that everyone is one the same page and understands the basics of how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works. If you have questions about 2.0 and how to generate </a:t>
            </a:r>
            <a:r>
              <a:rPr lang="en-US" sz="1200" b="0" i="0" u="none" strike="noStrike" kern="1200" dirty="0" err="1" smtClean="0">
                <a:solidFill>
                  <a:schemeClr val="tx1"/>
                </a:solidFill>
                <a:latin typeface="+mn-lt"/>
                <a:ea typeface="+mn-ea"/>
                <a:cs typeface="+mn-cs"/>
              </a:rPr>
              <a:t>epubs</a:t>
            </a:r>
            <a:r>
              <a:rPr lang="en-US" sz="1200" b="0" i="0" u="none" strike="noStrike" kern="1200" dirty="0" smtClean="0">
                <a:solidFill>
                  <a:schemeClr val="tx1"/>
                </a:solidFill>
                <a:latin typeface="+mn-lt"/>
                <a:ea typeface="+mn-ea"/>
                <a:cs typeface="+mn-cs"/>
              </a:rPr>
              <a:t> in general, we can give some quick pointers during this talk, and we’re happy to go into more depth afterwards.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After making sure we’re all on the same page with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 we’ll head for 3pub. The first thing we’ll be looking at here are the overall</a:t>
            </a:r>
            <a:r>
              <a:rPr lang="en-US" sz="1200" b="0" i="0" u="none" strike="noStrike" kern="1200" baseline="0" dirty="0" smtClean="0">
                <a:solidFill>
                  <a:schemeClr val="tx1"/>
                </a:solidFill>
                <a:latin typeface="+mn-lt"/>
                <a:ea typeface="+mn-ea"/>
                <a:cs typeface="+mn-cs"/>
              </a:rPr>
              <a:t> structural changes to the format. These are changes that don’t add to the content—they just make the file a valid 3pub document. After that, we get into the new stuff that we can add in. The first content change we’ll be looking at is the new level of semantic information that 3pub introduces. This kind of information is great for enabling future re-use of your content; basically, it lets your device know more about the content it’s presenting.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HTML5 is next. It’s a really big subject, and there’s a full </a:t>
            </a:r>
            <a:r>
              <a:rPr lang="en-US" sz="1200" b="0" i="0" u="none" strike="noStrike" kern="1200" baseline="0" dirty="0" err="1" smtClean="0">
                <a:solidFill>
                  <a:schemeClr val="tx1"/>
                </a:solidFill>
                <a:latin typeface="+mn-lt"/>
                <a:ea typeface="+mn-ea"/>
                <a:cs typeface="+mn-cs"/>
              </a:rPr>
              <a:t>workhops</a:t>
            </a:r>
            <a:r>
              <a:rPr lang="en-US" sz="1200" b="0" i="0" u="none" strike="noStrike" kern="1200" baseline="0" dirty="0" smtClean="0">
                <a:solidFill>
                  <a:schemeClr val="tx1"/>
                </a:solidFill>
                <a:latin typeface="+mn-lt"/>
                <a:ea typeface="+mn-ea"/>
                <a:cs typeface="+mn-cs"/>
              </a:rPr>
              <a:t> about it right here after lunch, so while we’ll definitely get into some of the new features, we’ll be glossing over a lot. Mostly we’ll be looking at </a:t>
            </a:r>
            <a:r>
              <a:rPr lang="en-US" sz="1200" b="0" i="0" u="none" strike="noStrike" kern="1200" baseline="0" dirty="0" err="1" smtClean="0">
                <a:solidFill>
                  <a:schemeClr val="tx1"/>
                </a:solidFill>
                <a:latin typeface="+mn-lt"/>
                <a:ea typeface="+mn-ea"/>
                <a:cs typeface="+mn-cs"/>
              </a:rPr>
              <a:t>MathML</a:t>
            </a:r>
            <a:r>
              <a:rPr lang="en-US" sz="1200" b="0" i="0" u="none" strike="noStrike" kern="1200" baseline="0" dirty="0" smtClean="0">
                <a:solidFill>
                  <a:schemeClr val="tx1"/>
                </a:solidFill>
                <a:latin typeface="+mn-lt"/>
                <a:ea typeface="+mn-ea"/>
                <a:cs typeface="+mn-cs"/>
              </a:rPr>
              <a:t>, audio and video, triggers, and scripting. Following that, it’s Media Overlays, which are a method of integrating textual and audio content. Then we’ll look at backwards compatibility and ways that we can ensure that older reading systems don’t get left behind. We’ll finish up the presentation portion with a look at the CSS changes from </a:t>
            </a:r>
            <a:r>
              <a:rPr lang="en-US" sz="1200" b="0" i="0" u="none" strike="noStrike" kern="1200" baseline="0" dirty="0" err="1" smtClean="0">
                <a:solidFill>
                  <a:schemeClr val="tx1"/>
                </a:solidFill>
                <a:latin typeface="+mn-lt"/>
                <a:ea typeface="+mn-ea"/>
                <a:cs typeface="+mn-cs"/>
              </a:rPr>
              <a:t>epub</a:t>
            </a:r>
            <a:r>
              <a:rPr lang="en-US" sz="1200" b="0" i="0" u="none" strike="noStrike" kern="1200" baseline="0" dirty="0" smtClean="0">
                <a:solidFill>
                  <a:schemeClr val="tx1"/>
                </a:solidFill>
                <a:latin typeface="+mn-lt"/>
                <a:ea typeface="+mn-ea"/>
                <a:cs typeface="+mn-cs"/>
              </a:rPr>
              <a:t> 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We’ll finish up with a question and answer session. Since this is a big subject and a lot of these things build on each other, we’ll also be taking questions after each section. Feel free to ask away; this is a pretty technical subject, and odds are good that if you’re wondering it, ten or twelve other people are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We’ve also got a half-hour break scheduled in the middle there somewhere; we’ll take that as it comes </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At this point, barring</a:t>
            </a:r>
            <a:r>
              <a:rPr lang="en-US" baseline="0" dirty="0" smtClean="0"/>
              <a:t> any typos you just need to package the files back up, rename the ZIP file .</a:t>
            </a:r>
            <a:r>
              <a:rPr lang="en-US" baseline="0" dirty="0" err="1" smtClean="0"/>
              <a:t>epub</a:t>
            </a:r>
            <a:r>
              <a:rPr lang="en-US" baseline="0" dirty="0" smtClean="0"/>
              <a:t>, and you should have a valid </a:t>
            </a:r>
            <a:r>
              <a:rPr lang="en-US" baseline="0" dirty="0" err="1" smtClean="0"/>
              <a:t>epub</a:t>
            </a:r>
            <a:r>
              <a:rPr lang="en-US" baseline="0" dirty="0" smtClean="0"/>
              <a:t> 3.0 document. This is </a:t>
            </a:r>
            <a:r>
              <a:rPr lang="en-US" baseline="0" dirty="0" err="1" smtClean="0"/>
              <a:t>epub</a:t>
            </a:r>
            <a:r>
              <a:rPr lang="en-US" baseline="0" dirty="0" smtClean="0"/>
              <a:t> 3.0 at its most basic; we haven’t even begun to look at its new semantic possibilities, let alone the multimedia bells and whistles, scripting, and HTML5. We’ll start on that stuff soon, but first—does anyone have any questions about anything that we’ve covered so far?</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TOM</a:t>
            </a:r>
          </a:p>
          <a:p>
            <a:r>
              <a:rPr lang="en-US" dirty="0" smtClean="0"/>
              <a:t>There</a:t>
            </a:r>
            <a:r>
              <a:rPr lang="en-US" baseline="0" dirty="0" smtClean="0"/>
              <a:t> are about 70 different </a:t>
            </a:r>
            <a:r>
              <a:rPr lang="en-US" baseline="0" dirty="0" err="1" smtClean="0"/>
              <a:t>epub:type</a:t>
            </a:r>
            <a:r>
              <a:rPr lang="en-US" baseline="0" dirty="0" smtClean="0"/>
              <a:t> terms; it’s a good idea to browse the list on the IDPF site before getting started assigning </a:t>
            </a:r>
            <a:r>
              <a:rPr lang="en-US" baseline="0" dirty="0" err="1" smtClean="0"/>
              <a:t>epub:type</a:t>
            </a:r>
            <a:r>
              <a:rPr lang="en-US" baseline="0" dirty="0" smtClean="0"/>
              <a:t> to your manuscript so that you know what the options are. In general, the odds are good that if a piece of text has a specialized function, it’s in there. Types can be broad, like </a:t>
            </a:r>
            <a:r>
              <a:rPr lang="en-US" baseline="0" dirty="0" smtClean="0">
                <a:latin typeface="Consolas" pitchFamily="49" charset="0"/>
                <a:cs typeface="Consolas" pitchFamily="49" charset="0"/>
              </a:rPr>
              <a:t>volume</a:t>
            </a:r>
            <a:r>
              <a:rPr lang="en-US" baseline="0" dirty="0" smtClean="0"/>
              <a:t> or </a:t>
            </a:r>
            <a:r>
              <a:rPr lang="en-US" baseline="0" dirty="0" smtClean="0">
                <a:latin typeface="Consolas" pitchFamily="49" charset="0"/>
                <a:cs typeface="Consolas" pitchFamily="49" charset="0"/>
              </a:rPr>
              <a:t>chapter</a:t>
            </a:r>
            <a:r>
              <a:rPr lang="en-US" baseline="0" dirty="0" smtClean="0"/>
              <a:t>, or they can be much more specific, like topic-sentence or keyword. Which types you use is up to you; some types might not be useful for all publications. Declaring every topic sentence in a novel might not be very important, but it could be much more useful in a textbook.</a:t>
            </a:r>
          </a:p>
          <a:p>
            <a:endParaRPr lang="en-US" baseline="0" dirty="0" smtClean="0"/>
          </a:p>
          <a:p>
            <a:r>
              <a:rPr lang="en-US" baseline="0" dirty="0" smtClean="0"/>
              <a:t>Most of the types will only apply to certain elements: the types that describe titles and subtitles all have to apply to header elements, for example, and the ones that describe references have to be on hyperlinks. A few of the types are limited further, specifically the types that define tables and lists. These shouldn’t be used in the regular content of the document, as they don’t add anything to the information that the XHTML already provides. Instead, they’re used in media overlays (which we’ll get into later) to define which parts of a text being read are lists or tables.</a:t>
            </a:r>
          </a:p>
          <a:p>
            <a:endParaRPr lang="en-US" baseline="0" dirty="0" smtClean="0"/>
          </a:p>
          <a:p>
            <a:r>
              <a:rPr lang="en-US" baseline="0" dirty="0" smtClean="0"/>
              <a:t>Reading Systems don’t have to use the information included in </a:t>
            </a:r>
            <a:r>
              <a:rPr lang="en-US" baseline="0" dirty="0" err="1" smtClean="0"/>
              <a:t>epub:type</a:t>
            </a:r>
            <a:r>
              <a:rPr lang="en-US" baseline="0" dirty="0" smtClean="0"/>
              <a:t> in any particular way. They can also have System-specific terms that they use. While it’s conceivable that this could lead to, for example, Apple and nook having two different types that do the same thing on each of their devices, that’s likely to only be an inconvenience rather than a problem, because you can assign multiple types to any element.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smtClean="0"/>
              <a:t>TOM</a:t>
            </a:r>
          </a:p>
          <a:p>
            <a:r>
              <a:rPr lang="en-US" dirty="0" smtClean="0"/>
              <a:t>Here’s an example of one of the neat things you can do with </a:t>
            </a:r>
            <a:r>
              <a:rPr lang="en-US" dirty="0" err="1" smtClean="0"/>
              <a:t>epub:type</a:t>
            </a:r>
            <a:r>
              <a:rPr lang="en-US" dirty="0" smtClean="0"/>
              <a:t>. What we’re doing here</a:t>
            </a:r>
            <a:r>
              <a:rPr lang="en-US" baseline="0" dirty="0" smtClean="0"/>
              <a:t> is providing the Reading System with a list of where all the page breaks in a particular print edition are. This could help with page references in books, such as those in an index.</a:t>
            </a:r>
          </a:p>
          <a:p>
            <a:endParaRPr lang="en-US" baseline="0" dirty="0" smtClean="0"/>
          </a:p>
          <a:p>
            <a:r>
              <a:rPr lang="en-US" baseline="0" dirty="0" smtClean="0"/>
              <a:t>What you see here are three snippets of code from various files inside the </a:t>
            </a:r>
            <a:r>
              <a:rPr lang="en-US" baseline="0" dirty="0" err="1" smtClean="0"/>
              <a:t>epub</a:t>
            </a:r>
            <a:r>
              <a:rPr lang="en-US" baseline="0" dirty="0" smtClean="0"/>
              <a:t>. The top one is from one of the text documents; you can see on the tab that this is chapter2.xhtml. The first two lines there are regular body text—we’ll get into why the sentences all have numbered IDs in a bit; you can ignore that for now. The third line is the important one for us. What we’ve got here is a &lt;div&gt; that has been declared to be a page break with </a:t>
            </a:r>
            <a:r>
              <a:rPr lang="en-US" baseline="0" dirty="0" err="1" smtClean="0"/>
              <a:t>epub:type</a:t>
            </a:r>
            <a:r>
              <a:rPr lang="en-US" baseline="0" dirty="0" smtClean="0"/>
              <a:t>. It’s also been assigned both a title and an id. The id allows the Reading System to find this place later, and the title  is something that a Reading System could choose to display.</a:t>
            </a:r>
          </a:p>
          <a:p>
            <a:endParaRPr lang="en-US" baseline="0" dirty="0" smtClean="0"/>
          </a:p>
          <a:p>
            <a:r>
              <a:rPr lang="en-US" baseline="0" dirty="0" smtClean="0"/>
              <a:t>The next snippet of code is from the </a:t>
            </a:r>
            <a:r>
              <a:rPr lang="en-US" baseline="0" dirty="0" err="1" smtClean="0"/>
              <a:t>toc.xhtml</a:t>
            </a:r>
            <a:r>
              <a:rPr lang="en-US" baseline="0" dirty="0" smtClean="0"/>
              <a:t>—our Navigational Document. This comes after the </a:t>
            </a:r>
            <a:r>
              <a:rPr lang="en-US" baseline="0" dirty="0" err="1" smtClean="0"/>
              <a:t>toc</a:t>
            </a:r>
            <a:r>
              <a:rPr lang="en-US" baseline="0" dirty="0" smtClean="0"/>
              <a:t> </a:t>
            </a:r>
            <a:r>
              <a:rPr lang="en-US" baseline="0" dirty="0" err="1" smtClean="0"/>
              <a:t>nav</a:t>
            </a:r>
            <a:r>
              <a:rPr lang="en-US" baseline="0" dirty="0" smtClean="0"/>
              <a:t> element; you can see on the margin there that we’re starting on line 37. So we’ve got a &lt;</a:t>
            </a:r>
            <a:r>
              <a:rPr lang="en-US" baseline="0" dirty="0" err="1" smtClean="0"/>
              <a:t>nav</a:t>
            </a:r>
            <a:r>
              <a:rPr lang="en-US" baseline="0" dirty="0" smtClean="0"/>
              <a:t>&gt; element, and it’s been assigned the type page-list, so the Reading System knows this is a list of all the pages in the book. It’s also got the HTML attribute </a:t>
            </a:r>
            <a:r>
              <a:rPr lang="en-US" baseline="0" dirty="0" smtClean="0"/>
              <a:t>"hidden", </a:t>
            </a:r>
            <a:r>
              <a:rPr lang="en-US" baseline="0" dirty="0" smtClean="0"/>
              <a:t>which means that it won’t be displayed to the user when the user is looking at the Table of Contents. Then there’s an ordered list, just like in the Table of Contents, with hyperlinks referring to chapter2.xhtml, and more particularly to the ids that we assigned each page break.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assign </a:t>
            </a:r>
            <a:r>
              <a:rPr lang="en-US" dirty="0" smtClean="0"/>
              <a:t>"hidden"</a:t>
            </a:r>
            <a:r>
              <a:rPr lang="en-US" baseline="0" dirty="0" smtClean="0"/>
              <a:t> </a:t>
            </a:r>
            <a:r>
              <a:rPr lang="en-US" baseline="0" dirty="0" smtClean="0"/>
              <a:t>attribute to elements in &lt;</a:t>
            </a:r>
            <a:r>
              <a:rPr lang="en-US" baseline="0" dirty="0" err="1" smtClean="0"/>
              <a:t>nav</a:t>
            </a:r>
            <a:r>
              <a:rPr lang="en-US" baseline="0" dirty="0" smtClean="0"/>
              <a:t>&gt; lists to keep them from showing up when users view the </a:t>
            </a:r>
            <a:r>
              <a:rPr lang="en-US" baseline="0" dirty="0" err="1" smtClean="0"/>
              <a:t>toc.xhtml</a:t>
            </a:r>
            <a:r>
              <a:rPr lang="en-US" baseline="0" dirty="0" smtClean="0"/>
              <a:t>. Handy for making things more readable, and particularly for stuff like page break lists. You can use CSS to hide stuff too, but not all Reading Systems use CSS. You can also hide just parts of lists, so that if you have a manuscript with volumes and chapters and sections and subsections, you can hide some of the extreme granularity, making the list more human-readable, but still have all that information available for the Reading System.</a:t>
            </a:r>
            <a:endParaRPr lang="en-US" dirty="0" smtClean="0"/>
          </a:p>
          <a:p>
            <a:endParaRPr lang="en-US" baseline="0" dirty="0" smtClean="0"/>
          </a:p>
          <a:p>
            <a:endParaRPr lang="en-US" baseline="0" dirty="0" smtClean="0"/>
          </a:p>
          <a:p>
            <a:r>
              <a:rPr lang="en-US" baseline="0" dirty="0" smtClean="0"/>
              <a:t>The final snippet of code is from the &lt;metadata&gt; section of content.opf. We’re looking at the highlighted bit that starts </a:t>
            </a:r>
            <a:r>
              <a:rPr lang="en-US" baseline="0" dirty="0" smtClean="0"/>
              <a:t>"</a:t>
            </a:r>
            <a:r>
              <a:rPr lang="en-US" baseline="0" dirty="0" err="1" smtClean="0"/>
              <a:t>dc:source</a:t>
            </a:r>
            <a:r>
              <a:rPr lang="en-US" baseline="0" dirty="0" smtClean="0"/>
              <a:t>". </a:t>
            </a:r>
            <a:r>
              <a:rPr lang="en-US" baseline="0" dirty="0" smtClean="0"/>
              <a:t>This metadata tells us which print version of the book we’re basing the </a:t>
            </a:r>
            <a:r>
              <a:rPr lang="en-US" baseline="0" dirty="0" err="1" smtClean="0"/>
              <a:t>ebook</a:t>
            </a:r>
            <a:r>
              <a:rPr lang="en-US" baseline="0" dirty="0" smtClean="0"/>
              <a:t> on, which is of course important when we’re looking at page numbering. Understandably, you can only list one source document.</a:t>
            </a:r>
            <a:endParaRPr lang="en-US" dirty="0" smtClean="0"/>
          </a:p>
          <a:p>
            <a:endParaRPr lang="en-US" dirty="0" smtClean="0"/>
          </a:p>
          <a:p>
            <a:r>
              <a:rPr lang="en-US" dirty="0" smtClean="0"/>
              <a:t>&lt;span </a:t>
            </a:r>
            <a:r>
              <a:rPr lang="en-US" dirty="0" err="1" smtClean="0"/>
              <a:t>epub:type</a:t>
            </a:r>
            <a:r>
              <a:rPr lang="en-US" dirty="0" smtClean="0"/>
              <a:t>="</a:t>
            </a:r>
            <a:r>
              <a:rPr lang="en-US" dirty="0" err="1" smtClean="0"/>
              <a:t>pagebreak</a:t>
            </a:r>
            <a:r>
              <a:rPr lang="en-US" dirty="0" smtClean="0"/>
              <a:t>" </a:t>
            </a:r>
            <a:r>
              <a:rPr lang="en-US" dirty="0" smtClean="0"/>
              <a:t>title</a:t>
            </a:r>
            <a:r>
              <a:rPr lang="en-US" dirty="0" smtClean="0"/>
              <a:t>="234" </a:t>
            </a:r>
            <a:r>
              <a:rPr lang="en-US" dirty="0" smtClean="0"/>
              <a:t>/&gt;</a:t>
            </a:r>
          </a:p>
          <a:p>
            <a:r>
              <a:rPr lang="en-US" dirty="0" smtClean="0"/>
              <a:t>Use &lt;</a:t>
            </a:r>
            <a:r>
              <a:rPr lang="en-US" dirty="0" err="1" smtClean="0"/>
              <a:t>dc:source</a:t>
            </a:r>
            <a:r>
              <a:rPr lang="en-US" dirty="0" smtClean="0"/>
              <a:t> id</a:t>
            </a:r>
            <a:r>
              <a:rPr lang="en-US" dirty="0" smtClean="0"/>
              <a:t>="</a:t>
            </a:r>
            <a:r>
              <a:rPr lang="en-US" dirty="0" err="1" smtClean="0"/>
              <a:t>src</a:t>
            </a:r>
            <a:r>
              <a:rPr lang="en-US" dirty="0" smtClean="0"/>
              <a:t>-id"&gt;</a:t>
            </a:r>
            <a:r>
              <a:rPr lang="en-US" dirty="0" smtClean="0"/>
              <a:t>urn:isbn:978037470424&lt;/</a:t>
            </a:r>
            <a:r>
              <a:rPr lang="en-US" dirty="0" err="1" smtClean="0"/>
              <a:t>dc:source</a:t>
            </a:r>
            <a:r>
              <a:rPr lang="en-US" dirty="0" smtClean="0"/>
              <a:t>&gt; in the OPF metadata to declare what version of the book the page numbers are from</a:t>
            </a:r>
          </a:p>
          <a:p>
            <a:r>
              <a:rPr lang="en-US" dirty="0" smtClean="0"/>
              <a:t>Only one source element is allowed</a:t>
            </a:r>
          </a:p>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r>
              <a:rPr lang="en-US" dirty="0" smtClean="0"/>
              <a:t>Required: title, identifier, language. </a:t>
            </a:r>
            <a:r>
              <a:rPr lang="en-US" baseline="0" dirty="0" smtClean="0"/>
              <a:t>Also the </a:t>
            </a:r>
            <a:r>
              <a:rPr lang="en-US" baseline="0" dirty="0" smtClean="0"/>
              <a:t>"modified" </a:t>
            </a:r>
            <a:r>
              <a:rPr lang="en-US" baseline="0" dirty="0" smtClean="0"/>
              <a:t>property. </a:t>
            </a:r>
            <a:r>
              <a:rPr lang="en-US" dirty="0" smtClean="0"/>
              <a:t>The</a:t>
            </a:r>
            <a:r>
              <a:rPr lang="en-US" baseline="0" dirty="0" smtClean="0"/>
              <a:t> DC in all of these stands for Dublin Core, which is the metadata standard being used. </a:t>
            </a:r>
          </a:p>
          <a:p>
            <a:endParaRPr lang="en-US" baseline="0" dirty="0" smtClean="0"/>
          </a:p>
          <a:p>
            <a:r>
              <a:rPr lang="en-US" baseline="0" dirty="0" smtClean="0"/>
              <a:t>You can have multiple identifiers, but one of them must be the unique id, and it must be declared in the &lt;package&gt; element (referred to by id). Typos and minor markup problems can be fixed without changing the unique id—though you’ll have to update the </a:t>
            </a:r>
            <a:r>
              <a:rPr lang="en-US" baseline="0" dirty="0" err="1" smtClean="0"/>
              <a:t>dcterms"modified</a:t>
            </a:r>
            <a:r>
              <a:rPr lang="en-US" baseline="0" dirty="0" smtClean="0"/>
              <a:t>, of course. Any major changes require a new unique id, just as they would require a new ISBN. The unique id can be anything that you want, but it is </a:t>
            </a:r>
            <a:r>
              <a:rPr lang="en-US" baseline="0" dirty="0" smtClean="0"/>
              <a:t>"strongly recommended" </a:t>
            </a:r>
            <a:r>
              <a:rPr lang="en-US" baseline="0" dirty="0" smtClean="0"/>
              <a:t>that you use a Uniform Resource Identifier, or URI. The easiest way to do this is to use the </a:t>
            </a:r>
            <a:r>
              <a:rPr lang="en-US" baseline="0" dirty="0" err="1" smtClean="0"/>
              <a:t>isbn</a:t>
            </a:r>
            <a:r>
              <a:rPr lang="en-US" baseline="0" dirty="0" smtClean="0"/>
              <a:t>, as shown here.</a:t>
            </a:r>
          </a:p>
          <a:p>
            <a:endParaRPr lang="en-US" baseline="0" dirty="0" smtClean="0"/>
          </a:p>
          <a:p>
            <a:r>
              <a:rPr lang="en-US" baseline="0" dirty="0" smtClean="0"/>
              <a:t>Language is pretty straightforward; you can specify multiple languages, if that’s appropriate.</a:t>
            </a:r>
          </a:p>
          <a:p>
            <a:endParaRPr lang="en-US" baseline="0" dirty="0" smtClean="0"/>
          </a:p>
          <a:p>
            <a:r>
              <a:rPr lang="en-US" baseline="0" dirty="0" smtClean="0"/>
              <a:t>Titles get more complex, and will be dealt with on the next slide.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&lt;metadata </a:t>
            </a:r>
            <a:r>
              <a:rPr lang="en-US" dirty="0" err="1" smtClean="0"/>
              <a:t>xmlns:dc</a:t>
            </a:r>
            <a:r>
              <a:rPr lang="en-US" dirty="0" smtClean="0"/>
              <a:t>="http</a:t>
            </a:r>
            <a:r>
              <a:rPr lang="en-US" dirty="0" smtClean="0"/>
              <a:t>://purl.org/dc/elements/1.1</a:t>
            </a:r>
            <a:r>
              <a:rPr lang="en-US" dirty="0" smtClean="0"/>
              <a:t>/"&gt; </a:t>
            </a:r>
            <a:endParaRPr lang="en-US" dirty="0" smtClean="0"/>
          </a:p>
          <a:p>
            <a:endParaRPr lang="en-US" dirty="0" smtClean="0"/>
          </a:p>
          <a:p>
            <a:r>
              <a:rPr lang="en-US" dirty="0" smtClean="0"/>
              <a:t>&lt;</a:t>
            </a:r>
            <a:r>
              <a:rPr lang="en-US" dirty="0" err="1" smtClean="0"/>
              <a:t>dc:title</a:t>
            </a:r>
            <a:r>
              <a:rPr lang="en-US" dirty="0" smtClean="0"/>
              <a:t> id</a:t>
            </a:r>
            <a:r>
              <a:rPr lang="en-US" dirty="0" smtClean="0"/>
              <a:t>="t1"&gt;</a:t>
            </a:r>
            <a:r>
              <a:rPr lang="en-US" dirty="0" smtClean="0"/>
              <a:t>The Fellowship of the Ring&lt;/</a:t>
            </a:r>
            <a:r>
              <a:rPr lang="en-US" dirty="0" err="1" smtClean="0"/>
              <a:t>dc:title</a:t>
            </a:r>
            <a:r>
              <a:rPr lang="en-US" dirty="0" smtClean="0"/>
              <a:t>&gt; </a:t>
            </a:r>
          </a:p>
          <a:p>
            <a:r>
              <a:rPr lang="en-US" dirty="0" smtClean="0"/>
              <a:t>&lt;meta refines</a:t>
            </a:r>
            <a:r>
              <a:rPr lang="en-US" dirty="0" smtClean="0"/>
              <a:t>="#t1" </a:t>
            </a:r>
            <a:r>
              <a:rPr lang="en-US" dirty="0" smtClean="0"/>
              <a:t>property</a:t>
            </a:r>
            <a:r>
              <a:rPr lang="en-US" dirty="0" smtClean="0"/>
              <a:t>="title-type"&gt;</a:t>
            </a:r>
            <a:r>
              <a:rPr lang="en-US" dirty="0" smtClean="0"/>
              <a:t>main&lt;/meta&gt; </a:t>
            </a:r>
          </a:p>
          <a:p>
            <a:endParaRPr lang="en-US" dirty="0" smtClean="0"/>
          </a:p>
          <a:p>
            <a:r>
              <a:rPr lang="en-US" dirty="0" smtClean="0"/>
              <a:t>&lt;</a:t>
            </a:r>
            <a:r>
              <a:rPr lang="en-US" dirty="0" err="1" smtClean="0"/>
              <a:t>dc:title</a:t>
            </a:r>
            <a:r>
              <a:rPr lang="en-US" dirty="0" smtClean="0"/>
              <a:t> id</a:t>
            </a:r>
            <a:r>
              <a:rPr lang="en-US" dirty="0" smtClean="0"/>
              <a:t>="t2"&gt;</a:t>
            </a:r>
            <a:r>
              <a:rPr lang="en-US" dirty="0" smtClean="0"/>
              <a:t>The Lord of the Rings&lt;/</a:t>
            </a:r>
            <a:r>
              <a:rPr lang="en-US" dirty="0" err="1" smtClean="0"/>
              <a:t>dc:title</a:t>
            </a:r>
            <a:r>
              <a:rPr lang="en-US" dirty="0" smtClean="0"/>
              <a:t>&gt; </a:t>
            </a:r>
          </a:p>
          <a:p>
            <a:r>
              <a:rPr lang="en-US" dirty="0" smtClean="0"/>
              <a:t>&lt;meta refines</a:t>
            </a:r>
            <a:r>
              <a:rPr lang="en-US" dirty="0" smtClean="0"/>
              <a:t>="#t2" </a:t>
            </a:r>
            <a:r>
              <a:rPr lang="en-US" dirty="0" smtClean="0"/>
              <a:t>property</a:t>
            </a:r>
            <a:r>
              <a:rPr lang="en-US" dirty="0" smtClean="0"/>
              <a:t>="title-type"&gt;</a:t>
            </a:r>
            <a:r>
              <a:rPr lang="en-US" dirty="0" smtClean="0"/>
              <a:t>collection&lt;/meta&gt; </a:t>
            </a:r>
          </a:p>
          <a:p>
            <a:r>
              <a:rPr lang="en-US" dirty="0" smtClean="0"/>
              <a:t>&lt;meta refines</a:t>
            </a:r>
            <a:r>
              <a:rPr lang="en-US" dirty="0" smtClean="0"/>
              <a:t>="#t2" </a:t>
            </a:r>
            <a:r>
              <a:rPr lang="en-US" dirty="0" smtClean="0"/>
              <a:t>property</a:t>
            </a:r>
            <a:r>
              <a:rPr lang="en-US" dirty="0" smtClean="0"/>
              <a:t>="group-position"&gt;</a:t>
            </a:r>
            <a:r>
              <a:rPr lang="en-US" dirty="0" smtClean="0"/>
              <a:t>1&lt;/meta&gt; </a:t>
            </a:r>
          </a:p>
          <a:p>
            <a:endParaRPr lang="en-US" dirty="0" smtClean="0"/>
          </a:p>
          <a:p>
            <a:r>
              <a:rPr lang="en-US" dirty="0" smtClean="0"/>
              <a:t>&lt;</a:t>
            </a:r>
            <a:r>
              <a:rPr lang="en-US" dirty="0" err="1" smtClean="0"/>
              <a:t>dc:title</a:t>
            </a:r>
            <a:r>
              <a:rPr lang="en-US" dirty="0" smtClean="0"/>
              <a:t> id</a:t>
            </a:r>
            <a:r>
              <a:rPr lang="en-US" dirty="0" smtClean="0"/>
              <a:t>="t3"&gt;</a:t>
            </a:r>
            <a:r>
              <a:rPr lang="en-US" dirty="0" smtClean="0"/>
              <a:t>THE LORD OF THE RINGS, Part One: The Fellowship of the Ring&lt;/</a:t>
            </a:r>
            <a:r>
              <a:rPr lang="en-US" dirty="0" err="1" smtClean="0"/>
              <a:t>dc:title</a:t>
            </a:r>
            <a:r>
              <a:rPr lang="en-US" dirty="0" smtClean="0"/>
              <a:t>&gt;</a:t>
            </a:r>
          </a:p>
          <a:p>
            <a:r>
              <a:rPr lang="en-US" dirty="0" smtClean="0"/>
              <a:t> &lt;meta refines</a:t>
            </a:r>
            <a:r>
              <a:rPr lang="en-US" dirty="0" smtClean="0"/>
              <a:t>="#t3" </a:t>
            </a:r>
            <a:r>
              <a:rPr lang="en-US" dirty="0" smtClean="0"/>
              <a:t>property</a:t>
            </a:r>
            <a:r>
              <a:rPr lang="en-US" dirty="0" smtClean="0"/>
              <a:t>="title-type"&gt;</a:t>
            </a:r>
            <a:r>
              <a:rPr lang="en-US" dirty="0" smtClean="0"/>
              <a:t>extended&lt;/meta&gt;</a:t>
            </a:r>
          </a:p>
          <a:p>
            <a:r>
              <a:rPr lang="en-US" dirty="0" smtClean="0"/>
              <a:t> … </a:t>
            </a:r>
          </a:p>
          <a:p>
            <a:r>
              <a:rPr lang="en-US" dirty="0" smtClean="0"/>
              <a:t>&lt;/metadata&gt;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Contributor: straightforward.</a:t>
            </a:r>
          </a:p>
          <a:p>
            <a:r>
              <a:rPr lang="en-US" dirty="0" smtClean="0"/>
              <a:t>Coverage: useful for technical stuff,</a:t>
            </a:r>
            <a:r>
              <a:rPr lang="en-US" baseline="0" dirty="0" smtClean="0"/>
              <a:t> law books, history books, etc. Lists the topic, space, and/or time being covered.</a:t>
            </a:r>
            <a:endParaRPr lang="en-US" dirty="0" smtClean="0"/>
          </a:p>
          <a:p>
            <a:r>
              <a:rPr lang="en-US" dirty="0" smtClean="0"/>
              <a:t>Creator: Likewise. You can have multiple creators listed. If you don’t declare which one gets shown,</a:t>
            </a:r>
            <a:r>
              <a:rPr lang="en-US" baseline="0" dirty="0" smtClean="0"/>
              <a:t> the RS will pick the first listed. You can also specify (with property: file-as) normalized forms of named (like last, first), and property: alternate-script for other scripts.</a:t>
            </a:r>
          </a:p>
          <a:p>
            <a:r>
              <a:rPr lang="en-US" baseline="0" dirty="0" smtClean="0"/>
              <a:t>Date: publication date, which is different than the last-modified date. Only one allowed.</a:t>
            </a:r>
          </a:p>
          <a:p>
            <a:r>
              <a:rPr lang="en-US" baseline="0" dirty="0" smtClean="0"/>
              <a:t>Description, format, publisher: straightforward</a:t>
            </a:r>
          </a:p>
          <a:p>
            <a:r>
              <a:rPr lang="en-US" baseline="0" dirty="0" smtClean="0"/>
              <a:t>Relation: a related resource</a:t>
            </a:r>
          </a:p>
          <a:p>
            <a:r>
              <a:rPr lang="en-US" baseline="0" dirty="0" smtClean="0"/>
              <a:t>Rights: straightforward</a:t>
            </a:r>
          </a:p>
          <a:p>
            <a:r>
              <a:rPr lang="en-US" baseline="0" dirty="0" smtClean="0"/>
              <a:t>Source: already covered</a:t>
            </a:r>
          </a:p>
          <a:p>
            <a:r>
              <a:rPr lang="en-US" baseline="0" dirty="0" smtClean="0"/>
              <a:t>Subject: straightforward</a:t>
            </a:r>
          </a:p>
          <a:p>
            <a:r>
              <a:rPr lang="en-US" baseline="0" dirty="0" smtClean="0"/>
              <a:t>Type: </a:t>
            </a:r>
            <a:r>
              <a:rPr lang="en-US" baseline="0" dirty="0" smtClean="0"/>
              <a:t>"the </a:t>
            </a:r>
            <a:r>
              <a:rPr lang="en-US" baseline="0" dirty="0" smtClean="0"/>
              <a:t>nature or genre of the </a:t>
            </a:r>
            <a:r>
              <a:rPr lang="en-US" baseline="0" dirty="0" smtClean="0"/>
              <a:t>resource"—</a:t>
            </a:r>
            <a:r>
              <a:rPr lang="en-US" baseline="0" dirty="0" smtClean="0"/>
              <a:t>indicates the publication is of a specialized type. IDPF hasn’t defined values, and has left those to occur independently.</a:t>
            </a:r>
            <a:endParaRPr lang="en-US" dirty="0" smtClean="0"/>
          </a:p>
        </p:txBody>
      </p:sp>
      <p:sp>
        <p:nvSpPr>
          <p:cNvPr id="4" name="Slide Number Placeholder 3"/>
          <p:cNvSpPr>
            <a:spLocks noGrp="1"/>
          </p:cNvSpPr>
          <p:nvPr>
            <p:ph type="sldNum" sz="quarter" idx="10"/>
          </p:nvPr>
        </p:nvSpPr>
        <p:spPr/>
        <p:txBody>
          <a:bodyPr/>
          <a:lstStyle/>
          <a:p>
            <a:fld id="{41EEF3E5-267D-4EE1-AEBA-4821503A181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Distinct</a:t>
            </a:r>
            <a:r>
              <a:rPr lang="en-US" baseline="0" dirty="0" smtClean="0"/>
              <a:t> from TOC in that it provides a list of the types of content; the TOC, LOT, </a:t>
            </a:r>
            <a:r>
              <a:rPr lang="en-US" baseline="0" dirty="0" err="1" smtClean="0"/>
              <a:t>Frontmatter</a:t>
            </a:r>
            <a:r>
              <a:rPr lang="en-US" baseline="0" dirty="0" smtClean="0"/>
              <a:t>, </a:t>
            </a:r>
            <a:r>
              <a:rPr lang="en-US" baseline="0" dirty="0" err="1" smtClean="0"/>
              <a:t>Backmatter</a:t>
            </a:r>
            <a:r>
              <a:rPr lang="en-US" baseline="0" dirty="0" smtClean="0"/>
              <a:t>, etc would get listed, and the Content would get listed once. This would be a much shorter list than the TOC.</a:t>
            </a:r>
          </a:p>
          <a:p>
            <a:endParaRPr lang="en-US" baseline="0" dirty="0" smtClean="0"/>
          </a:p>
          <a:p>
            <a:r>
              <a:rPr lang="en-US" baseline="0" dirty="0" smtClean="0"/>
              <a:t>The format should be quite familiar; this is virtually identical to the Table of Contents layout. Note that when you give the link for the TOC, you don’t even need to specify the file name, as the thing being referenced is in the same file this is. For other items, of course, you do.</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So, in the course of this workshop, we’re going to take an </a:t>
            </a:r>
            <a:r>
              <a:rPr lang="en-US" dirty="0" err="1" smtClean="0"/>
              <a:t>epub</a:t>
            </a:r>
            <a:r>
              <a:rPr lang="en-US" dirty="0" smtClean="0"/>
              <a:t> 2.0 file and turn it</a:t>
            </a:r>
            <a:r>
              <a:rPr lang="en-US" baseline="0" dirty="0" smtClean="0"/>
              <a:t> into an </a:t>
            </a:r>
            <a:r>
              <a:rPr lang="en-US" baseline="0" dirty="0" err="1" smtClean="0"/>
              <a:t>epub</a:t>
            </a:r>
            <a:r>
              <a:rPr lang="en-US" baseline="0" dirty="0" smtClean="0"/>
              <a:t> 3.0 (3pub) file.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Before we get into the nuts and bolts of how we do that, we’re going to go over the tools that we use and (briefly) how to set them</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up. We’ll also take a look at some of the other content that we’ve got that we’d like to include in the new file.</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We’ll gloss over the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file that we’ve got, just to make sure that everyone is one the same page and understands the basics of how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works. If you have questions about 2.0 and how to generate </a:t>
            </a:r>
            <a:r>
              <a:rPr lang="en-US" sz="1200" b="0" i="0" u="none" strike="noStrike" kern="1200" dirty="0" err="1" smtClean="0">
                <a:solidFill>
                  <a:schemeClr val="tx1"/>
                </a:solidFill>
                <a:latin typeface="+mn-lt"/>
                <a:ea typeface="+mn-ea"/>
                <a:cs typeface="+mn-cs"/>
              </a:rPr>
              <a:t>epubs</a:t>
            </a:r>
            <a:r>
              <a:rPr lang="en-US" sz="1200" b="0" i="0" u="none" strike="noStrike" kern="1200" dirty="0" smtClean="0">
                <a:solidFill>
                  <a:schemeClr val="tx1"/>
                </a:solidFill>
                <a:latin typeface="+mn-lt"/>
                <a:ea typeface="+mn-ea"/>
                <a:cs typeface="+mn-cs"/>
              </a:rPr>
              <a:t> in general, we can give some quick pointers during this talk, and we’re happy to go into more depth afterwards.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After making sure we’re all on the same page with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 we’ll head for 3pub. The first thing we’ll be looking at here are the overall</a:t>
            </a:r>
            <a:r>
              <a:rPr lang="en-US" sz="1200" b="0" i="0" u="none" strike="noStrike" kern="1200" baseline="0" dirty="0" smtClean="0">
                <a:solidFill>
                  <a:schemeClr val="tx1"/>
                </a:solidFill>
                <a:latin typeface="+mn-lt"/>
                <a:ea typeface="+mn-ea"/>
                <a:cs typeface="+mn-cs"/>
              </a:rPr>
              <a:t> structural changes to the format. These are changes that don’t add to the content—they just make the file a valid 3pub document. After that, we get into the new stuff that we can add in. The first content change we’ll be looking at is the new level of semantic information that 3pub introduces. This kind of information is great for enabling future re-use of your content; basically, it lets your device know more about the content it’s presenting.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HTML5 is next. It’s a really big subject, and there’s a full </a:t>
            </a:r>
            <a:r>
              <a:rPr lang="en-US" sz="1200" b="0" i="0" u="none" strike="noStrike" kern="1200" baseline="0" dirty="0" err="1" smtClean="0">
                <a:solidFill>
                  <a:schemeClr val="tx1"/>
                </a:solidFill>
                <a:latin typeface="+mn-lt"/>
                <a:ea typeface="+mn-ea"/>
                <a:cs typeface="+mn-cs"/>
              </a:rPr>
              <a:t>workhops</a:t>
            </a:r>
            <a:r>
              <a:rPr lang="en-US" sz="1200" b="0" i="0" u="none" strike="noStrike" kern="1200" baseline="0" dirty="0" smtClean="0">
                <a:solidFill>
                  <a:schemeClr val="tx1"/>
                </a:solidFill>
                <a:latin typeface="+mn-lt"/>
                <a:ea typeface="+mn-ea"/>
                <a:cs typeface="+mn-cs"/>
              </a:rPr>
              <a:t> about it right here after lunch, so while we’ll definitely get into some of the new features, we’ll be glossing over a lot. Mostly we’ll be looking at </a:t>
            </a:r>
            <a:r>
              <a:rPr lang="en-US" sz="1200" b="0" i="0" u="none" strike="noStrike" kern="1200" baseline="0" dirty="0" err="1" smtClean="0">
                <a:solidFill>
                  <a:schemeClr val="tx1"/>
                </a:solidFill>
                <a:latin typeface="+mn-lt"/>
                <a:ea typeface="+mn-ea"/>
                <a:cs typeface="+mn-cs"/>
              </a:rPr>
              <a:t>MathML</a:t>
            </a:r>
            <a:r>
              <a:rPr lang="en-US" sz="1200" b="0" i="0" u="none" strike="noStrike" kern="1200" baseline="0" dirty="0" smtClean="0">
                <a:solidFill>
                  <a:schemeClr val="tx1"/>
                </a:solidFill>
                <a:latin typeface="+mn-lt"/>
                <a:ea typeface="+mn-ea"/>
                <a:cs typeface="+mn-cs"/>
              </a:rPr>
              <a:t>, audio and video, triggers, and scripting. Following that, it’s Media Overlays, which are a method of integrating textual and audio content. Then we’ll look at backwards compatibility and ways that we can ensure that older reading systems don’t get left behind. We’ll finish up the presentation portion with a look at the CSS changes from </a:t>
            </a:r>
            <a:r>
              <a:rPr lang="en-US" sz="1200" b="0" i="0" u="none" strike="noStrike" kern="1200" baseline="0" dirty="0" err="1" smtClean="0">
                <a:solidFill>
                  <a:schemeClr val="tx1"/>
                </a:solidFill>
                <a:latin typeface="+mn-lt"/>
                <a:ea typeface="+mn-ea"/>
                <a:cs typeface="+mn-cs"/>
              </a:rPr>
              <a:t>epub</a:t>
            </a:r>
            <a:r>
              <a:rPr lang="en-US" sz="1200" b="0" i="0" u="none" strike="noStrike" kern="1200" baseline="0" dirty="0" smtClean="0">
                <a:solidFill>
                  <a:schemeClr val="tx1"/>
                </a:solidFill>
                <a:latin typeface="+mn-lt"/>
                <a:ea typeface="+mn-ea"/>
                <a:cs typeface="+mn-cs"/>
              </a:rPr>
              <a:t> 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We’ll finish up with a question and answer session. Since this is a big subject and a lot of these things build on each other, we’ll also be taking questions after each section. Feel free to ask away; this is a pretty technical subject, and odds are good that if you’re wondering it, ten or twelve other people are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We’ve also got a half-hour break scheduled in the middle there somewhere; we’ll take that as it comes </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p>
          <a:p>
            <a:r>
              <a:rPr lang="en-US" dirty="0" smtClean="0"/>
              <a:t>EPUBs</a:t>
            </a:r>
            <a:r>
              <a:rPr lang="en-US" baseline="0" dirty="0" smtClean="0"/>
              <a:t> work a lot like web pages work. Web pages are just a bunch of text with special instructions on how to display the content and where to place images and other elements. A web page isn’t a program. It’s a bunch of data that a program like Internet Explorer or Firefox, or Chrome can display.</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4</a:t>
            </a:fld>
            <a:endParaRPr lang="en-US"/>
          </a:p>
        </p:txBody>
      </p:sp>
    </p:spTree>
    <p:extLst>
      <p:ext uri="{BB962C8B-B14F-4D97-AF65-F5344CB8AC3E}">
        <p14:creationId xmlns="" xmlns:p14="http://schemas.microsoft.com/office/powerpoint/2010/main" val="3115824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table</a:t>
            </a:r>
            <a:r>
              <a:rPr lang="en-US" baseline="0" dirty="0" smtClean="0"/>
              <a:t> of supported features with reference/resource. Wikipedia is pretty good.</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describe</a:t>
            </a:r>
            <a:r>
              <a:rPr lang="en-US" baseline="0" dirty="0" smtClean="0"/>
              <a:t> what these things are here—something like </a:t>
            </a:r>
            <a:r>
              <a:rPr lang="en-US" baseline="0" dirty="0" smtClean="0"/>
              <a:t>"</a:t>
            </a:r>
            <a:r>
              <a:rPr lang="en-US" baseline="0" dirty="0" err="1" smtClean="0"/>
              <a:t>MathML</a:t>
            </a:r>
            <a:r>
              <a:rPr lang="en-US" baseline="0" dirty="0" smtClean="0"/>
              <a:t> </a:t>
            </a:r>
            <a:r>
              <a:rPr lang="en-US" baseline="0" dirty="0" smtClean="0"/>
              <a:t>is a way of representing complex mathematical equations and symbols using text</a:t>
            </a:r>
            <a:r>
              <a:rPr lang="en-US" baseline="0" dirty="0" smtClean="0"/>
              <a:t>." </a:t>
            </a:r>
            <a:r>
              <a:rPr lang="en-US" baseline="0" dirty="0" smtClean="0"/>
              <a:t>Also, get into why that’s important for </a:t>
            </a:r>
            <a:r>
              <a:rPr lang="en-US" baseline="0" dirty="0" err="1" smtClean="0"/>
              <a:t>epub</a:t>
            </a:r>
            <a:r>
              <a:rPr lang="en-US" baseline="0" dirty="0" smtClean="0"/>
              <a:t>: because it’s hard to be sure that your equations will come out looking right, basically. Previous versions of </a:t>
            </a:r>
            <a:r>
              <a:rPr lang="en-US" baseline="0" dirty="0" err="1" smtClean="0"/>
              <a:t>epub</a:t>
            </a:r>
            <a:r>
              <a:rPr lang="en-US" baseline="0" dirty="0" smtClean="0"/>
              <a:t> have had to rely on images instead of text, which works, but isn’t searchable.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awesome resource for </a:t>
            </a:r>
            <a:r>
              <a:rPr lang="en-US" dirty="0" err="1" smtClean="0"/>
              <a:t>mathML</a:t>
            </a:r>
            <a:r>
              <a:rPr lang="en-US" dirty="0" smtClean="0"/>
              <a:t> editor (or at least</a:t>
            </a:r>
            <a:r>
              <a:rPr lang="en-US" baseline="0" dirty="0" smtClean="0"/>
              <a:t> A resource).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63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So, in the course of this workshop, we’re going to take an </a:t>
            </a:r>
            <a:r>
              <a:rPr lang="en-US" dirty="0" err="1" smtClean="0"/>
              <a:t>epub</a:t>
            </a:r>
            <a:r>
              <a:rPr lang="en-US" dirty="0" smtClean="0"/>
              <a:t> 2.0 file and turn it</a:t>
            </a:r>
            <a:r>
              <a:rPr lang="en-US" baseline="0" dirty="0" smtClean="0"/>
              <a:t> into an </a:t>
            </a:r>
            <a:r>
              <a:rPr lang="en-US" baseline="0" dirty="0" err="1" smtClean="0"/>
              <a:t>epub</a:t>
            </a:r>
            <a:r>
              <a:rPr lang="en-US" baseline="0" dirty="0" smtClean="0"/>
              <a:t> 3.0 (3pub) file.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Before we get into the nuts and bolts of how we do that, we’re going to go over the tools that we use and (briefly) how to set them</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up. We’ll also take a look at some of the other content that we’ve got that we’d like to include in the new file.</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We’ll gloss over the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file that we’ve got, just to make sure that everyone is one the same page and understands the basics of how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works. If you have questions about 2.0 and how to generate </a:t>
            </a:r>
            <a:r>
              <a:rPr lang="en-US" sz="1200" b="0" i="0" u="none" strike="noStrike" kern="1200" dirty="0" err="1" smtClean="0">
                <a:solidFill>
                  <a:schemeClr val="tx1"/>
                </a:solidFill>
                <a:latin typeface="+mn-lt"/>
                <a:ea typeface="+mn-ea"/>
                <a:cs typeface="+mn-cs"/>
              </a:rPr>
              <a:t>epubs</a:t>
            </a:r>
            <a:r>
              <a:rPr lang="en-US" sz="1200" b="0" i="0" u="none" strike="noStrike" kern="1200" dirty="0" smtClean="0">
                <a:solidFill>
                  <a:schemeClr val="tx1"/>
                </a:solidFill>
                <a:latin typeface="+mn-lt"/>
                <a:ea typeface="+mn-ea"/>
                <a:cs typeface="+mn-cs"/>
              </a:rPr>
              <a:t> in general, we can give some quick pointers during this talk, and we’re happy to go into more depth afterwards.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After making sure we’re all on the same page with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 we’ll head for 3pub. The first thing we’ll be looking at here are the overall</a:t>
            </a:r>
            <a:r>
              <a:rPr lang="en-US" sz="1200" b="0" i="0" u="none" strike="noStrike" kern="1200" baseline="0" dirty="0" smtClean="0">
                <a:solidFill>
                  <a:schemeClr val="tx1"/>
                </a:solidFill>
                <a:latin typeface="+mn-lt"/>
                <a:ea typeface="+mn-ea"/>
                <a:cs typeface="+mn-cs"/>
              </a:rPr>
              <a:t> structural changes to the format. These are changes that don’t add to the content—they just make the file a valid 3pub document. After that, we get into the new stuff that we can add in. The first content change we’ll be looking at is the new level of semantic information that 3pub introduces. This kind of information is great for enabling future re-use of your content; basically, it lets your device know more about the content it’s presenting.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HTML5 is next. It’s a really big subject, and there’s a full </a:t>
            </a:r>
            <a:r>
              <a:rPr lang="en-US" sz="1200" b="0" i="0" u="none" strike="noStrike" kern="1200" baseline="0" dirty="0" err="1" smtClean="0">
                <a:solidFill>
                  <a:schemeClr val="tx1"/>
                </a:solidFill>
                <a:latin typeface="+mn-lt"/>
                <a:ea typeface="+mn-ea"/>
                <a:cs typeface="+mn-cs"/>
              </a:rPr>
              <a:t>workhops</a:t>
            </a:r>
            <a:r>
              <a:rPr lang="en-US" sz="1200" b="0" i="0" u="none" strike="noStrike" kern="1200" baseline="0" dirty="0" smtClean="0">
                <a:solidFill>
                  <a:schemeClr val="tx1"/>
                </a:solidFill>
                <a:latin typeface="+mn-lt"/>
                <a:ea typeface="+mn-ea"/>
                <a:cs typeface="+mn-cs"/>
              </a:rPr>
              <a:t> about it right here after lunch, so while we’ll definitely get into some of the new features, we’ll be glossing over a lot. Mostly we’ll be looking at </a:t>
            </a:r>
            <a:r>
              <a:rPr lang="en-US" sz="1200" b="0" i="0" u="none" strike="noStrike" kern="1200" baseline="0" dirty="0" err="1" smtClean="0">
                <a:solidFill>
                  <a:schemeClr val="tx1"/>
                </a:solidFill>
                <a:latin typeface="+mn-lt"/>
                <a:ea typeface="+mn-ea"/>
                <a:cs typeface="+mn-cs"/>
              </a:rPr>
              <a:t>MathML</a:t>
            </a:r>
            <a:r>
              <a:rPr lang="en-US" sz="1200" b="0" i="0" u="none" strike="noStrike" kern="1200" baseline="0" dirty="0" smtClean="0">
                <a:solidFill>
                  <a:schemeClr val="tx1"/>
                </a:solidFill>
                <a:latin typeface="+mn-lt"/>
                <a:ea typeface="+mn-ea"/>
                <a:cs typeface="+mn-cs"/>
              </a:rPr>
              <a:t>, audio and video, triggers, and scripting. Following that, it’s Media Overlays, which are a method of integrating textual and audio content. Then we’ll look at backwards compatibility and ways that we can ensure that older reading systems don’t get left behind. We’ll finish up the presentation portion with a look at the CSS changes from </a:t>
            </a:r>
            <a:r>
              <a:rPr lang="en-US" sz="1200" b="0" i="0" u="none" strike="noStrike" kern="1200" baseline="0" dirty="0" err="1" smtClean="0">
                <a:solidFill>
                  <a:schemeClr val="tx1"/>
                </a:solidFill>
                <a:latin typeface="+mn-lt"/>
                <a:ea typeface="+mn-ea"/>
                <a:cs typeface="+mn-cs"/>
              </a:rPr>
              <a:t>epub</a:t>
            </a:r>
            <a:r>
              <a:rPr lang="en-US" sz="1200" b="0" i="0" u="none" strike="noStrike" kern="1200" baseline="0" dirty="0" smtClean="0">
                <a:solidFill>
                  <a:schemeClr val="tx1"/>
                </a:solidFill>
                <a:latin typeface="+mn-lt"/>
                <a:ea typeface="+mn-ea"/>
                <a:cs typeface="+mn-cs"/>
              </a:rPr>
              <a:t> 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We’ll finish up with a question and answer session. Since this is a big subject and a lot of these things build on each other, we’ll also be taking questions after each section. Feel free to ask away; this is a pretty technical subject, and odds are good that if you’re wondering it, ten or twelve other people are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We’ve also got a half-hour break scheduled in the middle there somewhere; we’ll take that as it comes </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This pretty much sums up what media overlays are all about.</a:t>
            </a:r>
            <a:r>
              <a:rPr lang="en-US" baseline="0" dirty="0" smtClean="0"/>
              <a:t> They synchronize your audio content to your text content and allow you to do things like highlight the text being read. At present, there’s no way to synchronize video with your text content, though that may be supported in the future.</a:t>
            </a:r>
          </a:p>
          <a:p>
            <a:endParaRPr lang="en-US" baseline="0" dirty="0" smtClean="0"/>
          </a:p>
          <a:p>
            <a:r>
              <a:rPr lang="en-US" baseline="0" dirty="0" smtClean="0"/>
              <a:t>You can have the synchronization be by the word, phrase, sentence, paragraph—whatever you like. You could conceivably even do it by the letter or by the chapter if you wanted to, though either of those would probably be of limited use. The more fine-grained you make the synchronization, the more work you’re going to have to do and the bigger your file is going to be, so there’s a balance to be struck.</a:t>
            </a:r>
          </a:p>
          <a:p>
            <a:endParaRPr lang="en-US" baseline="0" dirty="0" smtClean="0"/>
          </a:p>
          <a:p>
            <a:r>
              <a:rPr lang="en-US" baseline="0" dirty="0" smtClean="0"/>
              <a:t>Media Overlay support is not required, though the IDPF says that Reading Systems should support it if they can play audio files. Clearly, devices that can’t play audio can’t do the media overlay, and since we don’t know at this point how many Reading Systems will support it, it’s probably best not to commit a ton of resources to Media Overlays just yet.</a:t>
            </a:r>
          </a:p>
          <a:p>
            <a:endParaRPr lang="en-US" baseline="0" dirty="0" smtClean="0"/>
          </a:p>
          <a:p>
            <a:r>
              <a:rPr lang="en-US" baseline="0" dirty="0" smtClean="0"/>
              <a:t>Media Overlays are designed to work with XHTML text files. They should theoretically work with SVG files as well, but we’re warned that results may be inconsistent. Sounds like Media Overlays on </a:t>
            </a:r>
            <a:r>
              <a:rPr lang="en-US" baseline="0" dirty="0" err="1" smtClean="0"/>
              <a:t>manga</a:t>
            </a:r>
            <a:r>
              <a:rPr lang="en-US" baseline="0" dirty="0" smtClean="0"/>
              <a:t> might not be happening just yet, then.</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Here we’ve got an</a:t>
            </a:r>
            <a:r>
              <a:rPr lang="en-US" baseline="0" dirty="0" smtClean="0"/>
              <a:t> XHTML document. This is the first few paragraphs of the excellent Cory Doctorow short story The Right Book, from his collection With a Little Help. The accompanying audio track was read by Neil </a:t>
            </a:r>
            <a:r>
              <a:rPr lang="en-US" baseline="0" dirty="0" err="1" smtClean="0"/>
              <a:t>Gaiman</a:t>
            </a:r>
            <a:r>
              <a:rPr lang="en-US" baseline="0" dirty="0" smtClean="0"/>
              <a:t>. It seemed like a good text to use as an example, as the story is all about the future of bookselling. Cory is good enough to release his books under a Creative Commons license, which means that we’re able to tinker with them like this.</a:t>
            </a:r>
          </a:p>
          <a:p>
            <a:endParaRPr lang="en-US" baseline="0" dirty="0" smtClean="0"/>
          </a:p>
          <a:p>
            <a:r>
              <a:rPr lang="en-US" baseline="0" dirty="0" smtClean="0"/>
              <a:t>You can see that every sentence in the text has been put inside a span with a numbered id—well, except for the title, which has id</a:t>
            </a:r>
            <a:r>
              <a:rPr lang="en-US" baseline="0" dirty="0" smtClean="0"/>
              <a:t>="title".  </a:t>
            </a:r>
            <a:r>
              <a:rPr lang="en-US" baseline="0" dirty="0" smtClean="0"/>
              <a:t>This is how the SMIL file knows which bit of text to highlight or underline or show in Comic Sans or whatever you’ve decided to make your overlay do. (Don’t really make it do Comic Sans).</a:t>
            </a:r>
          </a:p>
          <a:p>
            <a:endParaRPr lang="en-US" baseline="0" dirty="0" smtClean="0"/>
          </a:p>
          <a:p>
            <a:r>
              <a:rPr lang="en-US" baseline="0" dirty="0" smtClean="0"/>
              <a:t>It also has a &lt;section&gt; element, which has been given an id</a:t>
            </a:r>
            <a:r>
              <a:rPr lang="en-US" baseline="0" dirty="0" smtClean="0"/>
              <a:t>="ch2". </a:t>
            </a:r>
            <a:r>
              <a:rPr lang="en-US" baseline="0" dirty="0" smtClean="0"/>
              <a:t>This is important, as it indicates the chunk of text that will have a media overlay applied to it. You can also see that its been assigned an </a:t>
            </a:r>
            <a:r>
              <a:rPr lang="en-US" baseline="0" dirty="0" err="1" smtClean="0"/>
              <a:t>epub:type</a:t>
            </a:r>
            <a:r>
              <a:rPr lang="en-US" baseline="0" dirty="0" smtClean="0"/>
              <a:t>="chapter", </a:t>
            </a:r>
            <a:r>
              <a:rPr lang="en-US" baseline="0" dirty="0" smtClean="0"/>
              <a:t>for semantic goodness.</a:t>
            </a:r>
          </a:p>
          <a:p>
            <a:endParaRPr lang="en-US" baseline="0" dirty="0" smtClean="0"/>
          </a:p>
          <a:p>
            <a:r>
              <a:rPr lang="en-US" baseline="0" dirty="0" smtClean="0"/>
              <a:t>So that’s pretty straightforward there. Now we’ll move on to the SMIL.</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dirty="0" smtClean="0"/>
              <a:t>Here we have the SMIL file. It’s got an XML </a:t>
            </a:r>
            <a:r>
              <a:rPr lang="en-US" dirty="0" err="1" smtClean="0"/>
              <a:t>NameSpace</a:t>
            </a:r>
            <a:r>
              <a:rPr lang="en-US" dirty="0" smtClean="0"/>
              <a:t> declaration at the top,</a:t>
            </a:r>
            <a:r>
              <a:rPr lang="en-US" baseline="0" dirty="0" smtClean="0"/>
              <a:t> and it’s got the </a:t>
            </a:r>
            <a:r>
              <a:rPr lang="en-US" baseline="0" dirty="0" err="1" smtClean="0"/>
              <a:t>epub</a:t>
            </a:r>
            <a:r>
              <a:rPr lang="en-US" baseline="0" dirty="0" smtClean="0"/>
              <a:t> prefix declared as well. Then it’s got a &lt;body&gt; element, just like any XHTML document, followed by a &lt;</a:t>
            </a:r>
            <a:r>
              <a:rPr lang="en-US" baseline="0" dirty="0" err="1" smtClean="0"/>
              <a:t>seq</a:t>
            </a:r>
            <a:r>
              <a:rPr lang="en-US" baseline="0" dirty="0" smtClean="0"/>
              <a:t>&gt;. You may have noticed that there’s no &lt;head&gt; to this file—that’s because the &lt;head&gt; is optional for SMIL.</a:t>
            </a:r>
          </a:p>
          <a:p>
            <a:endParaRPr lang="en-US" baseline="0" dirty="0" smtClean="0"/>
          </a:p>
          <a:p>
            <a:r>
              <a:rPr lang="en-US" baseline="0" dirty="0" smtClean="0"/>
              <a:t>The &lt;</a:t>
            </a:r>
            <a:r>
              <a:rPr lang="en-US" baseline="0" dirty="0" err="1" smtClean="0"/>
              <a:t>seq</a:t>
            </a:r>
            <a:r>
              <a:rPr lang="en-US" baseline="0" dirty="0" smtClean="0"/>
              <a:t>&gt; has an id so that we can reference it elsewhere. It’s also got the attribute </a:t>
            </a:r>
            <a:r>
              <a:rPr lang="en-US" baseline="0" dirty="0" err="1" smtClean="0"/>
              <a:t>epub:textref</a:t>
            </a:r>
            <a:r>
              <a:rPr lang="en-US" baseline="0" dirty="0" smtClean="0"/>
              <a:t>="chapter2.xhtml#ch2</a:t>
            </a:r>
            <a:r>
              <a:rPr lang="en-US" baseline="0" dirty="0" smtClean="0"/>
              <a:t>. This is required for any &lt;</a:t>
            </a:r>
            <a:r>
              <a:rPr lang="en-US" baseline="0" dirty="0" err="1" smtClean="0"/>
              <a:t>seq</a:t>
            </a:r>
            <a:r>
              <a:rPr lang="en-US" baseline="0" dirty="0" smtClean="0"/>
              <a:t>&gt;. It points back to that id</a:t>
            </a:r>
            <a:r>
              <a:rPr lang="en-US" baseline="0" dirty="0" smtClean="0"/>
              <a:t>="ch2" </a:t>
            </a:r>
            <a:r>
              <a:rPr lang="en-US" baseline="0" dirty="0" smtClean="0"/>
              <a:t>we saw on the &lt;section&gt; in the XHTML document. Like that &lt;section&gt;, it’s also been assigned the </a:t>
            </a:r>
            <a:r>
              <a:rPr lang="en-US" baseline="0" dirty="0" err="1" smtClean="0"/>
              <a:t>epub:type</a:t>
            </a:r>
            <a:r>
              <a:rPr lang="en-US" baseline="0" dirty="0" smtClean="0"/>
              <a:t>="chapter".</a:t>
            </a:r>
            <a:endParaRPr lang="en-US" baseline="0" dirty="0" smtClean="0"/>
          </a:p>
          <a:p>
            <a:endParaRPr lang="en-US" baseline="0" dirty="0" smtClean="0"/>
          </a:p>
          <a:p>
            <a:r>
              <a:rPr lang="en-US" baseline="0" dirty="0" smtClean="0"/>
              <a:t>Everything else in the SMIL file is inside the &lt;</a:t>
            </a:r>
            <a:r>
              <a:rPr lang="en-US" baseline="0" dirty="0" err="1" smtClean="0"/>
              <a:t>seq</a:t>
            </a:r>
            <a:r>
              <a:rPr lang="en-US" baseline="0" dirty="0" smtClean="0"/>
              <a:t>&gt;. Everything inside of a &lt;</a:t>
            </a:r>
            <a:r>
              <a:rPr lang="en-US" baseline="0" dirty="0" err="1" smtClean="0"/>
              <a:t>seq</a:t>
            </a:r>
            <a:r>
              <a:rPr lang="en-US" baseline="0" dirty="0" smtClean="0"/>
              <a:t>&gt; happens in sequence, which means that we’re going to process one element until it’s done, then more on to the next, and then the next, until we get to the end of the document. The first element inside the &lt;</a:t>
            </a:r>
            <a:r>
              <a:rPr lang="en-US" baseline="0" dirty="0" err="1" smtClean="0"/>
              <a:t>seq</a:t>
            </a:r>
            <a:r>
              <a:rPr lang="en-US" baseline="0" dirty="0" smtClean="0"/>
              <a:t>&gt; is a &lt;par&gt;. Inside that &lt;par&gt;, there is a &lt;text&gt; element and an &lt;audio&gt; element. Since things inside &lt;par&gt;s happen in parallel, both of them will happen at the same time.</a:t>
            </a:r>
          </a:p>
          <a:p>
            <a:endParaRPr lang="en-US" baseline="0" dirty="0" smtClean="0"/>
          </a:p>
          <a:p>
            <a:r>
              <a:rPr lang="en-US" baseline="0" dirty="0" smtClean="0"/>
              <a:t>You can see that the &lt;text&gt; element only has one attribute: a source. That source points to one of those </a:t>
            </a:r>
            <a:r>
              <a:rPr lang="en-US" baseline="0" dirty="0" err="1" smtClean="0"/>
              <a:t>ID’ed</a:t>
            </a:r>
            <a:r>
              <a:rPr lang="en-US" baseline="0" dirty="0" smtClean="0"/>
              <a:t> spans that we saw in the XHTML document. You can also have an id in here if you like, but that’s it for attributes on your &lt;text&gt; element in SMIL files.</a:t>
            </a:r>
          </a:p>
          <a:p>
            <a:endParaRPr lang="en-US" baseline="0" dirty="0" smtClean="0"/>
          </a:p>
          <a:p>
            <a:r>
              <a:rPr lang="en-US" baseline="0" dirty="0" smtClean="0"/>
              <a:t>The &lt;audio&gt; element has a source just like the &lt;text&gt; did, but it references an mp3 file that we’ve got in a folder named </a:t>
            </a:r>
            <a:r>
              <a:rPr lang="en-US" baseline="0" dirty="0" smtClean="0"/>
              <a:t>"audio" </a:t>
            </a:r>
            <a:r>
              <a:rPr lang="en-US" baseline="0" dirty="0" smtClean="0"/>
              <a:t>that’s in the OEBPS folder. It’s also got two more attributes: </a:t>
            </a:r>
            <a:r>
              <a:rPr lang="en-US" baseline="0" dirty="0" err="1" smtClean="0"/>
              <a:t>clipBegin</a:t>
            </a:r>
            <a:r>
              <a:rPr lang="en-US" baseline="0" dirty="0" smtClean="0"/>
              <a:t> and </a:t>
            </a:r>
            <a:r>
              <a:rPr lang="en-US" baseline="0" dirty="0" err="1" smtClean="0"/>
              <a:t>clipEnd</a:t>
            </a:r>
            <a:r>
              <a:rPr lang="en-US" baseline="0" dirty="0" smtClean="0"/>
              <a:t>. Those specify times from the audio track. There are a number of time specification formats that you can use; you can see that some of these have decimals and some don’t, and some have a trailing </a:t>
            </a:r>
            <a:r>
              <a:rPr lang="en-US" baseline="0" dirty="0" smtClean="0"/>
              <a:t>"s" </a:t>
            </a:r>
            <a:r>
              <a:rPr lang="en-US" baseline="0" dirty="0" smtClean="0"/>
              <a:t>for seconds as well. There are plenty of other variations that work. The current version of </a:t>
            </a:r>
            <a:r>
              <a:rPr lang="en-US" baseline="0" dirty="0" err="1" smtClean="0"/>
              <a:t>EpubCheck</a:t>
            </a:r>
            <a:r>
              <a:rPr lang="en-US" baseline="0" dirty="0" smtClean="0"/>
              <a:t> seems to have some problems with any time declarations with a decimal in their regular expression, but I’m sure they’ll get that hammered out soon.</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We’ve taken care of the SMIL and the XHTML document, but there</a:t>
            </a:r>
            <a:r>
              <a:rPr lang="en-US" baseline="0" dirty="0" smtClean="0"/>
              <a:t> are a few more changes we need to make before we’re done with the Media Overlay. First, we need to make a few changes to the OPF file. First, we’ll have to be sure that the audio file and the SMIL are declared in the &lt;manifest&gt;, because everything has to be declared in there. We also have to make sure that the Reading System knows which audio file is associated with what text file, so the declaration for chapter2.xhtml gets media-overlay</a:t>
            </a:r>
            <a:r>
              <a:rPr lang="en-US" baseline="0" dirty="0" smtClean="0"/>
              <a:t>="ch2-audio" </a:t>
            </a:r>
            <a:r>
              <a:rPr lang="en-US" baseline="0" dirty="0" smtClean="0"/>
              <a:t>added to it.</a:t>
            </a:r>
          </a:p>
          <a:p>
            <a:endParaRPr lang="en-US" baseline="0" dirty="0" smtClean="0"/>
          </a:p>
          <a:p>
            <a:r>
              <a:rPr lang="en-US" baseline="0" dirty="0" smtClean="0"/>
              <a:t>The duration of the individual media overlays and of the entire book must also be declared in the OPF file. In this example, there’s only the one file, so only one duration to include. If there were multiple audio files to declare, the overall length would be declared as shown, and each individual file would get </a:t>
            </a:r>
            <a:r>
              <a:rPr lang="en-US" baseline="0" dirty="0" smtClean="0"/>
              <a:t>"refines</a:t>
            </a:r>
            <a:r>
              <a:rPr lang="en-US" baseline="0" dirty="0" smtClean="0"/>
              <a:t>=#[id of SMIL</a:t>
            </a:r>
            <a:r>
              <a:rPr lang="en-US" baseline="0" dirty="0" smtClean="0"/>
              <a:t>]" </a:t>
            </a:r>
            <a:r>
              <a:rPr lang="en-US" baseline="0" dirty="0" smtClean="0"/>
              <a:t>included after the duration declaration.</a:t>
            </a:r>
          </a:p>
          <a:p>
            <a:endParaRPr lang="en-US" baseline="0" dirty="0" smtClean="0"/>
          </a:p>
          <a:p>
            <a:r>
              <a:rPr lang="en-US" baseline="0" dirty="0" smtClean="0"/>
              <a:t>Finally, up in the metadata, we can set the name of the CSS style we want to apply to the text being read. We do this with &lt;meta property</a:t>
            </a:r>
            <a:r>
              <a:rPr lang="en-US" baseline="0" dirty="0" smtClean="0"/>
              <a:t>="</a:t>
            </a:r>
            <a:r>
              <a:rPr lang="en-US" baseline="0" dirty="0" err="1" smtClean="0"/>
              <a:t>media:active</a:t>
            </a:r>
            <a:r>
              <a:rPr lang="en-US" baseline="0" dirty="0" smtClean="0"/>
              <a:t>-class"&gt;</a:t>
            </a:r>
            <a:r>
              <a:rPr lang="en-US" baseline="0" dirty="0" smtClean="0"/>
              <a:t>active&lt;/meta&gt;. Then in the appropriate CSS file, we set the styles for the active class. You can see that what we’ve done here is give the entirety of the body a light grey background, but giving the active text a white background instead. It’s important to pay attention to the order you have these declarations in the CSS file, of course, since just like any other CSS they’ll cascade. It would be safest to have the active class style at the bottom so that you know it doesn’t get overwritten.</a:t>
            </a:r>
          </a:p>
          <a:p>
            <a:endParaRPr lang="en-US" baseline="0" dirty="0" smtClean="0"/>
          </a:p>
          <a:p>
            <a:r>
              <a:rPr lang="en-US" baseline="0" dirty="0" smtClean="0"/>
              <a:t>If no </a:t>
            </a:r>
            <a:r>
              <a:rPr lang="en-US" baseline="0" dirty="0" err="1" smtClean="0"/>
              <a:t>media:active</a:t>
            </a:r>
            <a:r>
              <a:rPr lang="en-US" baseline="0" dirty="0" smtClean="0"/>
              <a:t>-class has been set in the &lt;metadata&gt;, the Reading System will apply its own style to the active text.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complex stuff. These rules only apply to the stuff already in the media</a:t>
            </a:r>
            <a:r>
              <a:rPr lang="en-US" baseline="0" dirty="0" smtClean="0"/>
              <a:t> overlay, not to other media files that are not declared in the SMIL. As the IDPF says, </a:t>
            </a:r>
            <a:r>
              <a:rPr lang="en-US" baseline="0" dirty="0" smtClean="0"/>
              <a:t>"</a:t>
            </a:r>
            <a:r>
              <a:rPr lang="en-US" sz="1200" b="0" i="0" kern="1200" dirty="0" smtClean="0">
                <a:solidFill>
                  <a:schemeClr val="tx1"/>
                </a:solidFill>
                <a:latin typeface="+mn-lt"/>
                <a:ea typeface="+mn-ea"/>
                <a:cs typeface="+mn-cs"/>
              </a:rPr>
              <a:t> It is recommended that overlapping audio situations are carefully examined and dealt with at production stage, as Reading Systems are not required to handle simultaneous volume levels in any particular way</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So, in the course of this workshop, we’re going to take an </a:t>
            </a:r>
            <a:r>
              <a:rPr lang="en-US" dirty="0" err="1" smtClean="0"/>
              <a:t>epub</a:t>
            </a:r>
            <a:r>
              <a:rPr lang="en-US" dirty="0" smtClean="0"/>
              <a:t> 2.0 file and turn it</a:t>
            </a:r>
            <a:r>
              <a:rPr lang="en-US" baseline="0" dirty="0" smtClean="0"/>
              <a:t> into an </a:t>
            </a:r>
            <a:r>
              <a:rPr lang="en-US" baseline="0" dirty="0" err="1" smtClean="0"/>
              <a:t>epub</a:t>
            </a:r>
            <a:r>
              <a:rPr lang="en-US" baseline="0" dirty="0" smtClean="0"/>
              <a:t> 3.0 (3pub) file.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Before we get into the nuts and bolts of how we do that, we’re going to go over the tools that we use and (briefly) how to set them</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up. We’ll also take a look at some of the other content that we’ve got that we’d like to include in the new file.</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We’ll gloss over the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file that we’ve got, just to make sure that everyone is one the same page and understands the basics of how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works. If you have questions about 2.0 and how to generate </a:t>
            </a:r>
            <a:r>
              <a:rPr lang="en-US" sz="1200" b="0" i="0" u="none" strike="noStrike" kern="1200" dirty="0" err="1" smtClean="0">
                <a:solidFill>
                  <a:schemeClr val="tx1"/>
                </a:solidFill>
                <a:latin typeface="+mn-lt"/>
                <a:ea typeface="+mn-ea"/>
                <a:cs typeface="+mn-cs"/>
              </a:rPr>
              <a:t>epubs</a:t>
            </a:r>
            <a:r>
              <a:rPr lang="en-US" sz="1200" b="0" i="0" u="none" strike="noStrike" kern="1200" dirty="0" smtClean="0">
                <a:solidFill>
                  <a:schemeClr val="tx1"/>
                </a:solidFill>
                <a:latin typeface="+mn-lt"/>
                <a:ea typeface="+mn-ea"/>
                <a:cs typeface="+mn-cs"/>
              </a:rPr>
              <a:t> in general, we can give some quick pointers during this talk, and we’re happy to go into more depth afterwards.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After making sure we’re all on the same page with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 we’ll head for 3pub. The first thing we’ll be looking at here are the overall</a:t>
            </a:r>
            <a:r>
              <a:rPr lang="en-US" sz="1200" b="0" i="0" u="none" strike="noStrike" kern="1200" baseline="0" dirty="0" smtClean="0">
                <a:solidFill>
                  <a:schemeClr val="tx1"/>
                </a:solidFill>
                <a:latin typeface="+mn-lt"/>
                <a:ea typeface="+mn-ea"/>
                <a:cs typeface="+mn-cs"/>
              </a:rPr>
              <a:t> structural changes to the format. These are changes that don’t add to the content—they just make the file a valid 3pub document. After that, we get into the new stuff that we can add in. The first content change we’ll be looking at is the new level of semantic information that 3pub introduces. This kind of information is great for enabling future re-use of your content; basically, it lets your device know more about the content it’s presenting.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HTML5 is next. It’s a really big subject, and there’s a full </a:t>
            </a:r>
            <a:r>
              <a:rPr lang="en-US" sz="1200" b="0" i="0" u="none" strike="noStrike" kern="1200" baseline="0" dirty="0" err="1" smtClean="0">
                <a:solidFill>
                  <a:schemeClr val="tx1"/>
                </a:solidFill>
                <a:latin typeface="+mn-lt"/>
                <a:ea typeface="+mn-ea"/>
                <a:cs typeface="+mn-cs"/>
              </a:rPr>
              <a:t>workhops</a:t>
            </a:r>
            <a:r>
              <a:rPr lang="en-US" sz="1200" b="0" i="0" u="none" strike="noStrike" kern="1200" baseline="0" dirty="0" smtClean="0">
                <a:solidFill>
                  <a:schemeClr val="tx1"/>
                </a:solidFill>
                <a:latin typeface="+mn-lt"/>
                <a:ea typeface="+mn-ea"/>
                <a:cs typeface="+mn-cs"/>
              </a:rPr>
              <a:t> about it right here after lunch, so while we’ll definitely get into some of the new features, we’ll be glossing over a lot. Mostly we’ll be looking at </a:t>
            </a:r>
            <a:r>
              <a:rPr lang="en-US" sz="1200" b="0" i="0" u="none" strike="noStrike" kern="1200" baseline="0" dirty="0" err="1" smtClean="0">
                <a:solidFill>
                  <a:schemeClr val="tx1"/>
                </a:solidFill>
                <a:latin typeface="+mn-lt"/>
                <a:ea typeface="+mn-ea"/>
                <a:cs typeface="+mn-cs"/>
              </a:rPr>
              <a:t>MathML</a:t>
            </a:r>
            <a:r>
              <a:rPr lang="en-US" sz="1200" b="0" i="0" u="none" strike="noStrike" kern="1200" baseline="0" dirty="0" smtClean="0">
                <a:solidFill>
                  <a:schemeClr val="tx1"/>
                </a:solidFill>
                <a:latin typeface="+mn-lt"/>
                <a:ea typeface="+mn-ea"/>
                <a:cs typeface="+mn-cs"/>
              </a:rPr>
              <a:t>, audio and video, triggers, and scripting. Following that, it’s Media Overlays, which are a method of integrating textual and audio content. Then we’ll look at backwards compatibility and ways that we can ensure that older reading systems don’t get left behind. We’ll finish up the presentation portion with a look at the CSS changes from </a:t>
            </a:r>
            <a:r>
              <a:rPr lang="en-US" sz="1200" b="0" i="0" u="none" strike="noStrike" kern="1200" baseline="0" dirty="0" err="1" smtClean="0">
                <a:solidFill>
                  <a:schemeClr val="tx1"/>
                </a:solidFill>
                <a:latin typeface="+mn-lt"/>
                <a:ea typeface="+mn-ea"/>
                <a:cs typeface="+mn-cs"/>
              </a:rPr>
              <a:t>epub</a:t>
            </a:r>
            <a:r>
              <a:rPr lang="en-US" sz="1200" b="0" i="0" u="none" strike="noStrike" kern="1200" baseline="0" dirty="0" smtClean="0">
                <a:solidFill>
                  <a:schemeClr val="tx1"/>
                </a:solidFill>
                <a:latin typeface="+mn-lt"/>
                <a:ea typeface="+mn-ea"/>
                <a:cs typeface="+mn-cs"/>
              </a:rPr>
              <a:t> 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We’ll finish up with a question and answer session. Since this is a big subject and a lot of these things build on each other, we’ll also be taking questions after each section. Feel free to ask away; this is a pretty technical subject, and odds are good that if you’re wondering it, ten or twelve other people are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We’ve also got a half-hour break scheduled in the middle there somewhere; we’ll take that as it comes </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p>
          <a:p>
            <a:r>
              <a:rPr lang="en-US" dirty="0" smtClean="0"/>
              <a:t>We start with a bunch of text files. We put them into specific</a:t>
            </a:r>
            <a:r>
              <a:rPr lang="en-US" baseline="0" dirty="0" smtClean="0"/>
              <a:t> folders in the right order or sometimes just leave them alone, cram everything into a zip file, then just rename the zip file to .</a:t>
            </a:r>
            <a:r>
              <a:rPr lang="en-US" baseline="0" dirty="0" err="1" smtClean="0"/>
              <a:t>epub</a:t>
            </a:r>
            <a:r>
              <a:rPr lang="en-US" baseline="0" dirty="0" smtClean="0"/>
              <a:t>. No special programs are required and it’s not a program in itself. It’s just a bunch of data that the ereader like the iPad or the Kobo reader or the nook can display.</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5</a:t>
            </a:fld>
            <a:endParaRPr lang="en-US"/>
          </a:p>
        </p:txBody>
      </p:sp>
    </p:spTree>
    <p:extLst>
      <p:ext uri="{BB962C8B-B14F-4D97-AF65-F5344CB8AC3E}">
        <p14:creationId xmlns="" xmlns:p14="http://schemas.microsoft.com/office/powerpoint/2010/main" val="41593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different ways you can control the text-to-speech functions of</a:t>
            </a:r>
            <a:r>
              <a:rPr lang="en-US" baseline="0" dirty="0" smtClean="0"/>
              <a:t> a document. The first two involve Synthesized Speech Markup Language, or SSML.</a:t>
            </a:r>
            <a:endParaRPr lang="en-US" dirty="0" smtClean="0"/>
          </a:p>
          <a:p>
            <a:endParaRPr lang="en-US" dirty="0" smtClean="0"/>
          </a:p>
          <a:p>
            <a:r>
              <a:rPr lang="en-US" dirty="0" smtClean="0"/>
              <a:t>Like CSS, you can have inline text-to-speech rules,</a:t>
            </a:r>
            <a:r>
              <a:rPr lang="en-US" baseline="0" dirty="0" smtClean="0"/>
              <a:t> or you can have them in an external document. That external document is called a Lexicon, rather than a </a:t>
            </a:r>
            <a:r>
              <a:rPr lang="en-US" baseline="0" dirty="0" err="1" smtClean="0"/>
              <a:t>Stylesheet</a:t>
            </a:r>
            <a:r>
              <a:rPr lang="en-US" baseline="0" dirty="0" smtClean="0"/>
              <a:t>. Also like CSS, Inline SSML will take precedence over SSML from a Lexicon.</a:t>
            </a:r>
          </a:p>
          <a:p>
            <a:endParaRPr lang="en-US" baseline="0" dirty="0" smtClean="0"/>
          </a:p>
          <a:p>
            <a:r>
              <a:rPr lang="en-US" baseline="0" dirty="0" smtClean="0"/>
              <a:t>The third way to control text-to-speech is through the use of CSS Speech features. These are a new addition to CSS, and allow control over a number of things which we’ll go over shortly.</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Inline SSML</a:t>
            </a:r>
            <a:r>
              <a:rPr lang="en-US" baseline="0" dirty="0" smtClean="0"/>
              <a:t> eliminates the need for Reading Systems to have to recognize which word you’re telling them how to pronounce; instead, you tell them exactly which word you’re talking about.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PLS (Pronunciation Lexicon Specification)</a:t>
            </a:r>
            <a:r>
              <a:rPr lang="en-US" baseline="0" dirty="0" smtClean="0"/>
              <a:t> at its most basic. It’s quite straightforward, really: The Lexicon is full of Lexemes, which are basically </a:t>
            </a:r>
            <a:r>
              <a:rPr lang="en-US" baseline="0" dirty="0" smtClean="0"/>
              <a:t>"whole" </a:t>
            </a:r>
            <a:r>
              <a:rPr lang="en-US" baseline="0" dirty="0" smtClean="0"/>
              <a:t>words. Each Lexeme is split into a Grapheme, which shows how the word is written, and a Phoneme, which tells the Reading System how to pronounce the word.</a:t>
            </a:r>
          </a:p>
          <a:p>
            <a:endParaRPr lang="en-US" baseline="0" dirty="0" smtClean="0"/>
          </a:p>
          <a:p>
            <a:r>
              <a:rPr lang="en-US" baseline="0" dirty="0" smtClean="0"/>
              <a:t>PLSs can get much more complex than this, of course. You can have multiple phonemes, for example for </a:t>
            </a:r>
            <a:r>
              <a:rPr lang="en-US" baseline="0" dirty="0" smtClean="0"/>
              <a:t>"I </a:t>
            </a:r>
            <a:r>
              <a:rPr lang="en-US" baseline="0" dirty="0" smtClean="0"/>
              <a:t>have read</a:t>
            </a:r>
            <a:r>
              <a:rPr lang="en-US" baseline="0" dirty="0" smtClean="0"/>
              <a:t>…" </a:t>
            </a:r>
            <a:r>
              <a:rPr lang="en-US" baseline="0" dirty="0" smtClean="0"/>
              <a:t>vs. </a:t>
            </a:r>
            <a:r>
              <a:rPr lang="en-US" baseline="0" dirty="0" smtClean="0"/>
              <a:t>"I </a:t>
            </a:r>
            <a:r>
              <a:rPr lang="en-US" baseline="0" dirty="0" smtClean="0"/>
              <a:t>will read</a:t>
            </a:r>
            <a:r>
              <a:rPr lang="en-US" baseline="0" dirty="0" smtClean="0"/>
              <a:t>…" </a:t>
            </a:r>
            <a:r>
              <a:rPr lang="en-US" baseline="0" dirty="0" smtClean="0"/>
              <a:t>You can also have multiple graphemes, which can be useful when dealing with British and American English in the same text. You can even specify graphemes in multiple scripts, which can be very handy for languages like Japanese, where there are two </a:t>
            </a:r>
            <a:r>
              <a:rPr lang="en-US" baseline="0" dirty="0" err="1" smtClean="0"/>
              <a:t>syallabaries</a:t>
            </a:r>
            <a:r>
              <a:rPr lang="en-US" baseline="0" dirty="0" smtClean="0"/>
              <a:t> and one set of ideographs in addition to the roman alphabet in use.</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you’re including a PLS, you need</a:t>
            </a:r>
            <a:r>
              <a:rPr lang="en-US" baseline="0" dirty="0" smtClean="0"/>
              <a:t> to reference it in the head of the XHTML document that has the PLS associated with it. You can declare multiple PLS documents if you need to—for multiple languages, perhaps. You’ll also, of course, need to declare the PLS file in the &lt;manifest&gt;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CSS speech doesn’t drill down into exactly how you pronounce words, like SSML does. Instead, it deals with things that happen around words; you</a:t>
            </a:r>
            <a:r>
              <a:rPr lang="en-US" baseline="0" dirty="0" smtClean="0"/>
              <a:t> can use it to control the timing of words by lengthening the time between them, or you can play sounds before or after words. You can use speak-as to spell out words instead of pronouncing them as words, or to speak the name of each </a:t>
            </a:r>
            <a:r>
              <a:rPr lang="en-US" baseline="0" dirty="0" err="1" smtClean="0"/>
              <a:t>punctutation</a:t>
            </a:r>
            <a:r>
              <a:rPr lang="en-US" baseline="0" dirty="0" smtClean="0"/>
              <a:t> item—something that gets back to accessibility in </a:t>
            </a:r>
            <a:r>
              <a:rPr lang="en-US" baseline="0" dirty="0" err="1" smtClean="0"/>
              <a:t>MathML</a:t>
            </a:r>
            <a:r>
              <a:rPr lang="en-US" baseline="0" dirty="0" smtClean="0"/>
              <a:t>. You can specify a specific type of voice that the Reading System should use in rendering content, which could be particularly handy for rendering dialogues. And of course, you can turn aural rendering on or off.</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101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102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3pub by Digital Bindery is licensed under a </a:t>
            </a:r>
            <a:r>
              <a:rPr lang="en-US" sz="1200" b="0" i="0" u="none" strike="noStrike" kern="1200" dirty="0" smtClean="0">
                <a:solidFill>
                  <a:schemeClr val="tx1"/>
                </a:solidFill>
                <a:latin typeface="+mn-lt"/>
                <a:ea typeface="+mn-ea"/>
                <a:cs typeface="+mn-cs"/>
                <a:hlinkClick r:id="rId3"/>
              </a:rPr>
              <a:t>Creative Commons Attribution-</a:t>
            </a:r>
            <a:r>
              <a:rPr lang="en-US" sz="1200" b="0" i="0" u="none" strike="noStrike" kern="1200" dirty="0" err="1" smtClean="0">
                <a:solidFill>
                  <a:schemeClr val="tx1"/>
                </a:solidFill>
                <a:latin typeface="+mn-lt"/>
                <a:ea typeface="+mn-ea"/>
                <a:cs typeface="+mn-cs"/>
                <a:hlinkClick r:id="rId3"/>
              </a:rPr>
              <a:t>NonCommercial</a:t>
            </a:r>
            <a:r>
              <a:rPr lang="en-US" sz="1200" b="0" i="0" u="none" strike="noStrike" kern="1200" dirty="0" smtClean="0">
                <a:solidFill>
                  <a:schemeClr val="tx1"/>
                </a:solidFill>
                <a:latin typeface="+mn-lt"/>
                <a:ea typeface="+mn-ea"/>
                <a:cs typeface="+mn-cs"/>
                <a:hlinkClick r:id="rId3"/>
              </a:rPr>
              <a:t>-</a:t>
            </a:r>
            <a:r>
              <a:rPr lang="en-US" sz="1200" b="0" i="0" u="none" strike="noStrike" kern="1200" dirty="0" err="1" smtClean="0">
                <a:solidFill>
                  <a:schemeClr val="tx1"/>
                </a:solidFill>
                <a:latin typeface="+mn-lt"/>
                <a:ea typeface="+mn-ea"/>
                <a:cs typeface="+mn-cs"/>
                <a:hlinkClick r:id="rId3"/>
              </a:rPr>
              <a:t>ShareAlike</a:t>
            </a:r>
            <a:r>
              <a:rPr lang="en-US" sz="1200" b="0" i="0" u="none" strike="noStrike" kern="1200" dirty="0" smtClean="0">
                <a:solidFill>
                  <a:schemeClr val="tx1"/>
                </a:solidFill>
                <a:latin typeface="+mn-lt"/>
                <a:ea typeface="+mn-ea"/>
                <a:cs typeface="+mn-cs"/>
                <a:hlinkClick r:id="rId3"/>
              </a:rPr>
              <a:t> 3.0 </a:t>
            </a:r>
            <a:r>
              <a:rPr lang="en-US" sz="1200" b="0" i="0" u="none" strike="noStrike" kern="1200" dirty="0" err="1" smtClean="0">
                <a:solidFill>
                  <a:schemeClr val="tx1"/>
                </a:solidFill>
                <a:latin typeface="+mn-lt"/>
                <a:ea typeface="+mn-ea"/>
                <a:cs typeface="+mn-cs"/>
                <a:hlinkClick r:id="rId3"/>
              </a:rPr>
              <a:t>Unported</a:t>
            </a:r>
            <a:r>
              <a:rPr lang="en-US" sz="1200" b="0" i="0" u="none" strike="noStrike" kern="1200" dirty="0" smtClean="0">
                <a:solidFill>
                  <a:schemeClr val="tx1"/>
                </a:solidFill>
                <a:latin typeface="+mn-lt"/>
                <a:ea typeface="+mn-ea"/>
                <a:cs typeface="+mn-cs"/>
                <a:hlinkClick r:id="rId3"/>
              </a:rPr>
              <a:t> License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109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So, in the course of this workshop, we’re going to take an </a:t>
            </a:r>
            <a:r>
              <a:rPr lang="en-US" dirty="0" err="1" smtClean="0"/>
              <a:t>epub</a:t>
            </a:r>
            <a:r>
              <a:rPr lang="en-US" dirty="0" smtClean="0"/>
              <a:t> 2.0 file and turn it</a:t>
            </a:r>
            <a:r>
              <a:rPr lang="en-US" baseline="0" dirty="0" smtClean="0"/>
              <a:t> into an </a:t>
            </a:r>
            <a:r>
              <a:rPr lang="en-US" baseline="0" dirty="0" err="1" smtClean="0"/>
              <a:t>epub</a:t>
            </a:r>
            <a:r>
              <a:rPr lang="en-US" baseline="0" dirty="0" smtClean="0"/>
              <a:t> 3.0 (3pub) file.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Before we get into the nuts and bolts of how we do that, we’re going to go over the tools that we use and (briefly) how to set them</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up. We’ll also take a look at some of the other content that we’ve got that we’d like to include in the new file.</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We’ll gloss over the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file that we’ve got, just to make sure that everyone is one the same page and understands the basics of how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2.0 works. If you have questions about 2.0 and how to generate </a:t>
            </a:r>
            <a:r>
              <a:rPr lang="en-US" sz="1200" b="0" i="0" u="none" strike="noStrike" kern="1200" dirty="0" err="1" smtClean="0">
                <a:solidFill>
                  <a:schemeClr val="tx1"/>
                </a:solidFill>
                <a:latin typeface="+mn-lt"/>
                <a:ea typeface="+mn-ea"/>
                <a:cs typeface="+mn-cs"/>
              </a:rPr>
              <a:t>epubs</a:t>
            </a:r>
            <a:r>
              <a:rPr lang="en-US" sz="1200" b="0" i="0" u="none" strike="noStrike" kern="1200" dirty="0" smtClean="0">
                <a:solidFill>
                  <a:schemeClr val="tx1"/>
                </a:solidFill>
                <a:latin typeface="+mn-lt"/>
                <a:ea typeface="+mn-ea"/>
                <a:cs typeface="+mn-cs"/>
              </a:rPr>
              <a:t> in general, we can give some quick pointers during this talk, and we’re happy to go into more depth afterwards.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After making sure we’re all on the same page with </a:t>
            </a:r>
            <a:r>
              <a:rPr lang="en-US" sz="1200" b="0" i="0" u="none" strike="noStrike" kern="1200" dirty="0" err="1" smtClean="0">
                <a:solidFill>
                  <a:schemeClr val="tx1"/>
                </a:solidFill>
                <a:latin typeface="+mn-lt"/>
                <a:ea typeface="+mn-ea"/>
                <a:cs typeface="+mn-cs"/>
              </a:rPr>
              <a:t>epub</a:t>
            </a:r>
            <a:r>
              <a:rPr lang="en-US" sz="1200" b="0" i="0" u="none" strike="noStrike" kern="1200" dirty="0" smtClean="0">
                <a:solidFill>
                  <a:schemeClr val="tx1"/>
                </a:solidFill>
                <a:latin typeface="+mn-lt"/>
                <a:ea typeface="+mn-ea"/>
                <a:cs typeface="+mn-cs"/>
              </a:rPr>
              <a:t> 2, we’ll head for 3pub. The first thing we’ll be looking at here are the overall</a:t>
            </a:r>
            <a:r>
              <a:rPr lang="en-US" sz="1200" b="0" i="0" u="none" strike="noStrike" kern="1200" baseline="0" dirty="0" smtClean="0">
                <a:solidFill>
                  <a:schemeClr val="tx1"/>
                </a:solidFill>
                <a:latin typeface="+mn-lt"/>
                <a:ea typeface="+mn-ea"/>
                <a:cs typeface="+mn-cs"/>
              </a:rPr>
              <a:t> structural changes to the format. These are changes that don’t add to the content—they just make the file a valid 3pub document. After that, we get into the new stuff that we can add in. The first content change we’ll be looking at is the new level of semantic information that 3pub introduces. This kind of information is great for enabling future re-use of your content; basically, it lets your device know more about the content it’s presenting.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HTML5 is next. It’s a really big subject, and there’s a full </a:t>
            </a:r>
            <a:r>
              <a:rPr lang="en-US" sz="1200" b="0" i="0" u="none" strike="noStrike" kern="1200" baseline="0" dirty="0" err="1" smtClean="0">
                <a:solidFill>
                  <a:schemeClr val="tx1"/>
                </a:solidFill>
                <a:latin typeface="+mn-lt"/>
                <a:ea typeface="+mn-ea"/>
                <a:cs typeface="+mn-cs"/>
              </a:rPr>
              <a:t>workhops</a:t>
            </a:r>
            <a:r>
              <a:rPr lang="en-US" sz="1200" b="0" i="0" u="none" strike="noStrike" kern="1200" baseline="0" dirty="0" smtClean="0">
                <a:solidFill>
                  <a:schemeClr val="tx1"/>
                </a:solidFill>
                <a:latin typeface="+mn-lt"/>
                <a:ea typeface="+mn-ea"/>
                <a:cs typeface="+mn-cs"/>
              </a:rPr>
              <a:t> about it right here after lunch, so while we’ll definitely get into some of the new features, we’ll be glossing over a lot. Mostly we’ll be looking at </a:t>
            </a:r>
            <a:r>
              <a:rPr lang="en-US" sz="1200" b="0" i="0" u="none" strike="noStrike" kern="1200" baseline="0" dirty="0" err="1" smtClean="0">
                <a:solidFill>
                  <a:schemeClr val="tx1"/>
                </a:solidFill>
                <a:latin typeface="+mn-lt"/>
                <a:ea typeface="+mn-ea"/>
                <a:cs typeface="+mn-cs"/>
              </a:rPr>
              <a:t>MathML</a:t>
            </a:r>
            <a:r>
              <a:rPr lang="en-US" sz="1200" b="0" i="0" u="none" strike="noStrike" kern="1200" baseline="0" dirty="0" smtClean="0">
                <a:solidFill>
                  <a:schemeClr val="tx1"/>
                </a:solidFill>
                <a:latin typeface="+mn-lt"/>
                <a:ea typeface="+mn-ea"/>
                <a:cs typeface="+mn-cs"/>
              </a:rPr>
              <a:t>, audio and video, triggers, and scripting. Following that, it’s Media Overlays, which are a method of integrating textual and audio content. Then we’ll look at backwards compatibility and ways that we can ensure that older reading systems don’t get left behind. We’ll finish up the presentation portion with a look at the CSS changes from </a:t>
            </a:r>
            <a:r>
              <a:rPr lang="en-US" sz="1200" b="0" i="0" u="none" strike="noStrike" kern="1200" baseline="0" dirty="0" err="1" smtClean="0">
                <a:solidFill>
                  <a:schemeClr val="tx1"/>
                </a:solidFill>
                <a:latin typeface="+mn-lt"/>
                <a:ea typeface="+mn-ea"/>
                <a:cs typeface="+mn-cs"/>
              </a:rPr>
              <a:t>epub</a:t>
            </a:r>
            <a:r>
              <a:rPr lang="en-US" sz="1200" b="0" i="0" u="none" strike="noStrike" kern="1200" baseline="0" dirty="0" smtClean="0">
                <a:solidFill>
                  <a:schemeClr val="tx1"/>
                </a:solidFill>
                <a:latin typeface="+mn-lt"/>
                <a:ea typeface="+mn-ea"/>
                <a:cs typeface="+mn-cs"/>
              </a:rPr>
              <a:t> 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We’ll finish up with a question and answer session. Since this is a big subject and a lot of these things build on each other, we’ll also be taking questions after each section. Feel free to ask away; this is a pretty technical subject, and odds are good that if you’re wondering it, ten or twelve other people are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We’ve also got a half-hour break scheduled in the middle there somewhere; we’ll take that as it comes </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err="1" smtClean="0"/>
              <a:t>hasFeature</a:t>
            </a:r>
            <a:endParaRPr lang="en-US" dirty="0" smtClean="0"/>
          </a:p>
          <a:p>
            <a:pPr marL="0" indent="0">
              <a:buNone/>
            </a:pPr>
            <a:r>
              <a:rPr lang="en-US" dirty="0" err="1" smtClean="0"/>
              <a:t>dom</a:t>
            </a:r>
            <a:r>
              <a:rPr lang="en-US" dirty="0" smtClean="0"/>
              <a:t>-manipulation	Scripts may make structural changes to the document’s DOM (applies to spine-level scripting only).</a:t>
            </a:r>
          </a:p>
          <a:p>
            <a:pPr marL="0" indent="0">
              <a:buNone/>
            </a:pPr>
            <a:r>
              <a:rPr lang="en-US" dirty="0" smtClean="0"/>
              <a:t>layout-changes	Scripts may modify attributes and CSS styles that affect content layout (applies to spine-level scripting only).</a:t>
            </a:r>
          </a:p>
          <a:p>
            <a:pPr marL="0" indent="0">
              <a:buNone/>
            </a:pPr>
            <a:r>
              <a:rPr lang="en-US" dirty="0" smtClean="0"/>
              <a:t>touch-events	The device supports touch events and the Reading System passes touch events to the content.</a:t>
            </a:r>
          </a:p>
          <a:p>
            <a:pPr marL="0" indent="0">
              <a:buNone/>
            </a:pPr>
            <a:r>
              <a:rPr lang="en-US" dirty="0" smtClean="0"/>
              <a:t>mouse-events	The device supports mouse events and the Reading System passes mouse events to the content.</a:t>
            </a:r>
          </a:p>
          <a:p>
            <a:pPr marL="0" indent="0">
              <a:buNone/>
            </a:pPr>
            <a:r>
              <a:rPr lang="en-US" dirty="0" smtClean="0"/>
              <a:t>keyboard-events	The device supports keyboard events and the Reading System passes keyboard events to the content.</a:t>
            </a:r>
          </a:p>
          <a:p>
            <a:pPr marL="0" indent="0">
              <a:buNone/>
            </a:pPr>
            <a:r>
              <a:rPr lang="en-US" dirty="0" smtClean="0"/>
              <a:t>spine-scripting	Spine-level scripting is supported.</a:t>
            </a:r>
          </a:p>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112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column behavior in overflow conditions is unstable</a:t>
            </a:r>
          </a:p>
          <a:p>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118</a:t>
            </a:fld>
            <a:endParaRPr lang="en-US"/>
          </a:p>
        </p:txBody>
      </p:sp>
    </p:spTree>
    <p:extLst>
      <p:ext uri="{BB962C8B-B14F-4D97-AF65-F5344CB8AC3E}">
        <p14:creationId xmlns="" xmlns:p14="http://schemas.microsoft.com/office/powerpoint/2010/main" val="126704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TOM</a:t>
            </a:r>
          </a:p>
          <a:p>
            <a:endParaRPr lang="en-US" dirty="0" smtClean="0"/>
          </a:p>
          <a:p>
            <a:r>
              <a:rPr lang="en-US" dirty="0" smtClean="0"/>
              <a:t>Not technical here: </a:t>
            </a:r>
            <a:r>
              <a:rPr lang="en-US" dirty="0" err="1" smtClean="0"/>
              <a:t>epub</a:t>
            </a:r>
            <a:r>
              <a:rPr lang="en-US" dirty="0" smtClean="0"/>
              <a:t> is an </a:t>
            </a:r>
            <a:r>
              <a:rPr lang="en-US" dirty="0" err="1" smtClean="0"/>
              <a:t>ebook</a:t>
            </a:r>
            <a:r>
              <a:rPr lang="en-US" dirty="0" smtClean="0"/>
              <a:t> format</a:t>
            </a:r>
            <a:r>
              <a:rPr lang="en-US" baseline="0" dirty="0" smtClean="0"/>
              <a:t> developed by the fine folks at the International Digital Publishing Foundation (IDPF). It’s probably the mostly widely-used format out there, and is available on a huge number of devices. It’s an open, non-proprietary format, which means that it’s not locked to one particular device or manufacturer.</a:t>
            </a:r>
          </a:p>
          <a:p>
            <a:endParaRPr lang="en-US" baseline="0" dirty="0" smtClean="0"/>
          </a:p>
          <a:p>
            <a:r>
              <a:rPr lang="en-US" baseline="0" dirty="0" err="1" smtClean="0"/>
              <a:t>Epub</a:t>
            </a:r>
            <a:r>
              <a:rPr lang="en-US" baseline="0" dirty="0" smtClean="0"/>
              <a:t> 3.0 is the newest version of the format. It was approved in October, and is so new that there are very few reading systems out that support is, and none that we’re aware of that support all the possible bells and whistles.</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41EEF3E5-267D-4EE1-AEBA-4821503A181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05086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29448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58886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05086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404622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23353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203134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43D52-301B-4574-9FD6-459F0E41E790}" type="datetimeFigureOut">
              <a:rPr lang="en-US" smtClean="0"/>
              <a:pPr/>
              <a:t>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11379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43D52-301B-4574-9FD6-459F0E41E790}" type="datetimeFigureOut">
              <a:rPr lang="en-US" smtClean="0"/>
              <a:pPr/>
              <a:t>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494083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43D52-301B-4574-9FD6-459F0E41E790}" type="datetimeFigureOut">
              <a:rPr lang="en-US" smtClean="0"/>
              <a:pPr/>
              <a:t>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4100259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83318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40462234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91526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294484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58886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43D52-301B-4574-9FD6-459F0E41E79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23353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203134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43D52-301B-4574-9FD6-459F0E41E790}" type="datetimeFigureOut">
              <a:rPr lang="en-US" smtClean="0"/>
              <a:pPr/>
              <a:t>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11379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43D52-301B-4574-9FD6-459F0E41E790}" type="datetimeFigureOut">
              <a:rPr lang="en-US" smtClean="0"/>
              <a:pPr/>
              <a:t>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349408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43D52-301B-4574-9FD6-459F0E41E790}" type="datetimeFigureOut">
              <a:rPr lang="en-US" smtClean="0"/>
              <a:pPr/>
              <a:t>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410025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83318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43D52-301B-4574-9FD6-459F0E41E79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D06A2-7C4E-45C9-A664-DA8BC58BBA1D}" type="slidenum">
              <a:rPr lang="en-US" smtClean="0"/>
              <a:pPr/>
              <a:t>‹#›</a:t>
            </a:fld>
            <a:endParaRPr lang="en-US"/>
          </a:p>
        </p:txBody>
      </p:sp>
    </p:spTree>
    <p:extLst>
      <p:ext uri="{BB962C8B-B14F-4D97-AF65-F5344CB8AC3E}">
        <p14:creationId xmlns="" xmlns:p14="http://schemas.microsoft.com/office/powerpoint/2010/main" val="191526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3" cstate="print">
            <a:extLst>
              <a:ext uri="{28A0092B-C50C-407E-A947-70E740481C1C}">
                <a14:useLocalDpi xmlns="" xmlns:a14="http://schemas.microsoft.com/office/drawing/2010/main" val="0"/>
              </a:ext>
            </a:extLst>
          </a:blip>
          <a:srcRect t="10953" b="14069"/>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643D52-301B-4574-9FD6-459F0E41E790}" type="datetimeFigureOut">
              <a:rPr lang="en-US" smtClean="0"/>
              <a:pPr/>
              <a:t>2/12/2012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9D06A2-7C4E-45C9-A664-DA8BC58BBA1D}"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7941820" y="4629150"/>
            <a:ext cx="1028750" cy="37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923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3" cstate="print">
            <a:extLst>
              <a:ext uri="{28A0092B-C50C-407E-A947-70E740481C1C}">
                <a14:useLocalDpi xmlns="" xmlns:a14="http://schemas.microsoft.com/office/drawing/2010/main" val="0"/>
              </a:ext>
            </a:extLst>
          </a:blip>
          <a:srcRect t="10953" b="14069"/>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643D52-301B-4574-9FD6-459F0E41E790}" type="datetimeFigureOut">
              <a:rPr lang="en-US" smtClean="0"/>
              <a:pPr/>
              <a:t>2/12/2012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9D06A2-7C4E-45C9-A664-DA8BC58BBA1D}"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7941820" y="4686301"/>
            <a:ext cx="1028750" cy="280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9230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idpf.org/epub/vocab/structure/"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3.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w3.org/TR/MathML3/appendixc.html" TargetMode="External"/><Relationship Id="rId2" Type="http://schemas.openxmlformats.org/officeDocument/2006/relationships/hyperlink" Target="http://www.cs.berkeley.edu/~fateman/papers/speakmath.pdf"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de.google.com/p/epubcheck/downloads/detail?name=epubcheck-3.0b3.zip" TargetMode="External"/><Relationship Id="rId7" Type="http://schemas.openxmlformats.org/officeDocument/2006/relationships/hyperlink" Target="http://www.w3.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idpf.org/epub/30" TargetMode="External"/><Relationship Id="rId5" Type="http://schemas.openxmlformats.org/officeDocument/2006/relationships/hyperlink" Target="http://ant.apache.org/bindownload.cgi" TargetMode="External"/><Relationship Id="rId4" Type="http://schemas.openxmlformats.org/officeDocument/2006/relationships/hyperlink" Target="http://www.oracle.com/technetwork/java/javase/downloads/jdk-7u2-download-1377129.html"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3PUB</a:t>
            </a:r>
            <a:endParaRPr lang="en-US" dirty="0"/>
          </a:p>
        </p:txBody>
      </p:sp>
    </p:spTree>
    <p:extLst>
      <p:ext uri="{BB962C8B-B14F-4D97-AF65-F5344CB8AC3E}">
        <p14:creationId xmlns="" xmlns:p14="http://schemas.microsoft.com/office/powerpoint/2010/main" val="3105363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165622"/>
          </a:xfrm>
        </p:spPr>
        <p:txBody>
          <a:bodyPr>
            <a:normAutofit fontScale="90000"/>
          </a:bodyPr>
          <a:lstStyle/>
          <a:p>
            <a:r>
              <a:rPr lang="en-US" sz="4800" dirty="0" smtClean="0"/>
              <a:t>XHTML, WTF?</a:t>
            </a:r>
            <a:br>
              <a:rPr lang="en-US" sz="4800" dirty="0" smtClean="0"/>
            </a:br>
            <a:r>
              <a:rPr lang="en-US" sz="1600" dirty="0" smtClean="0"/>
              <a:t>or</a:t>
            </a:r>
            <a:r>
              <a:rPr lang="en-US" sz="2400" dirty="0" smtClean="0"/>
              <a:t/>
            </a:r>
            <a:br>
              <a:rPr lang="en-US" sz="2400" dirty="0" smtClean="0"/>
            </a:br>
            <a:r>
              <a:rPr lang="en-US" sz="2400" i="1" dirty="0" smtClean="0"/>
              <a:t> Amanda teaches XHTML in 5 minutes or less</a:t>
            </a:r>
            <a:endParaRPr lang="en-US" i="1" dirty="0"/>
          </a:p>
        </p:txBody>
      </p:sp>
      <p:sp>
        <p:nvSpPr>
          <p:cNvPr id="3" name="Content Placeholder 2"/>
          <p:cNvSpPr>
            <a:spLocks noGrp="1"/>
          </p:cNvSpPr>
          <p:nvPr>
            <p:ph idx="1"/>
          </p:nvPr>
        </p:nvSpPr>
        <p:spPr>
          <a:xfrm>
            <a:off x="457200" y="1632995"/>
            <a:ext cx="8229600" cy="571500"/>
          </a:xfrm>
        </p:spPr>
        <p:txBody>
          <a:bodyPr>
            <a:normAutofit lnSpcReduction="10000"/>
          </a:bodyPr>
          <a:lstStyle/>
          <a:p>
            <a:pPr marL="0" indent="0" algn="ctr">
              <a:buNone/>
            </a:pPr>
            <a:r>
              <a:rPr lang="en-US" dirty="0" err="1" smtClean="0"/>
              <a:t>e</a:t>
            </a:r>
            <a:r>
              <a:rPr lang="en-US" dirty="0" err="1" smtClean="0">
                <a:solidFill>
                  <a:srgbClr val="A5003F"/>
                </a:solidFill>
              </a:rPr>
              <a:t>X</a:t>
            </a:r>
            <a:r>
              <a:rPr lang="en-US" dirty="0" err="1" smtClean="0"/>
              <a:t>tensible</a:t>
            </a:r>
            <a:r>
              <a:rPr lang="en-US" dirty="0" smtClean="0">
                <a:solidFill>
                  <a:srgbClr val="A5003F"/>
                </a:solidFill>
              </a:rPr>
              <a:t> </a:t>
            </a:r>
            <a:r>
              <a:rPr lang="en-US" dirty="0" err="1" smtClean="0">
                <a:solidFill>
                  <a:srgbClr val="A5003F"/>
                </a:solidFill>
              </a:rPr>
              <a:t>H</a:t>
            </a:r>
            <a:r>
              <a:rPr lang="en-US" dirty="0" err="1" smtClean="0"/>
              <a:t>yper</a:t>
            </a:r>
            <a:r>
              <a:rPr lang="en-US" dirty="0" err="1" smtClean="0">
                <a:solidFill>
                  <a:srgbClr val="A5003F"/>
                </a:solidFill>
              </a:rPr>
              <a:t>T</a:t>
            </a:r>
            <a:r>
              <a:rPr lang="en-US" dirty="0" err="1" smtClean="0"/>
              <a:t>ext</a:t>
            </a:r>
            <a:r>
              <a:rPr lang="en-US" dirty="0" smtClean="0"/>
              <a:t> </a:t>
            </a:r>
            <a:r>
              <a:rPr lang="en-US" dirty="0" smtClean="0">
                <a:solidFill>
                  <a:srgbClr val="A5003F"/>
                </a:solidFill>
              </a:rPr>
              <a:t>M</a:t>
            </a:r>
            <a:r>
              <a:rPr lang="en-US" dirty="0" smtClean="0"/>
              <a:t>arkup </a:t>
            </a:r>
            <a:r>
              <a:rPr lang="en-US" dirty="0" smtClean="0">
                <a:solidFill>
                  <a:srgbClr val="A5003F"/>
                </a:solidFill>
              </a:rPr>
              <a:t>L</a:t>
            </a:r>
            <a:r>
              <a:rPr lang="en-US" dirty="0" smtClean="0"/>
              <a:t>anguage</a:t>
            </a:r>
            <a:endParaRPr lang="en-US" dirty="0"/>
          </a:p>
        </p:txBody>
      </p:sp>
      <p:sp>
        <p:nvSpPr>
          <p:cNvPr id="4" name="TextBox 3"/>
          <p:cNvSpPr txBox="1"/>
          <p:nvPr/>
        </p:nvSpPr>
        <p:spPr>
          <a:xfrm>
            <a:off x="1562100" y="2375944"/>
            <a:ext cx="6019800" cy="369332"/>
          </a:xfrm>
          <a:prstGeom prst="rect">
            <a:avLst/>
          </a:prstGeom>
          <a:noFill/>
        </p:spPr>
        <p:txBody>
          <a:bodyPr wrap="square" rtlCol="0">
            <a:spAutoFit/>
          </a:bodyPr>
          <a:lstStyle/>
          <a:p>
            <a:pPr algn="ctr"/>
            <a:r>
              <a:rPr lang="en-US" dirty="0" smtClean="0"/>
              <a:t>Make the text inside of these </a:t>
            </a:r>
            <a:r>
              <a:rPr lang="en-US" dirty="0" smtClean="0">
                <a:solidFill>
                  <a:srgbClr val="005C80"/>
                </a:solidFill>
              </a:rPr>
              <a:t>tags</a:t>
            </a:r>
            <a:r>
              <a:rPr lang="en-US" dirty="0" smtClean="0"/>
              <a:t> do what I say</a:t>
            </a:r>
            <a:endParaRPr lang="en-US" dirty="0"/>
          </a:p>
        </p:txBody>
      </p:sp>
      <p:sp>
        <p:nvSpPr>
          <p:cNvPr id="5" name="TextBox 4"/>
          <p:cNvSpPr txBox="1"/>
          <p:nvPr/>
        </p:nvSpPr>
        <p:spPr>
          <a:xfrm>
            <a:off x="2209800" y="3061744"/>
            <a:ext cx="4724400" cy="369332"/>
          </a:xfrm>
          <a:prstGeom prst="rect">
            <a:avLst/>
          </a:prstGeom>
          <a:noFill/>
        </p:spPr>
        <p:txBody>
          <a:bodyPr wrap="square" rtlCol="0">
            <a:spAutoFit/>
          </a:bodyPr>
          <a:lstStyle/>
          <a:p>
            <a:pPr algn="ctr"/>
            <a:r>
              <a:rPr lang="en-US" dirty="0" smtClean="0">
                <a:solidFill>
                  <a:srgbClr val="005C80"/>
                </a:solidFill>
              </a:rPr>
              <a:t>&lt;bold&gt;</a:t>
            </a:r>
            <a:r>
              <a:rPr lang="en-US" dirty="0" smtClean="0"/>
              <a:t>text</a:t>
            </a:r>
            <a:r>
              <a:rPr lang="en-US" dirty="0" smtClean="0">
                <a:solidFill>
                  <a:srgbClr val="005C80"/>
                </a:solidFill>
              </a:rPr>
              <a:t>&lt;/bold&gt;</a:t>
            </a:r>
            <a:endParaRPr lang="en-US" dirty="0">
              <a:solidFill>
                <a:srgbClr val="005C80"/>
              </a:solidFill>
            </a:endParaRPr>
          </a:p>
        </p:txBody>
      </p:sp>
      <p:sp>
        <p:nvSpPr>
          <p:cNvPr id="12" name="Freeform 11"/>
          <p:cNvSpPr/>
          <p:nvPr/>
        </p:nvSpPr>
        <p:spPr>
          <a:xfrm>
            <a:off x="3259937" y="2625897"/>
            <a:ext cx="1246773" cy="921241"/>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Lst>
            <a:ahLst/>
            <a:cxnLst>
              <a:cxn ang="0">
                <a:pos x="connsiteX0" y="connsiteY0"/>
              </a:cxn>
              <a:cxn ang="0">
                <a:pos x="connsiteX1" y="connsiteY1"/>
              </a:cxn>
              <a:cxn ang="0">
                <a:pos x="connsiteX2" y="connsiteY2"/>
              </a:cxn>
            </a:cxnLst>
            <a:rect l="l" t="t" r="r" b="b"/>
            <a:pathLst>
              <a:path w="1246773" h="1228321">
                <a:moveTo>
                  <a:pt x="176600" y="0"/>
                </a:moveTo>
                <a:cubicBezTo>
                  <a:pt x="179949" y="309824"/>
                  <a:pt x="-263166" y="717146"/>
                  <a:pt x="241913" y="1080197"/>
                </a:cubicBezTo>
                <a:cubicBezTo>
                  <a:pt x="709113" y="1416020"/>
                  <a:pt x="1250937" y="1100085"/>
                  <a:pt x="1246749" y="924449"/>
                </a:cubicBezTo>
              </a:path>
            </a:pathLst>
          </a:custGeom>
          <a:noFill/>
          <a:ln>
            <a:solidFill>
              <a:srgbClr val="A5003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986597" y="2601123"/>
            <a:ext cx="1219213" cy="535075"/>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1155560 w 1292839"/>
              <a:gd name="connsiteY0" fmla="*/ 0 h 1097263"/>
              <a:gd name="connsiteX1" fmla="*/ 1220873 w 1292839"/>
              <a:gd name="connsiteY1" fmla="*/ 1080197 h 1097263"/>
              <a:gd name="connsiteX2" fmla="*/ 0 w 1292839"/>
              <a:gd name="connsiteY2" fmla="*/ 617974 h 1097263"/>
              <a:gd name="connsiteX0" fmla="*/ 1155560 w 1155570"/>
              <a:gd name="connsiteY0" fmla="*/ 0 h 650182"/>
              <a:gd name="connsiteX1" fmla="*/ 170821 w 1155570"/>
              <a:gd name="connsiteY1" fmla="*/ 95459 h 650182"/>
              <a:gd name="connsiteX2" fmla="*/ 0 w 1155570"/>
              <a:gd name="connsiteY2" fmla="*/ 617974 h 650182"/>
              <a:gd name="connsiteX0" fmla="*/ 1200778 w 1200788"/>
              <a:gd name="connsiteY0" fmla="*/ 0 h 742430"/>
              <a:gd name="connsiteX1" fmla="*/ 216039 w 1200788"/>
              <a:gd name="connsiteY1" fmla="*/ 95459 h 742430"/>
              <a:gd name="connsiteX2" fmla="*/ 0 w 1200788"/>
              <a:gd name="connsiteY2" fmla="*/ 713433 h 742430"/>
              <a:gd name="connsiteX0" fmla="*/ 1219203 w 1219213"/>
              <a:gd name="connsiteY0" fmla="*/ 0 h 713433"/>
              <a:gd name="connsiteX1" fmla="*/ 234464 w 1219213"/>
              <a:gd name="connsiteY1" fmla="*/ 95459 h 713433"/>
              <a:gd name="connsiteX2" fmla="*/ 18425 w 1219213"/>
              <a:gd name="connsiteY2" fmla="*/ 713433 h 713433"/>
            </a:gdLst>
            <a:ahLst/>
            <a:cxnLst>
              <a:cxn ang="0">
                <a:pos x="connsiteX0" y="connsiteY0"/>
              </a:cxn>
              <a:cxn ang="0">
                <a:pos x="connsiteX1" y="connsiteY1"/>
              </a:cxn>
              <a:cxn ang="0">
                <a:pos x="connsiteX2" y="connsiteY2"/>
              </a:cxn>
            </a:cxnLst>
            <a:rect l="l" t="t" r="r" b="b"/>
            <a:pathLst>
              <a:path w="1219213" h="713433">
                <a:moveTo>
                  <a:pt x="1219203" y="0"/>
                </a:moveTo>
                <a:cubicBezTo>
                  <a:pt x="1222552" y="309824"/>
                  <a:pt x="434594" y="-23446"/>
                  <a:pt x="234464" y="95459"/>
                </a:cubicBezTo>
                <a:cubicBezTo>
                  <a:pt x="34334" y="214364"/>
                  <a:pt x="-37677" y="421821"/>
                  <a:pt x="18425" y="713433"/>
                </a:cubicBezTo>
              </a:path>
            </a:pathLst>
          </a:custGeom>
          <a:noFill/>
          <a:ln>
            <a:solidFill>
              <a:srgbClr val="005C8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5049416" y="2597343"/>
            <a:ext cx="152210" cy="508734"/>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1155560 w 1292839"/>
              <a:gd name="connsiteY0" fmla="*/ 0 h 1097263"/>
              <a:gd name="connsiteX1" fmla="*/ 1220873 w 1292839"/>
              <a:gd name="connsiteY1" fmla="*/ 1080197 h 1097263"/>
              <a:gd name="connsiteX2" fmla="*/ 0 w 1292839"/>
              <a:gd name="connsiteY2" fmla="*/ 617974 h 1097263"/>
              <a:gd name="connsiteX0" fmla="*/ 1155560 w 1155570"/>
              <a:gd name="connsiteY0" fmla="*/ 0 h 650182"/>
              <a:gd name="connsiteX1" fmla="*/ 170821 w 1155570"/>
              <a:gd name="connsiteY1" fmla="*/ 95459 h 650182"/>
              <a:gd name="connsiteX2" fmla="*/ 0 w 1155570"/>
              <a:gd name="connsiteY2" fmla="*/ 617974 h 650182"/>
              <a:gd name="connsiteX0" fmla="*/ 1200778 w 1200788"/>
              <a:gd name="connsiteY0" fmla="*/ 0 h 742430"/>
              <a:gd name="connsiteX1" fmla="*/ 216039 w 1200788"/>
              <a:gd name="connsiteY1" fmla="*/ 95459 h 742430"/>
              <a:gd name="connsiteX2" fmla="*/ 0 w 1200788"/>
              <a:gd name="connsiteY2" fmla="*/ 713433 h 742430"/>
              <a:gd name="connsiteX0" fmla="*/ 1219203 w 1219213"/>
              <a:gd name="connsiteY0" fmla="*/ 0 h 713433"/>
              <a:gd name="connsiteX1" fmla="*/ 234464 w 1219213"/>
              <a:gd name="connsiteY1" fmla="*/ 95459 h 713433"/>
              <a:gd name="connsiteX2" fmla="*/ 18425 w 1219213"/>
              <a:gd name="connsiteY2" fmla="*/ 713433 h 713433"/>
              <a:gd name="connsiteX0" fmla="*/ 984740 w 987832"/>
              <a:gd name="connsiteY0" fmla="*/ 0 h 663191"/>
              <a:gd name="connsiteX1" fmla="*/ 1 w 987832"/>
              <a:gd name="connsiteY1" fmla="*/ 95459 h 663191"/>
              <a:gd name="connsiteX2" fmla="*/ 987832 w 987832"/>
              <a:gd name="connsiteY2" fmla="*/ 663191 h 663191"/>
              <a:gd name="connsiteX0" fmla="*/ 26799 w 29891"/>
              <a:gd name="connsiteY0" fmla="*/ 0 h 663191"/>
              <a:gd name="connsiteX1" fmla="*/ 13458 w 29891"/>
              <a:gd name="connsiteY1" fmla="*/ 336620 h 663191"/>
              <a:gd name="connsiteX2" fmla="*/ 29891 w 29891"/>
              <a:gd name="connsiteY2" fmla="*/ 663191 h 663191"/>
              <a:gd name="connsiteX0" fmla="*/ 21684 w 24953"/>
              <a:gd name="connsiteY0" fmla="*/ 0 h 663191"/>
              <a:gd name="connsiteX1" fmla="*/ 24950 w 24953"/>
              <a:gd name="connsiteY1" fmla="*/ 301451 h 663191"/>
              <a:gd name="connsiteX2" fmla="*/ 24776 w 24953"/>
              <a:gd name="connsiteY2" fmla="*/ 663191 h 663191"/>
              <a:gd name="connsiteX0" fmla="*/ 0 w 3092"/>
              <a:gd name="connsiteY0" fmla="*/ 0 h 663191"/>
              <a:gd name="connsiteX1" fmla="*/ 3092 w 3092"/>
              <a:gd name="connsiteY1" fmla="*/ 663191 h 663191"/>
              <a:gd name="connsiteX0" fmla="*/ 0 w 735029"/>
              <a:gd name="connsiteY0" fmla="*/ 0 h 10152"/>
              <a:gd name="connsiteX1" fmla="*/ 735029 w 735029"/>
              <a:gd name="connsiteY1" fmla="*/ 10152 h 10152"/>
              <a:gd name="connsiteX0" fmla="*/ 0 w 978097"/>
              <a:gd name="connsiteY0" fmla="*/ 0 h 10152"/>
              <a:gd name="connsiteX1" fmla="*/ 735029 w 978097"/>
              <a:gd name="connsiteY1" fmla="*/ 10152 h 10152"/>
              <a:gd name="connsiteX0" fmla="*/ 0 w 813522"/>
              <a:gd name="connsiteY0" fmla="*/ 0 h 10228"/>
              <a:gd name="connsiteX1" fmla="*/ 547060 w 813522"/>
              <a:gd name="connsiteY1" fmla="*/ 10228 h 10228"/>
            </a:gdLst>
            <a:ahLst/>
            <a:cxnLst>
              <a:cxn ang="0">
                <a:pos x="connsiteX0" y="connsiteY0"/>
              </a:cxn>
              <a:cxn ang="0">
                <a:pos x="connsiteX1" y="connsiteY1"/>
              </a:cxn>
            </a:cxnLst>
            <a:rect l="l" t="t" r="r" b="b"/>
            <a:pathLst>
              <a:path w="813522" h="10228">
                <a:moveTo>
                  <a:pt x="0" y="0"/>
                </a:moveTo>
                <a:cubicBezTo>
                  <a:pt x="2083" y="2083"/>
                  <a:pt x="1377412" y="6403"/>
                  <a:pt x="547060" y="10228"/>
                </a:cubicBezTo>
              </a:path>
            </a:pathLst>
          </a:custGeom>
          <a:noFill/>
          <a:ln>
            <a:solidFill>
              <a:srgbClr val="005C8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40552" y="4233401"/>
            <a:ext cx="662896" cy="369332"/>
          </a:xfrm>
          <a:prstGeom prst="rect">
            <a:avLst/>
          </a:prstGeom>
          <a:noFill/>
        </p:spPr>
        <p:txBody>
          <a:bodyPr wrap="square" rtlCol="0">
            <a:spAutoFit/>
          </a:bodyPr>
          <a:lstStyle/>
          <a:p>
            <a:pPr algn="ctr"/>
            <a:r>
              <a:rPr lang="en-US" b="1" dirty="0" smtClean="0"/>
              <a:t>text</a:t>
            </a:r>
            <a:endParaRPr lang="en-US" b="1" dirty="0"/>
          </a:p>
        </p:txBody>
      </p:sp>
      <p:sp>
        <p:nvSpPr>
          <p:cNvPr id="16" name="Freeform 15"/>
          <p:cNvSpPr/>
          <p:nvPr/>
        </p:nvSpPr>
        <p:spPr>
          <a:xfrm>
            <a:off x="4922070" y="3231374"/>
            <a:ext cx="1047248" cy="1217030"/>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2236577 w 2452803"/>
              <a:gd name="connsiteY0" fmla="*/ 0 h 2117881"/>
              <a:gd name="connsiteX1" fmla="*/ 2301890 w 2452803"/>
              <a:gd name="connsiteY1" fmla="*/ 1080197 h 2117881"/>
              <a:gd name="connsiteX2" fmla="*/ 0 w 2452803"/>
              <a:gd name="connsiteY2" fmla="*/ 2094031 h 2117881"/>
              <a:gd name="connsiteX0" fmla="*/ 2236577 w 2452803"/>
              <a:gd name="connsiteY0" fmla="*/ 0 h 2211250"/>
              <a:gd name="connsiteX1" fmla="*/ 2301890 w 2452803"/>
              <a:gd name="connsiteY1" fmla="*/ 1080197 h 2211250"/>
              <a:gd name="connsiteX2" fmla="*/ 0 w 2452803"/>
              <a:gd name="connsiteY2" fmla="*/ 2094031 h 2211250"/>
              <a:gd name="connsiteX0" fmla="*/ 2236577 w 2919036"/>
              <a:gd name="connsiteY0" fmla="*/ 0 h 2239336"/>
              <a:gd name="connsiteX1" fmla="*/ 2833517 w 2919036"/>
              <a:gd name="connsiteY1" fmla="*/ 1377909 h 2239336"/>
              <a:gd name="connsiteX2" fmla="*/ 0 w 2919036"/>
              <a:gd name="connsiteY2" fmla="*/ 2094031 h 2239336"/>
              <a:gd name="connsiteX0" fmla="*/ 2236577 w 2853381"/>
              <a:gd name="connsiteY0" fmla="*/ 0 h 2255946"/>
              <a:gd name="connsiteX1" fmla="*/ 2833517 w 2853381"/>
              <a:gd name="connsiteY1" fmla="*/ 1377909 h 2255946"/>
              <a:gd name="connsiteX2" fmla="*/ 0 w 2853381"/>
              <a:gd name="connsiteY2" fmla="*/ 2094031 h 2255946"/>
              <a:gd name="connsiteX0" fmla="*/ 2236577 w 2760226"/>
              <a:gd name="connsiteY0" fmla="*/ 0 h 2310454"/>
              <a:gd name="connsiteX1" fmla="*/ 2737824 w 2760226"/>
              <a:gd name="connsiteY1" fmla="*/ 1675621 h 2310454"/>
              <a:gd name="connsiteX2" fmla="*/ 0 w 2760226"/>
              <a:gd name="connsiteY2" fmla="*/ 2094031 h 2310454"/>
              <a:gd name="connsiteX0" fmla="*/ 1992028 w 2571657"/>
              <a:gd name="connsiteY0" fmla="*/ 0 h 2179488"/>
              <a:gd name="connsiteX1" fmla="*/ 2493275 w 2571657"/>
              <a:gd name="connsiteY1" fmla="*/ 1675621 h 2179488"/>
              <a:gd name="connsiteX2" fmla="*/ 0 w 2571657"/>
              <a:gd name="connsiteY2" fmla="*/ 1966441 h 2179488"/>
              <a:gd name="connsiteX0" fmla="*/ 1992028 w 2571657"/>
              <a:gd name="connsiteY0" fmla="*/ 0 h 2439139"/>
              <a:gd name="connsiteX1" fmla="*/ 2493275 w 2571657"/>
              <a:gd name="connsiteY1" fmla="*/ 1675621 h 2439139"/>
              <a:gd name="connsiteX2" fmla="*/ 0 w 2571657"/>
              <a:gd name="connsiteY2" fmla="*/ 1966441 h 2439139"/>
              <a:gd name="connsiteX0" fmla="*/ 1992028 w 2533694"/>
              <a:gd name="connsiteY0" fmla="*/ 0 h 2467731"/>
              <a:gd name="connsiteX1" fmla="*/ 2493275 w 2533694"/>
              <a:gd name="connsiteY1" fmla="*/ 1675621 h 2467731"/>
              <a:gd name="connsiteX2" fmla="*/ 0 w 2533694"/>
              <a:gd name="connsiteY2" fmla="*/ 1966441 h 2467731"/>
              <a:gd name="connsiteX0" fmla="*/ 1885703 w 2558781"/>
              <a:gd name="connsiteY0" fmla="*/ 0 h 2417118"/>
              <a:gd name="connsiteX1" fmla="*/ 2493275 w 2558781"/>
              <a:gd name="connsiteY1" fmla="*/ 1654356 h 2417118"/>
              <a:gd name="connsiteX2" fmla="*/ 0 w 2558781"/>
              <a:gd name="connsiteY2" fmla="*/ 1945176 h 2417118"/>
              <a:gd name="connsiteX0" fmla="*/ 1885703 w 2622506"/>
              <a:gd name="connsiteY0" fmla="*/ 0 h 2417118"/>
              <a:gd name="connsiteX1" fmla="*/ 2493275 w 2622506"/>
              <a:gd name="connsiteY1" fmla="*/ 1654356 h 2417118"/>
              <a:gd name="connsiteX2" fmla="*/ 0 w 2622506"/>
              <a:gd name="connsiteY2" fmla="*/ 1945176 h 2417118"/>
              <a:gd name="connsiteX0" fmla="*/ 2119619 w 2699478"/>
              <a:gd name="connsiteY0" fmla="*/ 0 h 2516229"/>
              <a:gd name="connsiteX1" fmla="*/ 2493275 w 2699478"/>
              <a:gd name="connsiteY1" fmla="*/ 1750049 h 2516229"/>
              <a:gd name="connsiteX2" fmla="*/ 0 w 2699478"/>
              <a:gd name="connsiteY2" fmla="*/ 2040869 h 2516229"/>
              <a:gd name="connsiteX0" fmla="*/ 2119619 w 2736178"/>
              <a:gd name="connsiteY0" fmla="*/ 0 h 2541352"/>
              <a:gd name="connsiteX1" fmla="*/ 2546438 w 2736178"/>
              <a:gd name="connsiteY1" fmla="*/ 1845742 h 2541352"/>
              <a:gd name="connsiteX2" fmla="*/ 0 w 2736178"/>
              <a:gd name="connsiteY2" fmla="*/ 2040869 h 2541352"/>
              <a:gd name="connsiteX0" fmla="*/ 2119619 w 2694394"/>
              <a:gd name="connsiteY0" fmla="*/ 0 h 2559198"/>
              <a:gd name="connsiteX1" fmla="*/ 2546438 w 2694394"/>
              <a:gd name="connsiteY1" fmla="*/ 1845742 h 2559198"/>
              <a:gd name="connsiteX2" fmla="*/ 0 w 2694394"/>
              <a:gd name="connsiteY2" fmla="*/ 2040869 h 2559198"/>
              <a:gd name="connsiteX0" fmla="*/ 1981396 w 2691237"/>
              <a:gd name="connsiteY0" fmla="*/ 0 h 2519258"/>
              <a:gd name="connsiteX1" fmla="*/ 2546438 w 2691237"/>
              <a:gd name="connsiteY1" fmla="*/ 1824477 h 2519258"/>
              <a:gd name="connsiteX2" fmla="*/ 0 w 2691237"/>
              <a:gd name="connsiteY2" fmla="*/ 2019604 h 2519258"/>
              <a:gd name="connsiteX0" fmla="*/ 1981396 w 2695275"/>
              <a:gd name="connsiteY0" fmla="*/ 0 h 2519258"/>
              <a:gd name="connsiteX1" fmla="*/ 2546438 w 2695275"/>
              <a:gd name="connsiteY1" fmla="*/ 1824477 h 2519258"/>
              <a:gd name="connsiteX2" fmla="*/ 0 w 2695275"/>
              <a:gd name="connsiteY2" fmla="*/ 2019604 h 2519258"/>
              <a:gd name="connsiteX0" fmla="*/ 1981396 w 2678835"/>
              <a:gd name="connsiteY0" fmla="*/ 0 h 2584542"/>
              <a:gd name="connsiteX1" fmla="*/ 2525172 w 2678835"/>
              <a:gd name="connsiteY1" fmla="*/ 2037128 h 2584542"/>
              <a:gd name="connsiteX2" fmla="*/ 0 w 2678835"/>
              <a:gd name="connsiteY2" fmla="*/ 2019604 h 2584542"/>
              <a:gd name="connsiteX0" fmla="*/ 1981396 w 2645867"/>
              <a:gd name="connsiteY0" fmla="*/ 0 h 2604438"/>
              <a:gd name="connsiteX1" fmla="*/ 2525172 w 2645867"/>
              <a:gd name="connsiteY1" fmla="*/ 2037128 h 2604438"/>
              <a:gd name="connsiteX2" fmla="*/ 0 w 2645867"/>
              <a:gd name="connsiteY2" fmla="*/ 2019604 h 2604438"/>
              <a:gd name="connsiteX0" fmla="*/ 609796 w 2530587"/>
              <a:gd name="connsiteY0" fmla="*/ 0 h 1651339"/>
              <a:gd name="connsiteX1" fmla="*/ 2525172 w 2530587"/>
              <a:gd name="connsiteY1" fmla="*/ 1143994 h 1651339"/>
              <a:gd name="connsiteX2" fmla="*/ 0 w 2530587"/>
              <a:gd name="connsiteY2" fmla="*/ 1126470 h 1651339"/>
              <a:gd name="connsiteX0" fmla="*/ 609796 w 1035355"/>
              <a:gd name="connsiteY0" fmla="*/ 0 h 1585290"/>
              <a:gd name="connsiteX1" fmla="*/ 887759 w 1035355"/>
              <a:gd name="connsiteY1" fmla="*/ 899445 h 1585290"/>
              <a:gd name="connsiteX2" fmla="*/ 0 w 1035355"/>
              <a:gd name="connsiteY2" fmla="*/ 1126470 h 1585290"/>
              <a:gd name="connsiteX0" fmla="*/ 609796 w 989795"/>
              <a:gd name="connsiteY0" fmla="*/ 0 h 1589699"/>
              <a:gd name="connsiteX1" fmla="*/ 887759 w 989795"/>
              <a:gd name="connsiteY1" fmla="*/ 899445 h 1589699"/>
              <a:gd name="connsiteX2" fmla="*/ 0 w 989795"/>
              <a:gd name="connsiteY2" fmla="*/ 1126470 h 1589699"/>
              <a:gd name="connsiteX0" fmla="*/ 609796 w 989795"/>
              <a:gd name="connsiteY0" fmla="*/ 0 h 1274107"/>
              <a:gd name="connsiteX1" fmla="*/ 887759 w 989795"/>
              <a:gd name="connsiteY1" fmla="*/ 899445 h 1274107"/>
              <a:gd name="connsiteX2" fmla="*/ 0 w 989795"/>
              <a:gd name="connsiteY2" fmla="*/ 1126470 h 1274107"/>
              <a:gd name="connsiteX0" fmla="*/ 609796 w 888573"/>
              <a:gd name="connsiteY0" fmla="*/ 0 h 1274107"/>
              <a:gd name="connsiteX1" fmla="*/ 887759 w 888573"/>
              <a:gd name="connsiteY1" fmla="*/ 899445 h 1274107"/>
              <a:gd name="connsiteX2" fmla="*/ 0 w 888573"/>
              <a:gd name="connsiteY2" fmla="*/ 1126470 h 1274107"/>
              <a:gd name="connsiteX0" fmla="*/ 609796 w 1069142"/>
              <a:gd name="connsiteY0" fmla="*/ 0 h 1244514"/>
              <a:gd name="connsiteX1" fmla="*/ 1068512 w 1069142"/>
              <a:gd name="connsiteY1" fmla="*/ 729324 h 1244514"/>
              <a:gd name="connsiteX2" fmla="*/ 0 w 1069142"/>
              <a:gd name="connsiteY2" fmla="*/ 1126470 h 1244514"/>
              <a:gd name="connsiteX0" fmla="*/ 609796 w 1078165"/>
              <a:gd name="connsiteY0" fmla="*/ 0 h 1243831"/>
              <a:gd name="connsiteX1" fmla="*/ 1068512 w 1078165"/>
              <a:gd name="connsiteY1" fmla="*/ 729324 h 1243831"/>
              <a:gd name="connsiteX2" fmla="*/ 0 w 1078165"/>
              <a:gd name="connsiteY2" fmla="*/ 1126470 h 1243831"/>
              <a:gd name="connsiteX0" fmla="*/ 609796 w 1027212"/>
              <a:gd name="connsiteY0" fmla="*/ 0 h 1255155"/>
              <a:gd name="connsiteX1" fmla="*/ 1015349 w 1027212"/>
              <a:gd name="connsiteY1" fmla="*/ 803752 h 1255155"/>
              <a:gd name="connsiteX2" fmla="*/ 0 w 1027212"/>
              <a:gd name="connsiteY2" fmla="*/ 1126470 h 1255155"/>
              <a:gd name="connsiteX0" fmla="*/ 609796 w 1049229"/>
              <a:gd name="connsiteY0" fmla="*/ 0 h 1254840"/>
              <a:gd name="connsiteX1" fmla="*/ 1015349 w 1049229"/>
              <a:gd name="connsiteY1" fmla="*/ 803752 h 1254840"/>
              <a:gd name="connsiteX2" fmla="*/ 0 w 1049229"/>
              <a:gd name="connsiteY2" fmla="*/ 1126470 h 1254840"/>
              <a:gd name="connsiteX0" fmla="*/ 609796 w 1048286"/>
              <a:gd name="connsiteY0" fmla="*/ 0 h 1302812"/>
              <a:gd name="connsiteX1" fmla="*/ 1015349 w 1048286"/>
              <a:gd name="connsiteY1" fmla="*/ 803752 h 1302812"/>
              <a:gd name="connsiteX2" fmla="*/ 0 w 1048286"/>
              <a:gd name="connsiteY2" fmla="*/ 1126470 h 1302812"/>
              <a:gd name="connsiteX0" fmla="*/ 577899 w 1016389"/>
              <a:gd name="connsiteY0" fmla="*/ 0 h 1718560"/>
              <a:gd name="connsiteX1" fmla="*/ 983452 w 1016389"/>
              <a:gd name="connsiteY1" fmla="*/ 803752 h 1718560"/>
              <a:gd name="connsiteX2" fmla="*/ 0 w 1016389"/>
              <a:gd name="connsiteY2" fmla="*/ 1622656 h 1718560"/>
              <a:gd name="connsiteX0" fmla="*/ 577899 w 1016389"/>
              <a:gd name="connsiteY0" fmla="*/ 0 h 1622663"/>
              <a:gd name="connsiteX1" fmla="*/ 983452 w 1016389"/>
              <a:gd name="connsiteY1" fmla="*/ 803752 h 1622663"/>
              <a:gd name="connsiteX2" fmla="*/ 0 w 1016389"/>
              <a:gd name="connsiteY2" fmla="*/ 1622656 h 1622663"/>
              <a:gd name="connsiteX0" fmla="*/ 577899 w 1065224"/>
              <a:gd name="connsiteY0" fmla="*/ 0 h 1622670"/>
              <a:gd name="connsiteX1" fmla="*/ 1036615 w 1065224"/>
              <a:gd name="connsiteY1" fmla="*/ 973874 h 1622670"/>
              <a:gd name="connsiteX2" fmla="*/ 0 w 1065224"/>
              <a:gd name="connsiteY2" fmla="*/ 1622656 h 1622670"/>
              <a:gd name="connsiteX0" fmla="*/ 577899 w 1040696"/>
              <a:gd name="connsiteY0" fmla="*/ 0 h 1622670"/>
              <a:gd name="connsiteX1" fmla="*/ 1036615 w 1040696"/>
              <a:gd name="connsiteY1" fmla="*/ 973874 h 1622670"/>
              <a:gd name="connsiteX2" fmla="*/ 0 w 1040696"/>
              <a:gd name="connsiteY2" fmla="*/ 1622656 h 1622670"/>
              <a:gd name="connsiteX0" fmla="*/ 577899 w 1040696"/>
              <a:gd name="connsiteY0" fmla="*/ 0 h 1622671"/>
              <a:gd name="connsiteX1" fmla="*/ 1036615 w 1040696"/>
              <a:gd name="connsiteY1" fmla="*/ 973874 h 1622671"/>
              <a:gd name="connsiteX2" fmla="*/ 0 w 1040696"/>
              <a:gd name="connsiteY2" fmla="*/ 1622656 h 1622671"/>
              <a:gd name="connsiteX0" fmla="*/ 577899 w 1036623"/>
              <a:gd name="connsiteY0" fmla="*/ 0 h 1622672"/>
              <a:gd name="connsiteX1" fmla="*/ 1036615 w 1036623"/>
              <a:gd name="connsiteY1" fmla="*/ 973874 h 1622672"/>
              <a:gd name="connsiteX2" fmla="*/ 0 w 1036623"/>
              <a:gd name="connsiteY2" fmla="*/ 1622656 h 1622672"/>
              <a:gd name="connsiteX0" fmla="*/ 577899 w 1036623"/>
              <a:gd name="connsiteY0" fmla="*/ 0 h 1622672"/>
              <a:gd name="connsiteX1" fmla="*/ 1036615 w 1036623"/>
              <a:gd name="connsiteY1" fmla="*/ 973874 h 1622672"/>
              <a:gd name="connsiteX2" fmla="*/ 0 w 1036623"/>
              <a:gd name="connsiteY2" fmla="*/ 1622656 h 1622672"/>
              <a:gd name="connsiteX0" fmla="*/ 577899 w 1037968"/>
              <a:gd name="connsiteY0" fmla="*/ 0 h 1622676"/>
              <a:gd name="connsiteX1" fmla="*/ 1036615 w 1037968"/>
              <a:gd name="connsiteY1" fmla="*/ 973874 h 1622676"/>
              <a:gd name="connsiteX2" fmla="*/ 0 w 1037968"/>
              <a:gd name="connsiteY2" fmla="*/ 1622656 h 1622676"/>
              <a:gd name="connsiteX0" fmla="*/ 577899 w 1037323"/>
              <a:gd name="connsiteY0" fmla="*/ 0 h 1622676"/>
              <a:gd name="connsiteX1" fmla="*/ 1036615 w 1037323"/>
              <a:gd name="connsiteY1" fmla="*/ 973874 h 1622676"/>
              <a:gd name="connsiteX2" fmla="*/ 0 w 1037323"/>
              <a:gd name="connsiteY2" fmla="*/ 1622656 h 1622676"/>
              <a:gd name="connsiteX0" fmla="*/ 577899 w 1037323"/>
              <a:gd name="connsiteY0" fmla="*/ 0 h 1622707"/>
              <a:gd name="connsiteX1" fmla="*/ 1036615 w 1037323"/>
              <a:gd name="connsiteY1" fmla="*/ 1058935 h 1622707"/>
              <a:gd name="connsiteX2" fmla="*/ 0 w 1037323"/>
              <a:gd name="connsiteY2" fmla="*/ 1622656 h 1622707"/>
              <a:gd name="connsiteX0" fmla="*/ 577899 w 1047248"/>
              <a:gd name="connsiteY0" fmla="*/ 0 h 1622707"/>
              <a:gd name="connsiteX1" fmla="*/ 1036615 w 1047248"/>
              <a:gd name="connsiteY1" fmla="*/ 1058935 h 1622707"/>
              <a:gd name="connsiteX2" fmla="*/ 0 w 1047248"/>
              <a:gd name="connsiteY2" fmla="*/ 1622656 h 1622707"/>
            </a:gdLst>
            <a:ahLst/>
            <a:cxnLst>
              <a:cxn ang="0">
                <a:pos x="connsiteX0" y="connsiteY0"/>
              </a:cxn>
              <a:cxn ang="0">
                <a:pos x="connsiteX1" y="connsiteY1"/>
              </a:cxn>
              <a:cxn ang="0">
                <a:pos x="connsiteX2" y="connsiteY2"/>
              </a:cxn>
            </a:cxnLst>
            <a:rect l="l" t="t" r="r" b="b"/>
            <a:pathLst>
              <a:path w="1047248" h="1622707">
                <a:moveTo>
                  <a:pt x="577899" y="0"/>
                </a:moveTo>
                <a:cubicBezTo>
                  <a:pt x="698207" y="8569"/>
                  <a:pt x="1119117" y="545529"/>
                  <a:pt x="1036615" y="1058935"/>
                </a:cubicBezTo>
                <a:cubicBezTo>
                  <a:pt x="954113" y="1572341"/>
                  <a:pt x="450755" y="1624628"/>
                  <a:pt x="0" y="1622656"/>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99655" y="2434245"/>
            <a:ext cx="3596640" cy="1304544"/>
          </a:xfrm>
          <a:prstGeom prst="rect">
            <a:avLst/>
          </a:prstGeom>
        </p:spPr>
      </p:pic>
    </p:spTree>
    <p:extLst>
      <p:ext uri="{BB962C8B-B14F-4D97-AF65-F5344CB8AC3E}">
        <p14:creationId xmlns="" xmlns:p14="http://schemas.microsoft.com/office/powerpoint/2010/main" val="25678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2" grpId="0" animBg="1"/>
      <p:bldP spid="13" grpId="0" animBg="1"/>
      <p:bldP spid="14" grpId="0" animBg="1"/>
      <p:bldP spid="15" grpId="0"/>
      <p:bldP spid="1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HTML5 Support</a:t>
            </a:r>
            <a:r>
              <a:rPr lang="en-US" dirty="0" smtClean="0"/>
              <a:t>: </a:t>
            </a:r>
            <a:r>
              <a:rPr lang="en-US" dirty="0" err="1" smtClean="0"/>
              <a:t>epub:switch</a:t>
            </a:r>
            <a:r>
              <a:rPr lang="en-US" dirty="0" smtClean="0"/>
              <a:t> </a:t>
            </a:r>
            <a:endParaRPr lang="en-US" dirty="0"/>
          </a:p>
        </p:txBody>
      </p:sp>
      <p:sp>
        <p:nvSpPr>
          <p:cNvPr id="3" name="Content Placeholder 2"/>
          <p:cNvSpPr>
            <a:spLocks noGrp="1"/>
          </p:cNvSpPr>
          <p:nvPr>
            <p:ph idx="1"/>
          </p:nvPr>
        </p:nvSpPr>
        <p:spPr>
          <a:xfrm>
            <a:off x="457200" y="1428750"/>
            <a:ext cx="8229600" cy="3429000"/>
          </a:xfrm>
        </p:spPr>
        <p:txBody>
          <a:bodyPr>
            <a:normAutofit fontScale="32500" lnSpcReduction="20000"/>
          </a:bodyPr>
          <a:lstStyle/>
          <a:p>
            <a:pPr marL="0" indent="0">
              <a:buNone/>
            </a:pPr>
            <a:r>
              <a:rPr lang="en-US" sz="4000" dirty="0" smtClean="0">
                <a:latin typeface="Consolas" pitchFamily="49" charset="0"/>
                <a:cs typeface="Consolas" pitchFamily="49" charset="0"/>
              </a:rPr>
              <a:t>&lt;</a:t>
            </a:r>
            <a:r>
              <a:rPr lang="en-US" sz="4000" dirty="0" err="1">
                <a:latin typeface="Consolas" pitchFamily="49" charset="0"/>
                <a:cs typeface="Consolas" pitchFamily="49" charset="0"/>
              </a:rPr>
              <a:t>epub:switch</a:t>
            </a:r>
            <a:r>
              <a:rPr lang="en-US" sz="4000" dirty="0">
                <a:latin typeface="Consolas" pitchFamily="49" charset="0"/>
                <a:cs typeface="Consolas" pitchFamily="49" charset="0"/>
              </a:rPr>
              <a:t> id</a:t>
            </a:r>
            <a:r>
              <a:rPr lang="en-US" sz="4000" dirty="0" smtClean="0">
                <a:latin typeface="Consolas" pitchFamily="49" charset="0"/>
                <a:cs typeface="Consolas" pitchFamily="49" charset="0"/>
              </a:rPr>
              <a:t>="</a:t>
            </a:r>
            <a:r>
              <a:rPr lang="en-US" sz="4000" dirty="0" err="1" smtClean="0">
                <a:latin typeface="Consolas" pitchFamily="49" charset="0"/>
                <a:cs typeface="Consolas" pitchFamily="49" charset="0"/>
              </a:rPr>
              <a:t>mathmlSwitch</a:t>
            </a:r>
            <a:r>
              <a:rPr lang="en-US" sz="4000" dirty="0" smtClean="0">
                <a:latin typeface="Consolas" pitchFamily="49" charset="0"/>
                <a:cs typeface="Consolas" pitchFamily="49" charset="0"/>
              </a:rPr>
              <a:t>"&gt;</a:t>
            </a:r>
            <a:r>
              <a:rPr lang="en-US" sz="4000" dirty="0">
                <a:latin typeface="Consolas" pitchFamily="49" charset="0"/>
                <a:cs typeface="Consolas" pitchFamily="49" charset="0"/>
              </a:rPr>
              <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epub:case</a:t>
            </a:r>
            <a:r>
              <a:rPr lang="en-US" sz="4000" dirty="0">
                <a:latin typeface="Consolas" pitchFamily="49" charset="0"/>
                <a:cs typeface="Consolas" pitchFamily="49" charset="0"/>
              </a:rPr>
              <a:t> required-namespace</a:t>
            </a:r>
            <a:r>
              <a:rPr lang="en-US" sz="4000" dirty="0" smtClean="0">
                <a:latin typeface="Consolas" pitchFamily="49" charset="0"/>
                <a:cs typeface="Consolas" pitchFamily="49" charset="0"/>
              </a:rPr>
              <a:t>="http</a:t>
            </a:r>
            <a:r>
              <a:rPr lang="en-US" sz="4000" dirty="0">
                <a:latin typeface="Consolas" pitchFamily="49" charset="0"/>
                <a:cs typeface="Consolas" pitchFamily="49" charset="0"/>
              </a:rPr>
              <a:t>://</a:t>
            </a:r>
            <a:r>
              <a:rPr lang="en-US" sz="4000" dirty="0" smtClean="0">
                <a:latin typeface="Consolas" pitchFamily="49" charset="0"/>
                <a:cs typeface="Consolas" pitchFamily="49" charset="0"/>
              </a:rPr>
              <a:t>www.w3.org/1998/Math/MathML"&gt;</a:t>
            </a:r>
            <a:r>
              <a:rPr lang="en-US" sz="4000" dirty="0">
                <a:latin typeface="Consolas" pitchFamily="49" charset="0"/>
                <a:cs typeface="Consolas" pitchFamily="49" charset="0"/>
              </a:rPr>
              <a:t/>
            </a:r>
            <a:br>
              <a:rPr lang="en-US" sz="4000" dirty="0">
                <a:latin typeface="Consolas" pitchFamily="49" charset="0"/>
                <a:cs typeface="Consolas" pitchFamily="49" charset="0"/>
              </a:rPr>
            </a:br>
            <a:r>
              <a:rPr lang="en-US" sz="4000" dirty="0">
                <a:latin typeface="Consolas" pitchFamily="49" charset="0"/>
                <a:cs typeface="Consolas" pitchFamily="49" charset="0"/>
              </a:rPr>
              <a:t>     &lt;math </a:t>
            </a:r>
            <a:r>
              <a:rPr lang="en-US" sz="4000" dirty="0" err="1">
                <a:latin typeface="Consolas" pitchFamily="49" charset="0"/>
                <a:cs typeface="Consolas" pitchFamily="49" charset="0"/>
              </a:rPr>
              <a:t>xmlns</a:t>
            </a:r>
            <a:r>
              <a:rPr lang="en-US" sz="4000" dirty="0" smtClean="0">
                <a:latin typeface="Consolas" pitchFamily="49" charset="0"/>
                <a:cs typeface="Consolas" pitchFamily="49" charset="0"/>
              </a:rPr>
              <a:t>="http</a:t>
            </a:r>
            <a:r>
              <a:rPr lang="en-US" sz="4000" dirty="0">
                <a:latin typeface="Consolas" pitchFamily="49" charset="0"/>
                <a:cs typeface="Consolas" pitchFamily="49" charset="0"/>
              </a:rPr>
              <a:t>://</a:t>
            </a:r>
            <a:r>
              <a:rPr lang="en-US" sz="4000" dirty="0" smtClean="0">
                <a:latin typeface="Consolas" pitchFamily="49" charset="0"/>
                <a:cs typeface="Consolas" pitchFamily="49" charset="0"/>
              </a:rPr>
              <a:t>www.w3.org/1998/Math/MathML"&gt;</a:t>
            </a:r>
            <a:r>
              <a:rPr lang="en-US" sz="4000" dirty="0">
                <a:latin typeface="Consolas" pitchFamily="49" charset="0"/>
                <a:cs typeface="Consolas" pitchFamily="49" charset="0"/>
              </a:rPr>
              <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mrow</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mn</a:t>
            </a:r>
            <a:r>
              <a:rPr lang="en-US" sz="4000" dirty="0">
                <a:latin typeface="Consolas" pitchFamily="49" charset="0"/>
                <a:cs typeface="Consolas" pitchFamily="49" charset="0"/>
              </a:rPr>
              <a:t>&gt;2&lt;/</a:t>
            </a:r>
            <a:r>
              <a:rPr lang="en-US" sz="4000" dirty="0" err="1">
                <a:latin typeface="Consolas" pitchFamily="49" charset="0"/>
                <a:cs typeface="Consolas" pitchFamily="49" charset="0"/>
              </a:rPr>
              <a:t>mn</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&lt;mo&gt; &amp;#x2061;&lt;!--INVISIBLE TIMES--&gt;&lt;/mo&gt;</a:t>
            </a:r>
            <a:br>
              <a:rPr lang="en-US" sz="4000" dirty="0">
                <a:latin typeface="Consolas" pitchFamily="49" charset="0"/>
                <a:cs typeface="Consolas" pitchFamily="49" charset="0"/>
              </a:rPr>
            </a:br>
            <a:r>
              <a:rPr lang="en-US" sz="4000" dirty="0">
                <a:latin typeface="Consolas" pitchFamily="49" charset="0"/>
                <a:cs typeface="Consolas" pitchFamily="49" charset="0"/>
              </a:rPr>
              <a:t>           &lt;mi&gt;x&lt;/mi&gt;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mrow</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mrow</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&lt;mo&gt;+&lt;/mo&gt;</a:t>
            </a:r>
            <a:br>
              <a:rPr lang="en-US" sz="4000" dirty="0">
                <a:latin typeface="Consolas" pitchFamily="49" charset="0"/>
                <a:cs typeface="Consolas" pitchFamily="49" charset="0"/>
              </a:rPr>
            </a:br>
            <a:r>
              <a:rPr lang="en-US" sz="4000" dirty="0">
                <a:latin typeface="Consolas" pitchFamily="49" charset="0"/>
                <a:cs typeface="Consolas" pitchFamily="49" charset="0"/>
              </a:rPr>
              <a:t>           &lt;mi&gt;y&lt;/mi&gt;</a:t>
            </a:r>
            <a:br>
              <a:rPr lang="en-US" sz="4000" dirty="0">
                <a:latin typeface="Consolas" pitchFamily="49" charset="0"/>
                <a:cs typeface="Consolas" pitchFamily="49" charset="0"/>
              </a:rPr>
            </a:br>
            <a:r>
              <a:rPr lang="en-US" sz="4000" dirty="0">
                <a:latin typeface="Consolas" pitchFamily="49" charset="0"/>
                <a:cs typeface="Consolas" pitchFamily="49" charset="0"/>
              </a:rPr>
              <a:t>           &lt;mo&gt;-&lt;/mo&gt;</a:t>
            </a:r>
            <a:br>
              <a:rPr lang="en-US" sz="4000" dirty="0">
                <a:latin typeface="Consolas" pitchFamily="49" charset="0"/>
                <a:cs typeface="Consolas" pitchFamily="49" charset="0"/>
              </a:rPr>
            </a:br>
            <a:r>
              <a:rPr lang="en-US" sz="4000" dirty="0">
                <a:latin typeface="Consolas" pitchFamily="49" charset="0"/>
                <a:cs typeface="Consolas" pitchFamily="49" charset="0"/>
              </a:rPr>
              <a:t>           &lt;mi&gt;z&lt;/mi&gt;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mrow</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&lt;/math&gt;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epub:case</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epub:default</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     &lt;p&gt;2x + y - z&lt;/p&gt;</a:t>
            </a:r>
            <a:br>
              <a:rPr lang="en-US" sz="4000" dirty="0">
                <a:latin typeface="Consolas" pitchFamily="49" charset="0"/>
                <a:cs typeface="Consolas" pitchFamily="49" charset="0"/>
              </a:rPr>
            </a:br>
            <a:r>
              <a:rPr lang="en-US" sz="4000" dirty="0">
                <a:latin typeface="Consolas" pitchFamily="49" charset="0"/>
                <a:cs typeface="Consolas" pitchFamily="49" charset="0"/>
              </a:rPr>
              <a:t>  &lt;/</a:t>
            </a:r>
            <a:r>
              <a:rPr lang="en-US" sz="4000" dirty="0" err="1">
                <a:latin typeface="Consolas" pitchFamily="49" charset="0"/>
                <a:cs typeface="Consolas" pitchFamily="49" charset="0"/>
              </a:rPr>
              <a:t>epub:default</a:t>
            </a:r>
            <a:r>
              <a:rPr lang="en-US" sz="4000" dirty="0">
                <a:latin typeface="Consolas" pitchFamily="49" charset="0"/>
                <a:cs typeface="Consolas" pitchFamily="49" charset="0"/>
              </a:rPr>
              <a:t>&gt;</a:t>
            </a:r>
            <a:br>
              <a:rPr lang="en-US" sz="4000" dirty="0">
                <a:latin typeface="Consolas" pitchFamily="49" charset="0"/>
                <a:cs typeface="Consolas" pitchFamily="49" charset="0"/>
              </a:rPr>
            </a:br>
            <a:r>
              <a:rPr lang="en-US" sz="4000" dirty="0">
                <a:latin typeface="Consolas" pitchFamily="49" charset="0"/>
                <a:cs typeface="Consolas" pitchFamily="49" charset="0"/>
              </a:rPr>
              <a:t>&lt;/</a:t>
            </a:r>
            <a:r>
              <a:rPr lang="en-US" sz="4000" dirty="0" err="1">
                <a:latin typeface="Consolas" pitchFamily="49" charset="0"/>
                <a:cs typeface="Consolas" pitchFamily="49" charset="0"/>
              </a:rPr>
              <a:t>epub:switch</a:t>
            </a:r>
            <a:r>
              <a:rPr lang="en-US" sz="4000" dirty="0">
                <a:latin typeface="Consolas" pitchFamily="49" charset="0"/>
                <a:cs typeface="Consolas" pitchFamily="49" charset="0"/>
              </a:rPr>
              <a:t>&gt;</a:t>
            </a:r>
          </a:p>
        </p:txBody>
      </p:sp>
      <mc:AlternateContent xmlns:mc="http://schemas.openxmlformats.org/markup-compatibility/2006">
        <mc:Choice xmlns="" xmlns:a14="http://schemas.microsoft.com/office/drawing/2010/main" Requires="a14">
          <p:sp>
            <p:nvSpPr>
              <p:cNvPr id="4" name="TextBox 3"/>
              <p:cNvSpPr txBox="1"/>
              <p:nvPr/>
            </p:nvSpPr>
            <p:spPr>
              <a:xfrm>
                <a:off x="457200" y="964168"/>
                <a:ext cx="4191000" cy="369332"/>
              </a:xfrm>
              <a:prstGeom prst="rect">
                <a:avLst/>
              </a:prstGeom>
              <a:noFill/>
            </p:spPr>
            <p:txBody>
              <a:bodyPr wrap="square" rtlCol="0">
                <a:spAutoFit/>
              </a:bodyPr>
              <a:lstStyle/>
              <a:p>
                <a:r>
                  <a:rPr lang="en-US" dirty="0"/>
                  <a:t>Example of switch for </a:t>
                </a:r>
                <a:r>
                  <a:rPr lang="en-US" dirty="0" err="1" smtClean="0"/>
                  <a:t>MathML</a:t>
                </a:r>
                <a:r>
                  <a:rPr lang="en-US" dirty="0" smtClean="0"/>
                  <a:t>: </a:t>
                </a:r>
                <a14:m>
                  <m:oMath xmlns:m="http://schemas.openxmlformats.org/officeDocument/2006/math">
                    <m:r>
                      <a:rPr lang="en-US" i="1" dirty="0">
                        <a:latin typeface="Cambria Math"/>
                      </a:rPr>
                      <m:t>2</m:t>
                    </m:r>
                    <m:r>
                      <a:rPr lang="en-US" i="1" dirty="0">
                        <a:latin typeface="Cambria Math"/>
                      </a:rPr>
                      <m:t>𝑥</m:t>
                    </m:r>
                    <m:r>
                      <a:rPr lang="en-US" i="1" dirty="0">
                        <a:latin typeface="Cambria Math"/>
                        <a:ea typeface="Cambria Math"/>
                      </a:rPr>
                      <m:t>+</m:t>
                    </m:r>
                    <m:r>
                      <a:rPr lang="en-US" i="1" dirty="0">
                        <a:latin typeface="Cambria Math"/>
                        <a:ea typeface="Cambria Math"/>
                      </a:rPr>
                      <m:t>𝑦</m:t>
                    </m:r>
                    <m:r>
                      <a:rPr lang="en-US" i="1" dirty="0">
                        <a:latin typeface="Cambria Math"/>
                        <a:ea typeface="Cambria Math"/>
                      </a:rPr>
                      <m:t>−</m:t>
                    </m:r>
                    <m:r>
                      <a:rPr lang="en-US" i="1" dirty="0">
                        <a:latin typeface="Cambria Math"/>
                        <a:ea typeface="Cambria Math"/>
                      </a:rPr>
                      <m:t>𝑧</m:t>
                    </m:r>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457200" y="964168"/>
                <a:ext cx="4191000" cy="369332"/>
              </a:xfrm>
              <a:prstGeom prst="rect">
                <a:avLst/>
              </a:prstGeom>
              <a:blipFill rotWithShape="1">
                <a:blip r:embed="rId2" cstate="print"/>
                <a:stretch>
                  <a:fillRect l="-1163" t="-8197" b="-24590"/>
                </a:stretch>
              </a:blipFill>
            </p:spPr>
            <p:txBody>
              <a:bodyPr/>
              <a:lstStyle/>
              <a:p>
                <a:r>
                  <a:rPr lang="en-US">
                    <a:noFill/>
                  </a:rPr>
                  <a:t> </a:t>
                </a:r>
              </a:p>
            </p:txBody>
          </p:sp>
        </mc:Fallback>
      </mc:AlternateContent>
    </p:spTree>
    <p:extLst>
      <p:ext uri="{BB962C8B-B14F-4D97-AF65-F5344CB8AC3E}">
        <p14:creationId xmlns="" xmlns:p14="http://schemas.microsoft.com/office/powerpoint/2010/main" val="1520212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solidFill>
                  <a:srgbClr val="A5003F"/>
                </a:solidFill>
              </a:rPr>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Fragment Identifiers</a:t>
            </a:r>
            <a:endParaRPr lang="en-US" dirty="0"/>
          </a:p>
        </p:txBody>
      </p:sp>
      <p:sp>
        <p:nvSpPr>
          <p:cNvPr id="3" name="Content Placeholder 2"/>
          <p:cNvSpPr>
            <a:spLocks noGrp="1"/>
          </p:cNvSpPr>
          <p:nvPr>
            <p:ph idx="1"/>
          </p:nvPr>
        </p:nvSpPr>
        <p:spPr/>
        <p:txBody>
          <a:bodyPr/>
          <a:lstStyle/>
          <a:p>
            <a:pPr>
              <a:buNone/>
            </a:pPr>
            <a:r>
              <a:rPr lang="en-US" dirty="0" smtClean="0"/>
              <a:t>Canonical Fragment Identifiers  are a way of referencing any point in any </a:t>
            </a:r>
            <a:r>
              <a:rPr lang="en-US" dirty="0" err="1" smtClean="0"/>
              <a:t>epub</a:t>
            </a:r>
            <a:r>
              <a:rPr lang="en-US" dirty="0" smtClean="0"/>
              <a:t>—much like a hyperlink, but not limited to just going to things with IDs on them.</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Fragment Identifiers</a:t>
            </a:r>
            <a:endParaRPr lang="en-US" dirty="0"/>
          </a:p>
        </p:txBody>
      </p:sp>
      <p:sp>
        <p:nvSpPr>
          <p:cNvPr id="3" name="Content Placeholder 2"/>
          <p:cNvSpPr>
            <a:spLocks noGrp="1"/>
          </p:cNvSpPr>
          <p:nvPr>
            <p:ph idx="1"/>
          </p:nvPr>
        </p:nvSpPr>
        <p:spPr>
          <a:xfrm>
            <a:off x="457200" y="971550"/>
            <a:ext cx="8229600" cy="3394472"/>
          </a:xfrm>
        </p:spPr>
        <p:txBody>
          <a:bodyPr>
            <a:normAutofit fontScale="85000" lnSpcReduction="20000"/>
          </a:bodyPr>
          <a:lstStyle/>
          <a:p>
            <a:r>
              <a:rPr lang="en-US" dirty="0" smtClean="0"/>
              <a:t>CFIs always start from the &lt;package&gt;</a:t>
            </a:r>
          </a:p>
          <a:p>
            <a:r>
              <a:rPr lang="en-US" dirty="0" smtClean="0"/>
              <a:t>Just like URLs, slashes mean you’re drilling down a level.</a:t>
            </a:r>
          </a:p>
          <a:p>
            <a:pPr lvl="1"/>
            <a:r>
              <a:rPr lang="en-US" sz="2600" dirty="0" smtClean="0"/>
              <a:t>Rather than directories, these levels are &lt;elements/&gt;</a:t>
            </a:r>
          </a:p>
          <a:p>
            <a:pPr lvl="1"/>
            <a:r>
              <a:rPr lang="en-US" sz="2600" dirty="0" smtClean="0"/>
              <a:t>If an element has an </a:t>
            </a:r>
            <a:r>
              <a:rPr lang="en-US" sz="2600" dirty="0" smtClean="0">
                <a:latin typeface="Consolas" pitchFamily="49" charset="0"/>
                <a:cs typeface="Consolas" pitchFamily="49" charset="0"/>
              </a:rPr>
              <a:t>id</a:t>
            </a:r>
            <a:r>
              <a:rPr lang="en-US" sz="2600" dirty="0" smtClean="0"/>
              <a:t>, you </a:t>
            </a:r>
            <a:r>
              <a:rPr lang="en-US" sz="2600" i="1" dirty="0" smtClean="0"/>
              <a:t>must</a:t>
            </a:r>
            <a:r>
              <a:rPr lang="en-US" sz="2600" dirty="0" smtClean="0"/>
              <a:t> include that </a:t>
            </a:r>
            <a:r>
              <a:rPr lang="en-US" sz="2600" dirty="0" smtClean="0">
                <a:latin typeface="Consolas" pitchFamily="49" charset="0"/>
                <a:cs typeface="Consolas" pitchFamily="49" charset="0"/>
              </a:rPr>
              <a:t>id</a:t>
            </a:r>
          </a:p>
          <a:p>
            <a:pPr lvl="1"/>
            <a:r>
              <a:rPr lang="en-US" sz="2600" dirty="0" smtClean="0">
                <a:cs typeface="Consolas" pitchFamily="49" charset="0"/>
              </a:rPr>
              <a:t>Navigation between elements is done by counting </a:t>
            </a:r>
            <a:r>
              <a:rPr lang="en-US" sz="2600" dirty="0" smtClean="0">
                <a:cs typeface="Consolas" pitchFamily="49" charset="0"/>
              </a:rPr>
              <a:t>("go </a:t>
            </a:r>
            <a:r>
              <a:rPr lang="en-US" sz="2600" dirty="0" smtClean="0">
                <a:cs typeface="Consolas" pitchFamily="49" charset="0"/>
              </a:rPr>
              <a:t>three block down and</a:t>
            </a:r>
            <a:r>
              <a:rPr lang="en-US" sz="2600" dirty="0" smtClean="0">
                <a:cs typeface="Consolas" pitchFamily="49" charset="0"/>
              </a:rPr>
              <a:t>…")</a:t>
            </a:r>
            <a:endParaRPr lang="en-US" sz="2600" dirty="0" smtClean="0">
              <a:cs typeface="Consolas" pitchFamily="49" charset="0"/>
            </a:endParaRPr>
          </a:p>
          <a:p>
            <a:pPr lvl="1"/>
            <a:r>
              <a:rPr lang="en-US" sz="2600" dirty="0" smtClean="0">
                <a:cs typeface="Consolas" pitchFamily="49" charset="0"/>
              </a:rPr>
              <a:t>Counting uses even numbers for elements (number of blocks) and odd numbers for things that aren’t elements (number of storefronts)</a:t>
            </a:r>
            <a:endParaRPr lang="en-US" sz="2600" dirty="0">
              <a:cs typeface="Consolas" pitchFamily="49"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sp>
        <p:nvSpPr>
          <p:cNvPr id="3" name="Content Placeholder 2"/>
          <p:cNvSpPr>
            <a:spLocks noGrp="1"/>
          </p:cNvSpPr>
          <p:nvPr>
            <p:ph idx="1"/>
          </p:nvPr>
        </p:nvSpPr>
        <p:spPr>
          <a:xfrm>
            <a:off x="457200" y="971550"/>
            <a:ext cx="8229600" cy="3394472"/>
          </a:xfrm>
        </p:spPr>
        <p:txBody>
          <a:bodyPr>
            <a:normAutofit/>
          </a:bodyPr>
          <a:lstStyle/>
          <a:p>
            <a:r>
              <a:rPr lang="en-US" dirty="0" err="1" smtClean="0">
                <a:solidFill>
                  <a:srgbClr val="A5003F"/>
                </a:solidFill>
                <a:latin typeface="Consolas" pitchFamily="49" charset="0"/>
                <a:cs typeface="Consolas" pitchFamily="49" charset="0"/>
              </a:rPr>
              <a:t>epubcfi</a:t>
            </a:r>
            <a:r>
              <a:rPr lang="en-US" dirty="0" smtClean="0"/>
              <a:t> is required to tell the RS this is a CFI.</a:t>
            </a:r>
          </a:p>
          <a:p>
            <a:endParaRPr lang="en-US" dirty="0"/>
          </a:p>
        </p:txBody>
      </p:sp>
      <p:pic>
        <p:nvPicPr>
          <p:cNvPr id="314370" name="Picture 2" descr="F:\My Documents\Digital Bindery\epub3\presentation\cfi1.jpg"/>
          <p:cNvPicPr>
            <a:picLocks noChangeAspect="1" noChangeArrowheads="1"/>
          </p:cNvPicPr>
          <p:nvPr/>
        </p:nvPicPr>
        <p:blipFill>
          <a:blip r:embed="rId2" cstate="print"/>
          <a:srcRect/>
          <a:stretch>
            <a:fillRect/>
          </a:stretch>
        </p:blipFill>
        <p:spPr bwMode="auto">
          <a:xfrm>
            <a:off x="304800" y="1741742"/>
            <a:ext cx="4057650" cy="2963608"/>
          </a:xfrm>
          <a:prstGeom prst="rect">
            <a:avLst/>
          </a:prstGeom>
          <a:noFill/>
        </p:spPr>
      </p:pic>
      <p:pic>
        <p:nvPicPr>
          <p:cNvPr id="314371" name="Picture 3" descr="F:\My Documents\Digital Bindery\epub3\presentation\cfi2.jpg"/>
          <p:cNvPicPr>
            <a:picLocks noChangeAspect="1" noChangeArrowheads="1"/>
          </p:cNvPicPr>
          <p:nvPr/>
        </p:nvPicPr>
        <p:blipFill>
          <a:blip r:embed="rId3" cstate="print"/>
          <a:srcRect/>
          <a:stretch>
            <a:fillRect/>
          </a:stretch>
        </p:blipFill>
        <p:spPr bwMode="auto">
          <a:xfrm>
            <a:off x="4572000" y="1712972"/>
            <a:ext cx="4157860" cy="2916178"/>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00151"/>
            <a:ext cx="3429000" cy="3394472"/>
          </a:xfrm>
        </p:spPr>
        <p:txBody>
          <a:bodyPr/>
          <a:lstStyle/>
          <a:p>
            <a:r>
              <a:rPr lang="en-US" dirty="0" smtClean="0">
                <a:solidFill>
                  <a:srgbClr val="005C80"/>
                </a:solidFill>
                <a:latin typeface="Consolas" pitchFamily="49" charset="0"/>
                <a:cs typeface="Consolas" pitchFamily="49" charset="0"/>
              </a:rPr>
              <a:t>/6</a:t>
            </a:r>
            <a:r>
              <a:rPr lang="en-US" dirty="0" smtClean="0"/>
              <a:t> points to the 3</a:t>
            </a:r>
            <a:r>
              <a:rPr lang="en-US" baseline="30000" dirty="0" smtClean="0"/>
              <a:t>rd</a:t>
            </a:r>
            <a:r>
              <a:rPr lang="en-US" dirty="0" smtClean="0"/>
              <a:t> element in the &lt;package&gt;, which is the &lt;spine&gt;</a:t>
            </a:r>
          </a:p>
          <a:p>
            <a:endParaRPr lang="en-US" dirty="0"/>
          </a:p>
        </p:txBody>
      </p:sp>
      <p:sp>
        <p:nvSpPr>
          <p:cNvPr id="5"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pic>
        <p:nvPicPr>
          <p:cNvPr id="6" name="Picture 2" descr="F:\My Documents\Digital Bindery\epub3\presentation\cfi1.jpg"/>
          <p:cNvPicPr>
            <a:picLocks noChangeAspect="1" noChangeArrowheads="1"/>
          </p:cNvPicPr>
          <p:nvPr/>
        </p:nvPicPr>
        <p:blipFill>
          <a:blip r:embed="rId2" cstate="print"/>
          <a:srcRect/>
          <a:stretch>
            <a:fillRect/>
          </a:stretch>
        </p:blipFill>
        <p:spPr bwMode="auto">
          <a:xfrm>
            <a:off x="3505200" y="781050"/>
            <a:ext cx="5581651" cy="4076700"/>
          </a:xfrm>
          <a:prstGeom prst="rect">
            <a:avLst/>
          </a:prstGeom>
          <a:noFill/>
        </p:spPr>
      </p:pic>
      <p:sp>
        <p:nvSpPr>
          <p:cNvPr id="7" name="Oval 6"/>
          <p:cNvSpPr/>
          <p:nvPr/>
        </p:nvSpPr>
        <p:spPr>
          <a:xfrm>
            <a:off x="7772400" y="1885950"/>
            <a:ext cx="533400" cy="457200"/>
          </a:xfrm>
          <a:prstGeom prst="ellipse">
            <a:avLst/>
          </a:prstGeom>
          <a:solidFill>
            <a:srgbClr val="005C8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7543800" y="2495550"/>
            <a:ext cx="533400" cy="457200"/>
          </a:xfrm>
          <a:prstGeom prst="ellipse">
            <a:avLst/>
          </a:prstGeom>
          <a:solidFill>
            <a:srgbClr val="005C8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7924800" y="3181350"/>
            <a:ext cx="533400" cy="457200"/>
          </a:xfrm>
          <a:prstGeom prst="ellipse">
            <a:avLst/>
          </a:prstGeom>
          <a:solidFill>
            <a:srgbClr val="005C8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10" name="Curved Connector 9"/>
          <p:cNvCxnSpPr/>
          <p:nvPr/>
        </p:nvCxnSpPr>
        <p:spPr>
          <a:xfrm rot="10800000">
            <a:off x="5334000" y="2114550"/>
            <a:ext cx="2362200" cy="12700"/>
          </a:xfrm>
          <a:prstGeom prst="curvedConnector3">
            <a:avLst>
              <a:gd name="adj1" fmla="val 50000"/>
            </a:avLst>
          </a:prstGeom>
          <a:ln w="38100">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5410200" y="2800350"/>
            <a:ext cx="2057400" cy="12700"/>
          </a:xfrm>
          <a:prstGeom prst="curvedConnector3">
            <a:avLst>
              <a:gd name="adj1" fmla="val 50000"/>
            </a:avLst>
          </a:prstGeom>
          <a:ln w="38100">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5791200" y="3422650"/>
            <a:ext cx="2057400" cy="63500"/>
          </a:xfrm>
          <a:prstGeom prst="curvedConnector3">
            <a:avLst>
              <a:gd name="adj1" fmla="val 50000"/>
            </a:avLst>
          </a:prstGeom>
          <a:ln w="38100">
            <a:solidFill>
              <a:srgbClr val="005C8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4678"/>
            <a:ext cx="3657600" cy="3394472"/>
          </a:xfrm>
        </p:spPr>
        <p:txBody>
          <a:bodyPr/>
          <a:lstStyle/>
          <a:p>
            <a:r>
              <a:rPr lang="en-US" dirty="0" smtClean="0">
                <a:solidFill>
                  <a:schemeClr val="accent3">
                    <a:lumMod val="75000"/>
                  </a:schemeClr>
                </a:solidFill>
                <a:latin typeface="Consolas" pitchFamily="49" charset="0"/>
                <a:cs typeface="Consolas" pitchFamily="49" charset="0"/>
              </a:rPr>
              <a:t>/4[first]</a:t>
            </a:r>
            <a:r>
              <a:rPr lang="en-US" dirty="0" smtClean="0">
                <a:latin typeface="Consolas" pitchFamily="49" charset="0"/>
                <a:cs typeface="Consolas" pitchFamily="49" charset="0"/>
              </a:rPr>
              <a:t>:</a:t>
            </a:r>
            <a:r>
              <a:rPr lang="en-US" dirty="0" smtClean="0">
                <a:cs typeface="Consolas" pitchFamily="49" charset="0"/>
              </a:rPr>
              <a:t>the 2</a:t>
            </a:r>
            <a:r>
              <a:rPr lang="en-US" baseline="30000" dirty="0" smtClean="0">
                <a:cs typeface="Consolas" pitchFamily="49" charset="0"/>
              </a:rPr>
              <a:t>nd</a:t>
            </a:r>
            <a:r>
              <a:rPr lang="en-US" dirty="0" smtClean="0">
                <a:cs typeface="Consolas" pitchFamily="49" charset="0"/>
              </a:rPr>
              <a:t> element in the spine, which also has an </a:t>
            </a:r>
            <a:r>
              <a:rPr lang="en-US" dirty="0" smtClean="0">
                <a:latin typeface="Consolas" pitchFamily="49" charset="0"/>
                <a:cs typeface="Consolas" pitchFamily="49" charset="0"/>
              </a:rPr>
              <a:t>id</a:t>
            </a:r>
            <a:r>
              <a:rPr lang="en-US" dirty="0" smtClean="0">
                <a:cs typeface="Consolas" pitchFamily="49" charset="0"/>
              </a:rPr>
              <a:t> of </a:t>
            </a:r>
            <a:r>
              <a:rPr lang="en-US" dirty="0" smtClean="0">
                <a:latin typeface="Consolas" pitchFamily="49" charset="0"/>
                <a:cs typeface="Consolas" pitchFamily="49" charset="0"/>
              </a:rPr>
              <a:t>first</a:t>
            </a:r>
          </a:p>
          <a:p>
            <a:pPr>
              <a:buNone/>
            </a:pPr>
            <a:endParaRPr lang="en-US" dirty="0"/>
          </a:p>
        </p:txBody>
      </p:sp>
      <p:sp>
        <p:nvSpPr>
          <p:cNvPr id="5"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pic>
        <p:nvPicPr>
          <p:cNvPr id="28" name="Picture 2" descr="F:\My Documents\Digital Bindery\epub3\presentation\cfi1.jpg"/>
          <p:cNvPicPr>
            <a:picLocks noChangeAspect="1" noChangeArrowheads="1"/>
          </p:cNvPicPr>
          <p:nvPr/>
        </p:nvPicPr>
        <p:blipFill>
          <a:blip r:embed="rId2" cstate="print"/>
          <a:srcRect/>
          <a:stretch>
            <a:fillRect/>
          </a:stretch>
        </p:blipFill>
        <p:spPr bwMode="auto">
          <a:xfrm>
            <a:off x="3505200" y="781050"/>
            <a:ext cx="5581651" cy="4076700"/>
          </a:xfrm>
          <a:prstGeom prst="rect">
            <a:avLst/>
          </a:prstGeom>
          <a:noFill/>
        </p:spPr>
      </p:pic>
      <p:sp>
        <p:nvSpPr>
          <p:cNvPr id="29" name="Oval 28"/>
          <p:cNvSpPr/>
          <p:nvPr/>
        </p:nvSpPr>
        <p:spPr>
          <a:xfrm>
            <a:off x="8077200" y="2647950"/>
            <a:ext cx="533400" cy="4572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0" name="Oval 29"/>
          <p:cNvSpPr/>
          <p:nvPr/>
        </p:nvSpPr>
        <p:spPr>
          <a:xfrm>
            <a:off x="8382000" y="3562350"/>
            <a:ext cx="533400" cy="4572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1" name="Oval 30"/>
          <p:cNvSpPr/>
          <p:nvPr/>
        </p:nvSpPr>
        <p:spPr>
          <a:xfrm>
            <a:off x="7924800" y="4324350"/>
            <a:ext cx="533400" cy="4572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33" name="Curved Connector 32"/>
          <p:cNvCxnSpPr/>
          <p:nvPr/>
        </p:nvCxnSpPr>
        <p:spPr>
          <a:xfrm rot="10800000" flipV="1">
            <a:off x="7543800" y="3105150"/>
            <a:ext cx="609600" cy="533400"/>
          </a:xfrm>
          <a:prstGeom prst="curvedConnector3">
            <a:avLst>
              <a:gd name="adj1" fmla="val 50000"/>
            </a:avLst>
          </a:prstGeom>
          <a:ln w="222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a:off x="7696200" y="3790950"/>
            <a:ext cx="609600" cy="12700"/>
          </a:xfrm>
          <a:prstGeom prst="curvedConnector3">
            <a:avLst>
              <a:gd name="adj1" fmla="val 50000"/>
            </a:avLst>
          </a:prstGeom>
          <a:ln w="222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6200000" flipV="1">
            <a:off x="7467600" y="4171950"/>
            <a:ext cx="457200" cy="304800"/>
          </a:xfrm>
          <a:prstGeom prst="curvedConnector3">
            <a:avLst>
              <a:gd name="adj1" fmla="val 50000"/>
            </a:avLst>
          </a:prstGeom>
          <a:ln w="222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3950"/>
            <a:ext cx="3657600" cy="3394472"/>
          </a:xfrm>
        </p:spPr>
        <p:txBody>
          <a:bodyPr>
            <a:normAutofit lnSpcReduction="10000"/>
          </a:bodyPr>
          <a:lstStyle/>
          <a:p>
            <a:r>
              <a:rPr lang="en-US" dirty="0" smtClean="0">
                <a:solidFill>
                  <a:schemeClr val="accent6">
                    <a:lumMod val="75000"/>
                  </a:schemeClr>
                </a:solidFill>
                <a:latin typeface="Consolas" pitchFamily="49" charset="0"/>
                <a:cs typeface="Consolas" pitchFamily="49" charset="0"/>
              </a:rPr>
              <a:t>!/4[content]</a:t>
            </a:r>
            <a:r>
              <a:rPr lang="en-US" dirty="0" smtClean="0">
                <a:cs typeface="Consolas" pitchFamily="49" charset="0"/>
              </a:rPr>
              <a:t> : the next document, and within it  the 2</a:t>
            </a:r>
            <a:r>
              <a:rPr lang="en-US" baseline="30000" dirty="0" smtClean="0">
                <a:cs typeface="Consolas" pitchFamily="49" charset="0"/>
              </a:rPr>
              <a:t>nd</a:t>
            </a:r>
            <a:r>
              <a:rPr lang="en-US" dirty="0" smtClean="0">
                <a:cs typeface="Consolas" pitchFamily="49" charset="0"/>
              </a:rPr>
              <a:t> element, which has an </a:t>
            </a:r>
            <a:r>
              <a:rPr lang="en-US" dirty="0" smtClean="0">
                <a:latin typeface="Consolas" pitchFamily="49" charset="0"/>
                <a:cs typeface="Consolas" pitchFamily="49" charset="0"/>
              </a:rPr>
              <a:t>id</a:t>
            </a:r>
            <a:r>
              <a:rPr lang="en-US" dirty="0" smtClean="0">
                <a:cs typeface="Consolas" pitchFamily="49" charset="0"/>
              </a:rPr>
              <a:t> of </a:t>
            </a:r>
            <a:r>
              <a:rPr lang="en-US" dirty="0" smtClean="0">
                <a:latin typeface="Consolas" pitchFamily="49" charset="0"/>
                <a:cs typeface="Consolas" pitchFamily="49" charset="0"/>
              </a:rPr>
              <a:t>content</a:t>
            </a:r>
          </a:p>
          <a:p>
            <a:endParaRPr lang="en-US" dirty="0"/>
          </a:p>
        </p:txBody>
      </p:sp>
      <p:sp>
        <p:nvSpPr>
          <p:cNvPr id="5"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pic>
        <p:nvPicPr>
          <p:cNvPr id="316418" name="Picture 2" descr="F:\My Documents\Digital Bindery\epub3\presentation\cfi2.jpg"/>
          <p:cNvPicPr>
            <a:picLocks noChangeAspect="1" noChangeArrowheads="1"/>
          </p:cNvPicPr>
          <p:nvPr/>
        </p:nvPicPr>
        <p:blipFill>
          <a:blip r:embed="rId2" cstate="print"/>
          <a:srcRect/>
          <a:stretch>
            <a:fillRect/>
          </a:stretch>
        </p:blipFill>
        <p:spPr bwMode="auto">
          <a:xfrm>
            <a:off x="3429000" y="790574"/>
            <a:ext cx="5581650" cy="3914776"/>
          </a:xfrm>
          <a:prstGeom prst="rect">
            <a:avLst/>
          </a:prstGeom>
          <a:noFill/>
        </p:spPr>
      </p:pic>
      <p:sp>
        <p:nvSpPr>
          <p:cNvPr id="6" name="Oval 5"/>
          <p:cNvSpPr/>
          <p:nvPr/>
        </p:nvSpPr>
        <p:spPr>
          <a:xfrm>
            <a:off x="8001000" y="1552574"/>
            <a:ext cx="533400" cy="4572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8077200" y="2543174"/>
            <a:ext cx="533400" cy="4572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Curved Connector 7"/>
          <p:cNvCxnSpPr/>
          <p:nvPr/>
        </p:nvCxnSpPr>
        <p:spPr>
          <a:xfrm rot="10800000" flipV="1">
            <a:off x="5867400" y="2771774"/>
            <a:ext cx="2133600" cy="228600"/>
          </a:xfrm>
          <a:prstGeom prst="curvedConnector3">
            <a:avLst>
              <a:gd name="adj1" fmla="val 50000"/>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4876800" y="1781174"/>
            <a:ext cx="3048000" cy="12700"/>
          </a:xfrm>
          <a:prstGeom prst="curvedConnector3">
            <a:avLst>
              <a:gd name="adj1" fmla="val 50000"/>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00151"/>
            <a:ext cx="3276600" cy="3394472"/>
          </a:xfrm>
        </p:spPr>
        <p:txBody>
          <a:bodyPr/>
          <a:lstStyle/>
          <a:p>
            <a:r>
              <a:rPr lang="en-US" dirty="0" smtClean="0">
                <a:solidFill>
                  <a:schemeClr val="accent4">
                    <a:lumMod val="75000"/>
                  </a:schemeClr>
                </a:solidFill>
                <a:latin typeface="Consolas" pitchFamily="49" charset="0"/>
                <a:cs typeface="Consolas" pitchFamily="49" charset="0"/>
              </a:rPr>
              <a:t>/10[para05]</a:t>
            </a:r>
            <a:r>
              <a:rPr lang="en-US" dirty="0" smtClean="0">
                <a:cs typeface="Consolas" pitchFamily="49" charset="0"/>
              </a:rPr>
              <a:t> :  the 5</a:t>
            </a:r>
            <a:r>
              <a:rPr lang="en-US" baseline="30000" dirty="0" smtClean="0">
                <a:cs typeface="Consolas" pitchFamily="49" charset="0"/>
              </a:rPr>
              <a:t>th</a:t>
            </a:r>
            <a:r>
              <a:rPr lang="en-US" dirty="0" smtClean="0">
                <a:cs typeface="Consolas" pitchFamily="49" charset="0"/>
              </a:rPr>
              <a:t> element, which has an </a:t>
            </a:r>
            <a:r>
              <a:rPr lang="en-US" dirty="0" smtClean="0">
                <a:latin typeface="Consolas" pitchFamily="49" charset="0"/>
                <a:cs typeface="Consolas" pitchFamily="49" charset="0"/>
              </a:rPr>
              <a:t>id</a:t>
            </a:r>
            <a:r>
              <a:rPr lang="en-US" dirty="0" smtClean="0">
                <a:cs typeface="Consolas" pitchFamily="49" charset="0"/>
              </a:rPr>
              <a:t> of </a:t>
            </a:r>
            <a:r>
              <a:rPr lang="en-US" dirty="0" smtClean="0">
                <a:latin typeface="Consolas" pitchFamily="49" charset="0"/>
                <a:cs typeface="Consolas" pitchFamily="49" charset="0"/>
              </a:rPr>
              <a:t>para05</a:t>
            </a:r>
          </a:p>
          <a:p>
            <a:endParaRPr lang="en-US" dirty="0"/>
          </a:p>
        </p:txBody>
      </p:sp>
      <p:sp>
        <p:nvSpPr>
          <p:cNvPr id="5"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pic>
        <p:nvPicPr>
          <p:cNvPr id="4" name="Picture 2" descr="F:\My Documents\Digital Bindery\epub3\presentation\cfi2.jpg"/>
          <p:cNvPicPr>
            <a:picLocks noChangeAspect="1" noChangeArrowheads="1"/>
          </p:cNvPicPr>
          <p:nvPr/>
        </p:nvPicPr>
        <p:blipFill>
          <a:blip r:embed="rId2" cstate="print"/>
          <a:srcRect/>
          <a:stretch>
            <a:fillRect/>
          </a:stretch>
        </p:blipFill>
        <p:spPr bwMode="auto">
          <a:xfrm>
            <a:off x="3429000" y="790574"/>
            <a:ext cx="5581650" cy="3914776"/>
          </a:xfrm>
          <a:prstGeom prst="rect">
            <a:avLst/>
          </a:prstGeom>
          <a:noFill/>
        </p:spPr>
      </p:pic>
      <p:sp>
        <p:nvSpPr>
          <p:cNvPr id="6" name="Oval 5"/>
          <p:cNvSpPr/>
          <p:nvPr/>
        </p:nvSpPr>
        <p:spPr>
          <a:xfrm>
            <a:off x="3505200" y="2876550"/>
            <a:ext cx="422278" cy="36195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3124200" y="3257550"/>
            <a:ext cx="422278" cy="36195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8" name="Curved Connector 7"/>
          <p:cNvCxnSpPr/>
          <p:nvPr/>
        </p:nvCxnSpPr>
        <p:spPr>
          <a:xfrm>
            <a:off x="4038600" y="3028950"/>
            <a:ext cx="609600" cy="152400"/>
          </a:xfrm>
          <a:prstGeom prst="curvedConnector3">
            <a:avLst>
              <a:gd name="adj1" fmla="val 50000"/>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81400" y="3486150"/>
            <a:ext cx="422278" cy="36195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Oval 10"/>
          <p:cNvSpPr/>
          <p:nvPr/>
        </p:nvSpPr>
        <p:spPr>
          <a:xfrm>
            <a:off x="3276600" y="3867150"/>
            <a:ext cx="422278" cy="36195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Oval 11"/>
          <p:cNvSpPr/>
          <p:nvPr/>
        </p:nvSpPr>
        <p:spPr>
          <a:xfrm>
            <a:off x="3733800" y="4095750"/>
            <a:ext cx="422278" cy="36195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cxnSp>
        <p:nvCxnSpPr>
          <p:cNvPr id="16" name="Curved Connector 15"/>
          <p:cNvCxnSpPr/>
          <p:nvPr/>
        </p:nvCxnSpPr>
        <p:spPr>
          <a:xfrm flipV="1">
            <a:off x="3581400" y="3333750"/>
            <a:ext cx="1066800" cy="76200"/>
          </a:xfrm>
          <a:prstGeom prst="curvedConnector3">
            <a:avLst>
              <a:gd name="adj1" fmla="val 50000"/>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4038600" y="3486150"/>
            <a:ext cx="609600" cy="152400"/>
          </a:xfrm>
          <a:prstGeom prst="curvedConnector3">
            <a:avLst>
              <a:gd name="adj1" fmla="val 50000"/>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flipV="1">
            <a:off x="3733800" y="3714750"/>
            <a:ext cx="914400" cy="304800"/>
          </a:xfrm>
          <a:prstGeom prst="curvedConnector3">
            <a:avLst>
              <a:gd name="adj1" fmla="val 50000"/>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4191000" y="3867150"/>
            <a:ext cx="457200" cy="381000"/>
          </a:xfrm>
          <a:prstGeom prst="curvedConnector3">
            <a:avLst>
              <a:gd name="adj1" fmla="val 50000"/>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00151"/>
            <a:ext cx="8991600" cy="3200399"/>
          </a:xfrm>
        </p:spPr>
        <p:txBody>
          <a:bodyPr>
            <a:normAutofit/>
          </a:bodyPr>
          <a:lstStyle/>
          <a:p>
            <a:pPr>
              <a:buNone/>
            </a:pPr>
            <a:r>
              <a:rPr lang="en-US" dirty="0" smtClean="0"/>
              <a:t>&lt;p class</a:t>
            </a:r>
            <a:r>
              <a:rPr lang="en-US" dirty="0" smtClean="0"/>
              <a:t>="normal" </a:t>
            </a:r>
            <a:r>
              <a:rPr lang="en-US" dirty="0" smtClean="0"/>
              <a:t>id</a:t>
            </a:r>
            <a:r>
              <a:rPr lang="en-US" dirty="0" smtClean="0"/>
              <a:t>="five"&gt;</a:t>
            </a:r>
            <a:r>
              <a:rPr lang="en-US" dirty="0" smtClean="0"/>
              <a:t>Element five, but not </a:t>
            </a:r>
          </a:p>
          <a:p>
            <a:pPr>
              <a:buNone/>
            </a:pPr>
            <a:endParaRPr lang="en-US" dirty="0" smtClean="0"/>
          </a:p>
          <a:p>
            <a:pPr>
              <a:buNone/>
            </a:pPr>
            <a:r>
              <a:rPr lang="en-US" dirty="0" smtClean="0"/>
              <a:t>&lt;span class</a:t>
            </a:r>
            <a:r>
              <a:rPr lang="en-US" dirty="0" smtClean="0"/>
              <a:t>="italic"&gt;</a:t>
            </a:r>
            <a:r>
              <a:rPr lang="en-US" dirty="0" smtClean="0"/>
              <a:t>The Fifth Element, &lt;/span&gt;</a:t>
            </a:r>
          </a:p>
          <a:p>
            <a:pPr>
              <a:buNone/>
            </a:pPr>
            <a:endParaRPr lang="en-US" dirty="0" smtClean="0"/>
          </a:p>
          <a:p>
            <a:pPr>
              <a:buNone/>
            </a:pPr>
            <a:r>
              <a:rPr lang="en-US" dirty="0" smtClean="0"/>
              <a:t>which is a great movie.&lt;/p&gt;</a:t>
            </a:r>
            <a:endParaRPr lang="en-US" dirty="0"/>
          </a:p>
        </p:txBody>
      </p:sp>
      <p:sp>
        <p:nvSpPr>
          <p:cNvPr id="5" name="Title 1"/>
          <p:cNvSpPr>
            <a:spLocks noGrp="1"/>
          </p:cNvSpPr>
          <p:nvPr>
            <p:ph type="title"/>
          </p:nvPr>
        </p:nvSpPr>
        <p:spPr>
          <a:xfrm>
            <a:off x="457200" y="514350"/>
            <a:ext cx="8229600" cy="460771"/>
          </a:xfrm>
        </p:spPr>
        <p:txBody>
          <a:bodyPr>
            <a:noAutofit/>
          </a:bodyPr>
          <a:lstStyle/>
          <a:p>
            <a:r>
              <a:rPr lang="en-US" sz="2200" dirty="0" err="1" smtClean="0">
                <a:solidFill>
                  <a:srgbClr val="A5003F"/>
                </a:solidFill>
                <a:latin typeface="Consolas" pitchFamily="49" charset="0"/>
                <a:cs typeface="Consolas" pitchFamily="49" charset="0"/>
              </a:rPr>
              <a:t>epubcfi</a:t>
            </a:r>
            <a:r>
              <a:rPr lang="en-US" sz="2200" dirty="0" smtClean="0">
                <a:latin typeface="Consolas" pitchFamily="49" charset="0"/>
                <a:cs typeface="Consolas" pitchFamily="49" charset="0"/>
              </a:rPr>
              <a:t>(</a:t>
            </a:r>
            <a:r>
              <a:rPr lang="en-US" sz="2200" dirty="0" smtClean="0">
                <a:solidFill>
                  <a:srgbClr val="005C80"/>
                </a:solidFill>
                <a:latin typeface="Consolas" pitchFamily="49" charset="0"/>
                <a:cs typeface="Consolas" pitchFamily="49" charset="0"/>
              </a:rPr>
              <a:t>/6</a:t>
            </a:r>
            <a:r>
              <a:rPr lang="en-US" sz="2200" dirty="0" smtClean="0">
                <a:solidFill>
                  <a:schemeClr val="accent3">
                    <a:lumMod val="75000"/>
                  </a:schemeClr>
                </a:solidFill>
                <a:latin typeface="Consolas" pitchFamily="49" charset="0"/>
                <a:cs typeface="Consolas" pitchFamily="49" charset="0"/>
              </a:rPr>
              <a:t>/4[first]</a:t>
            </a:r>
            <a:r>
              <a:rPr lang="en-US" sz="2200" dirty="0" smtClean="0">
                <a:solidFill>
                  <a:schemeClr val="accent6">
                    <a:lumMod val="75000"/>
                  </a:schemeClr>
                </a:solidFill>
                <a:latin typeface="Consolas" pitchFamily="49" charset="0"/>
                <a:cs typeface="Consolas" pitchFamily="49" charset="0"/>
              </a:rPr>
              <a:t>!/4[content]</a:t>
            </a:r>
            <a:r>
              <a:rPr lang="en-US" sz="2200" dirty="0" smtClean="0">
                <a:solidFill>
                  <a:schemeClr val="accent4">
                    <a:lumMod val="75000"/>
                  </a:schemeClr>
                </a:solidFill>
                <a:latin typeface="Consolas" pitchFamily="49" charset="0"/>
                <a:cs typeface="Consolas" pitchFamily="49" charset="0"/>
              </a:rPr>
              <a:t>/10[five]</a:t>
            </a:r>
            <a:r>
              <a:rPr lang="en-US" sz="2200" dirty="0" smtClean="0">
                <a:solidFill>
                  <a:srgbClr val="00B0F0"/>
                </a:solidFill>
                <a:latin typeface="Consolas" pitchFamily="49" charset="0"/>
                <a:cs typeface="Consolas" pitchFamily="49" charset="0"/>
              </a:rPr>
              <a:t>/3</a:t>
            </a:r>
            <a:r>
              <a:rPr lang="en-US" sz="2200" dirty="0" smtClean="0">
                <a:latin typeface="Consolas" pitchFamily="49" charset="0"/>
                <a:cs typeface="Consolas" pitchFamily="49" charset="0"/>
              </a:rPr>
              <a:t>:10)</a:t>
            </a:r>
            <a:r>
              <a:rPr lang="en-US" sz="2200" dirty="0" smtClean="0"/>
              <a:t/>
            </a:r>
            <a:br>
              <a:rPr lang="en-US" sz="2200" dirty="0" smtClean="0"/>
            </a:br>
            <a:endParaRPr lang="en-US" sz="2200" dirty="0"/>
          </a:p>
        </p:txBody>
      </p:sp>
      <p:sp>
        <p:nvSpPr>
          <p:cNvPr id="17" name="Left Brace 16"/>
          <p:cNvSpPr/>
          <p:nvPr/>
        </p:nvSpPr>
        <p:spPr>
          <a:xfrm rot="5400000">
            <a:off x="6572250" y="-533400"/>
            <a:ext cx="266700" cy="35052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rot="5400000">
            <a:off x="1962150" y="1676400"/>
            <a:ext cx="266700" cy="37338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562600" y="742950"/>
            <a:ext cx="2590800" cy="400110"/>
          </a:xfrm>
          <a:prstGeom prst="rect">
            <a:avLst/>
          </a:prstGeom>
          <a:noFill/>
        </p:spPr>
        <p:txBody>
          <a:bodyPr wrap="square" rtlCol="0">
            <a:spAutoFit/>
          </a:bodyPr>
          <a:lstStyle/>
          <a:p>
            <a:r>
              <a:rPr lang="en-US" sz="2000" dirty="0" smtClean="0">
                <a:solidFill>
                  <a:srgbClr val="00B0F0"/>
                </a:solidFill>
                <a:latin typeface="Consolas" pitchFamily="49" charset="0"/>
                <a:cs typeface="Consolas" pitchFamily="49" charset="0"/>
              </a:rPr>
              <a:t>First non-element</a:t>
            </a:r>
            <a:endParaRPr lang="en-US" sz="2000" dirty="0">
              <a:solidFill>
                <a:srgbClr val="00B0F0"/>
              </a:solidFill>
              <a:latin typeface="Consolas" pitchFamily="49" charset="0"/>
              <a:cs typeface="Consolas" pitchFamily="49" charset="0"/>
            </a:endParaRPr>
          </a:p>
        </p:txBody>
      </p:sp>
      <p:sp>
        <p:nvSpPr>
          <p:cNvPr id="21" name="TextBox 20"/>
          <p:cNvSpPr txBox="1"/>
          <p:nvPr/>
        </p:nvSpPr>
        <p:spPr>
          <a:xfrm>
            <a:off x="685800" y="3028950"/>
            <a:ext cx="2819400" cy="400110"/>
          </a:xfrm>
          <a:prstGeom prst="rect">
            <a:avLst/>
          </a:prstGeom>
          <a:noFill/>
        </p:spPr>
        <p:txBody>
          <a:bodyPr wrap="square" rtlCol="0">
            <a:spAutoFit/>
          </a:bodyPr>
          <a:lstStyle/>
          <a:p>
            <a:r>
              <a:rPr lang="en-US" sz="2000" dirty="0" smtClean="0">
                <a:solidFill>
                  <a:srgbClr val="00B0F0"/>
                </a:solidFill>
                <a:latin typeface="Consolas" pitchFamily="49" charset="0"/>
                <a:cs typeface="Consolas" pitchFamily="49" charset="0"/>
              </a:rPr>
              <a:t>Second non-element</a:t>
            </a:r>
            <a:endParaRPr lang="en-US" sz="2000" dirty="0">
              <a:solidFill>
                <a:srgbClr val="00B0F0"/>
              </a:solidFill>
              <a:latin typeface="Consolas" pitchFamily="49" charset="0"/>
              <a:cs typeface="Consolas" pitchFamily="49" charset="0"/>
            </a:endParaRPr>
          </a:p>
        </p:txBody>
      </p:sp>
      <p:sp>
        <p:nvSpPr>
          <p:cNvPr id="22" name="Left Brace 21"/>
          <p:cNvSpPr/>
          <p:nvPr/>
        </p:nvSpPr>
        <p:spPr>
          <a:xfrm rot="5400000">
            <a:off x="4019550" y="-1524000"/>
            <a:ext cx="266700" cy="7848600"/>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124200" y="1885950"/>
            <a:ext cx="2209800" cy="400110"/>
          </a:xfrm>
          <a:prstGeom prst="rect">
            <a:avLst/>
          </a:prstGeom>
          <a:noFill/>
        </p:spPr>
        <p:txBody>
          <a:bodyPr wrap="square" rtlCol="0">
            <a:spAutoFit/>
          </a:bodyPr>
          <a:lstStyle/>
          <a:p>
            <a:r>
              <a:rPr lang="en-US" sz="2000" dirty="0" smtClean="0">
                <a:solidFill>
                  <a:srgbClr val="002060"/>
                </a:solidFill>
                <a:latin typeface="Consolas" pitchFamily="49" charset="0"/>
                <a:cs typeface="Consolas" pitchFamily="49" charset="0"/>
              </a:rPr>
              <a:t>First element</a:t>
            </a:r>
            <a:endParaRPr lang="en-US" sz="2000" dirty="0">
              <a:solidFill>
                <a:srgbClr val="002060"/>
              </a:solidFill>
              <a:latin typeface="Consolas" pitchFamily="49" charset="0"/>
              <a:cs typeface="Consolas" pitchFamily="49" charset="0"/>
            </a:endParaRPr>
          </a:p>
        </p:txBody>
      </p:sp>
      <p:cxnSp>
        <p:nvCxnSpPr>
          <p:cNvPr id="33" name="Curved Connector 32"/>
          <p:cNvCxnSpPr/>
          <p:nvPr/>
        </p:nvCxnSpPr>
        <p:spPr>
          <a:xfrm rot="16200000" flipV="1">
            <a:off x="1828801" y="4019550"/>
            <a:ext cx="381000" cy="381000"/>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90600" y="4400550"/>
            <a:ext cx="2819400" cy="369332"/>
          </a:xfrm>
          <a:prstGeom prst="rect">
            <a:avLst/>
          </a:prstGeom>
          <a:noFill/>
        </p:spPr>
        <p:txBody>
          <a:bodyPr wrap="square" rtlCol="0">
            <a:spAutoFit/>
          </a:bodyPr>
          <a:lstStyle/>
          <a:p>
            <a:r>
              <a:rPr lang="en-US" dirty="0" smtClean="0">
                <a:latin typeface="Consolas" pitchFamily="49" charset="0"/>
                <a:cs typeface="Consolas" pitchFamily="49" charset="0"/>
              </a:rPr>
              <a:t>Ten character offset</a:t>
            </a:r>
            <a:endParaRPr lang="en-US" dirty="0">
              <a:latin typeface="Consolas" pitchFamily="49" charset="0"/>
              <a:cs typeface="Consolas"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4191000" cy="4743449"/>
          </a:xfrm>
          <a:solidFill>
            <a:schemeClr val="bg1"/>
          </a:solidFill>
          <a:ln w="3175">
            <a:solidFill>
              <a:schemeClr val="bg1">
                <a:lumMod val="85000"/>
              </a:schemeClr>
            </a:solidFill>
          </a:ln>
          <a:effectLst>
            <a:outerShdw blurRad="50800" dist="38100" dir="2700000" algn="tl" rotWithShape="0">
              <a:prstClr val="black">
                <a:alpha val="40000"/>
              </a:prstClr>
            </a:outerShdw>
          </a:effectLst>
        </p:spPr>
        <p:txBody>
          <a:bodyPr>
            <a:normAutofit fontScale="70000" lnSpcReduction="20000"/>
          </a:bodyPr>
          <a:lstStyle/>
          <a:p>
            <a:pPr marL="0" indent="0">
              <a:buNone/>
            </a:pPr>
            <a:endParaRPr lang="en-US" dirty="0" smtClean="0"/>
          </a:p>
          <a:p>
            <a:pPr marL="0" indent="0">
              <a:buNone/>
            </a:pPr>
            <a:endParaRPr lang="en-US" dirty="0"/>
          </a:p>
          <a:p>
            <a:pPr marL="0" indent="0">
              <a:buNone/>
            </a:pPr>
            <a:r>
              <a:rPr lang="en-US" dirty="0" smtClean="0"/>
              <a:t>&lt;html&gt;</a:t>
            </a:r>
          </a:p>
          <a:p>
            <a:pPr marL="400050" lvl="1" indent="0">
              <a:buNone/>
            </a:pPr>
            <a:r>
              <a:rPr lang="en-US" dirty="0" smtClean="0"/>
              <a:t>&lt;head&gt;</a:t>
            </a:r>
          </a:p>
          <a:p>
            <a:pPr marL="400050" lvl="1" indent="0">
              <a:buNone/>
            </a:pPr>
            <a:endParaRPr lang="en-US" dirty="0" smtClean="0"/>
          </a:p>
          <a:p>
            <a:pPr marL="400050" lvl="1" indent="0">
              <a:buNone/>
            </a:pPr>
            <a:r>
              <a:rPr lang="en-US" dirty="0" smtClean="0"/>
              <a:t/>
            </a:r>
            <a:br>
              <a:rPr lang="en-US" dirty="0" smtClean="0"/>
            </a:br>
            <a:r>
              <a:rPr lang="en-US" dirty="0" smtClean="0"/>
              <a:t>&lt;/head&gt;</a:t>
            </a:r>
          </a:p>
          <a:p>
            <a:pPr marL="400050" lvl="1" indent="0">
              <a:buNone/>
            </a:pPr>
            <a:r>
              <a:rPr lang="en-US" dirty="0" smtClean="0"/>
              <a:t>&lt;body&gt;</a:t>
            </a:r>
          </a:p>
          <a:p>
            <a:pPr marL="400050" lvl="1" indent="0">
              <a:buNone/>
            </a:pPr>
            <a:endParaRPr lang="en-US" dirty="0" smtClean="0"/>
          </a:p>
          <a:p>
            <a:pPr marL="400050" lvl="1" indent="0">
              <a:buNone/>
            </a:pPr>
            <a:endParaRPr lang="en-US" dirty="0" smtClean="0"/>
          </a:p>
          <a:p>
            <a:pPr marL="400050" lvl="1" indent="0">
              <a:buNone/>
            </a:pPr>
            <a:endParaRPr lang="en-US" dirty="0"/>
          </a:p>
          <a:p>
            <a:pPr marL="400050" lvl="1" indent="0">
              <a:buNone/>
            </a:pPr>
            <a:endParaRPr lang="en-US" dirty="0"/>
          </a:p>
          <a:p>
            <a:pPr marL="400050" lvl="1" indent="0">
              <a:buNone/>
            </a:pPr>
            <a:endParaRPr lang="en-US" dirty="0" smtClean="0"/>
          </a:p>
          <a:p>
            <a:pPr marL="400050" lvl="1" indent="0">
              <a:buNone/>
            </a:pPr>
            <a:r>
              <a:rPr lang="en-US" dirty="0" smtClean="0"/>
              <a:t>&lt;/body&gt;</a:t>
            </a:r>
          </a:p>
          <a:p>
            <a:pPr marL="0" indent="0">
              <a:buNone/>
            </a:pPr>
            <a:r>
              <a:rPr lang="en-US" dirty="0" smtClean="0"/>
              <a:t>&lt;/html&gt;</a:t>
            </a:r>
            <a:endParaRPr lang="en-US" dirty="0"/>
          </a:p>
        </p:txBody>
      </p:sp>
      <p:sp>
        <p:nvSpPr>
          <p:cNvPr id="4" name="TextBox 3"/>
          <p:cNvSpPr txBox="1"/>
          <p:nvPr/>
        </p:nvSpPr>
        <p:spPr>
          <a:xfrm>
            <a:off x="2724141" y="107712"/>
            <a:ext cx="6253700" cy="1200329"/>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r>
              <a:rPr lang="en-US" b="1" dirty="0" smtClean="0"/>
              <a:t>Important </a:t>
            </a:r>
            <a:r>
              <a:rPr lang="en-US" b="1" dirty="0" err="1" smtClean="0"/>
              <a:t>computery</a:t>
            </a:r>
            <a:r>
              <a:rPr lang="en-US" b="1" dirty="0" smtClean="0"/>
              <a:t> </a:t>
            </a:r>
            <a:r>
              <a:rPr lang="en-US" b="1" dirty="0" err="1" smtClean="0"/>
              <a:t>gobbledy</a:t>
            </a:r>
            <a:r>
              <a:rPr lang="en-US" b="1" dirty="0" smtClean="0"/>
              <a:t> gook</a:t>
            </a:r>
          </a:p>
          <a:p>
            <a:r>
              <a:rPr lang="en-US" dirty="0" smtClean="0">
                <a:solidFill>
                  <a:srgbClr val="A5003F"/>
                </a:solidFill>
              </a:rPr>
              <a:t>&lt;?</a:t>
            </a:r>
            <a:r>
              <a:rPr lang="en-US" dirty="0">
                <a:solidFill>
                  <a:srgbClr val="A5003F"/>
                </a:solidFill>
              </a:rPr>
              <a:t>xml version</a:t>
            </a:r>
            <a:r>
              <a:rPr lang="en-US" dirty="0" smtClean="0">
                <a:solidFill>
                  <a:srgbClr val="A5003F"/>
                </a:solidFill>
              </a:rPr>
              <a:t>="1.0" </a:t>
            </a:r>
            <a:r>
              <a:rPr lang="en-US" dirty="0">
                <a:solidFill>
                  <a:srgbClr val="A5003F"/>
                </a:solidFill>
              </a:rPr>
              <a:t>encoding</a:t>
            </a:r>
            <a:r>
              <a:rPr lang="en-US" dirty="0" smtClean="0">
                <a:solidFill>
                  <a:srgbClr val="A5003F"/>
                </a:solidFill>
              </a:rPr>
              <a:t>="UTF-8"?&gt;</a:t>
            </a:r>
            <a:endParaRPr lang="en-US" dirty="0" smtClean="0">
              <a:solidFill>
                <a:srgbClr val="A5003F"/>
              </a:solidFill>
            </a:endParaRPr>
          </a:p>
          <a:p>
            <a:r>
              <a:rPr lang="en-US" dirty="0" smtClean="0">
                <a:solidFill>
                  <a:srgbClr val="A5003F"/>
                </a:solidFill>
              </a:rPr>
              <a:t>&lt;</a:t>
            </a:r>
            <a:r>
              <a:rPr lang="en-US" dirty="0">
                <a:solidFill>
                  <a:srgbClr val="A5003F"/>
                </a:solidFill>
              </a:rPr>
              <a:t>html </a:t>
            </a:r>
            <a:r>
              <a:rPr lang="en-US" dirty="0" err="1">
                <a:solidFill>
                  <a:srgbClr val="A5003F"/>
                </a:solidFill>
              </a:rPr>
              <a:t>xmlns</a:t>
            </a:r>
            <a:r>
              <a:rPr lang="en-US" dirty="0" smtClean="0">
                <a:solidFill>
                  <a:srgbClr val="A5003F"/>
                </a:solidFill>
              </a:rPr>
              <a:t>="http</a:t>
            </a:r>
            <a:r>
              <a:rPr lang="en-US" dirty="0">
                <a:solidFill>
                  <a:srgbClr val="A5003F"/>
                </a:solidFill>
              </a:rPr>
              <a:t>://</a:t>
            </a:r>
            <a:r>
              <a:rPr lang="en-US" dirty="0" smtClean="0">
                <a:solidFill>
                  <a:srgbClr val="A5003F"/>
                </a:solidFill>
              </a:rPr>
              <a:t>www.w3.org/1999/xhtml" </a:t>
            </a:r>
            <a:endParaRPr lang="en-US" dirty="0" smtClean="0">
              <a:solidFill>
                <a:srgbClr val="A5003F"/>
              </a:solidFill>
            </a:endParaRPr>
          </a:p>
          <a:p>
            <a:r>
              <a:rPr lang="en-US" dirty="0" smtClean="0">
                <a:solidFill>
                  <a:srgbClr val="A5003F"/>
                </a:solidFill>
              </a:rPr>
              <a:t>           </a:t>
            </a:r>
            <a:r>
              <a:rPr lang="en-US" dirty="0" err="1" smtClean="0">
                <a:solidFill>
                  <a:srgbClr val="A5003F"/>
                </a:solidFill>
              </a:rPr>
              <a:t>xmlns:epub</a:t>
            </a:r>
            <a:r>
              <a:rPr lang="en-US" dirty="0" smtClean="0">
                <a:solidFill>
                  <a:srgbClr val="A5003F"/>
                </a:solidFill>
              </a:rPr>
              <a:t>="http</a:t>
            </a:r>
            <a:r>
              <a:rPr lang="en-US" dirty="0">
                <a:solidFill>
                  <a:srgbClr val="A5003F"/>
                </a:solidFill>
              </a:rPr>
              <a:t>://</a:t>
            </a:r>
            <a:r>
              <a:rPr lang="en-US" dirty="0" smtClean="0">
                <a:solidFill>
                  <a:srgbClr val="A5003F"/>
                </a:solidFill>
              </a:rPr>
              <a:t>www.idpf.org/2007/ops"&gt;</a:t>
            </a:r>
            <a:endParaRPr lang="en-US" dirty="0">
              <a:solidFill>
                <a:srgbClr val="A5003F"/>
              </a:solidFill>
            </a:endParaRPr>
          </a:p>
        </p:txBody>
      </p:sp>
      <p:sp>
        <p:nvSpPr>
          <p:cNvPr id="5" name="TextBox 4"/>
          <p:cNvSpPr txBox="1"/>
          <p:nvPr/>
        </p:nvSpPr>
        <p:spPr>
          <a:xfrm>
            <a:off x="2724141" y="1442869"/>
            <a:ext cx="6253700" cy="923330"/>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txBody>
          <a:bodyPr wrap="none" rtlCol="0">
            <a:spAutoFit/>
          </a:bodyPr>
          <a:lstStyle/>
          <a:p>
            <a:r>
              <a:rPr lang="en-US" b="1" dirty="0" smtClean="0"/>
              <a:t>Meta information</a:t>
            </a:r>
          </a:p>
          <a:p>
            <a:r>
              <a:rPr lang="en-US" dirty="0" smtClean="0">
                <a:solidFill>
                  <a:srgbClr val="A5003F"/>
                </a:solidFill>
              </a:rPr>
              <a:t>&lt;title&gt;</a:t>
            </a:r>
            <a:r>
              <a:rPr lang="en-US" dirty="0" smtClean="0"/>
              <a:t>Title</a:t>
            </a:r>
            <a:r>
              <a:rPr lang="en-US" dirty="0" smtClean="0">
                <a:solidFill>
                  <a:srgbClr val="A5003F"/>
                </a:solidFill>
              </a:rPr>
              <a:t>&lt;/title&gt;</a:t>
            </a:r>
          </a:p>
          <a:p>
            <a:r>
              <a:rPr lang="en-US" dirty="0" smtClean="0">
                <a:solidFill>
                  <a:srgbClr val="A5003F"/>
                </a:solidFill>
              </a:rPr>
              <a:t>&lt;link&gt;</a:t>
            </a:r>
            <a:r>
              <a:rPr lang="en-US" dirty="0" smtClean="0"/>
              <a:t>Links to important stuff like </a:t>
            </a:r>
            <a:r>
              <a:rPr lang="en-US" dirty="0" err="1" smtClean="0"/>
              <a:t>stylesheets</a:t>
            </a:r>
            <a:r>
              <a:rPr lang="en-US" dirty="0" smtClean="0"/>
              <a:t> or </a:t>
            </a:r>
            <a:r>
              <a:rPr lang="en-US" dirty="0" err="1" smtClean="0"/>
              <a:t>javascript</a:t>
            </a:r>
            <a:r>
              <a:rPr lang="en-US" dirty="0" smtClean="0">
                <a:solidFill>
                  <a:srgbClr val="A5003F"/>
                </a:solidFill>
              </a:rPr>
              <a:t>&lt;/link&gt;</a:t>
            </a:r>
            <a:endParaRPr lang="en-US" dirty="0">
              <a:solidFill>
                <a:srgbClr val="A5003F"/>
              </a:solidFill>
            </a:endParaRPr>
          </a:p>
        </p:txBody>
      </p:sp>
      <p:sp>
        <p:nvSpPr>
          <p:cNvPr id="6" name="TextBox 5"/>
          <p:cNvSpPr txBox="1"/>
          <p:nvPr/>
        </p:nvSpPr>
        <p:spPr>
          <a:xfrm>
            <a:off x="2724141" y="2501027"/>
            <a:ext cx="6253700" cy="2585323"/>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r>
              <a:rPr lang="en-US" b="1" dirty="0" smtClean="0"/>
              <a:t>Content/Visible stuff</a:t>
            </a:r>
          </a:p>
          <a:p>
            <a:r>
              <a:rPr lang="en-US" dirty="0" smtClean="0">
                <a:solidFill>
                  <a:srgbClr val="A5003F"/>
                </a:solidFill>
              </a:rPr>
              <a:t>&lt;div&gt;</a:t>
            </a:r>
          </a:p>
          <a:p>
            <a:pPr lvl="1"/>
            <a:r>
              <a:rPr lang="en-US" dirty="0" smtClean="0"/>
              <a:t>Biggest container of junk</a:t>
            </a:r>
            <a:r>
              <a:rPr lang="en-US" dirty="0" smtClean="0">
                <a:latin typeface="Adobe Garamond Pro"/>
              </a:rPr>
              <a:t>—</a:t>
            </a:r>
            <a:r>
              <a:rPr lang="en-US" dirty="0" smtClean="0"/>
              <a:t>like sections within a chapter.</a:t>
            </a:r>
          </a:p>
          <a:p>
            <a:pPr lvl="2"/>
            <a:r>
              <a:rPr lang="en-US" dirty="0" smtClean="0">
                <a:solidFill>
                  <a:srgbClr val="A5003F"/>
                </a:solidFill>
              </a:rPr>
              <a:t>&lt;p&gt;</a:t>
            </a:r>
          </a:p>
          <a:p>
            <a:pPr lvl="2"/>
            <a:r>
              <a:rPr lang="en-US" dirty="0" smtClean="0"/>
              <a:t>Paragraphs that contain sentences. And smaller spans that could hold things like </a:t>
            </a:r>
            <a:r>
              <a:rPr lang="en-US" dirty="0" smtClean="0">
                <a:solidFill>
                  <a:srgbClr val="A5003F"/>
                </a:solidFill>
              </a:rPr>
              <a:t>&lt;span&gt;</a:t>
            </a:r>
            <a:r>
              <a:rPr lang="en-US" b="1" dirty="0" smtClean="0"/>
              <a:t>bold words</a:t>
            </a:r>
            <a:r>
              <a:rPr lang="en-US" dirty="0" smtClean="0">
                <a:solidFill>
                  <a:srgbClr val="A5003F"/>
                </a:solidFill>
              </a:rPr>
              <a:t> &lt;/span&gt;</a:t>
            </a:r>
            <a:r>
              <a:rPr lang="en-US" dirty="0" smtClean="0"/>
              <a:t> or </a:t>
            </a:r>
            <a:r>
              <a:rPr lang="en-US" dirty="0" smtClean="0">
                <a:solidFill>
                  <a:srgbClr val="A5003F"/>
                </a:solidFill>
              </a:rPr>
              <a:t>&lt;span&gt;</a:t>
            </a:r>
            <a:r>
              <a:rPr lang="en-US" i="1" dirty="0" smtClean="0"/>
              <a:t>italic words</a:t>
            </a:r>
            <a:r>
              <a:rPr lang="en-US" dirty="0" smtClean="0">
                <a:solidFill>
                  <a:srgbClr val="A5003F"/>
                </a:solidFill>
              </a:rPr>
              <a:t> &lt;/span&gt;</a:t>
            </a:r>
            <a:r>
              <a:rPr lang="en-US" dirty="0" smtClean="0"/>
              <a:t>.</a:t>
            </a:r>
          </a:p>
          <a:p>
            <a:pPr lvl="2"/>
            <a:r>
              <a:rPr lang="en-US" dirty="0" smtClean="0">
                <a:solidFill>
                  <a:srgbClr val="A5003F"/>
                </a:solidFill>
              </a:rPr>
              <a:t>&lt;/p&gt;</a:t>
            </a:r>
          </a:p>
          <a:p>
            <a:r>
              <a:rPr lang="en-US" dirty="0" smtClean="0">
                <a:solidFill>
                  <a:srgbClr val="A5003F"/>
                </a:solidFill>
              </a:rPr>
              <a:t>&lt;/div&gt;</a:t>
            </a:r>
            <a:endParaRPr lang="en-US" dirty="0">
              <a:solidFill>
                <a:srgbClr val="A5003F"/>
              </a:solidFill>
            </a:endParaRPr>
          </a:p>
        </p:txBody>
      </p:sp>
      <p:sp>
        <p:nvSpPr>
          <p:cNvPr id="7" name="Freeform 6"/>
          <p:cNvSpPr/>
          <p:nvPr/>
        </p:nvSpPr>
        <p:spPr>
          <a:xfrm flipH="1" flipV="1">
            <a:off x="1832361" y="448985"/>
            <a:ext cx="834806" cy="258892"/>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0 w 1070148"/>
              <a:gd name="connsiteY0" fmla="*/ 0 h 924449"/>
              <a:gd name="connsiteX1" fmla="*/ 1070149 w 1070148"/>
              <a:gd name="connsiteY1" fmla="*/ 924449 h 924449"/>
              <a:gd name="connsiteX0" fmla="*/ 0 w 1835611"/>
              <a:gd name="connsiteY0" fmla="*/ 35684 h 35684"/>
              <a:gd name="connsiteX1" fmla="*/ 1835610 w 1835611"/>
              <a:gd name="connsiteY1" fmla="*/ 0 h 35684"/>
              <a:gd name="connsiteX0" fmla="*/ 0 w 1835609"/>
              <a:gd name="connsiteY0" fmla="*/ 35684 h 137304"/>
              <a:gd name="connsiteX1" fmla="*/ 1835610 w 1835609"/>
              <a:gd name="connsiteY1" fmla="*/ 0 h 137304"/>
              <a:gd name="connsiteX0" fmla="*/ 0 w 1592055"/>
              <a:gd name="connsiteY0" fmla="*/ 12548 h 119766"/>
              <a:gd name="connsiteX1" fmla="*/ 1592055 w 1592055"/>
              <a:gd name="connsiteY1" fmla="*/ 0 h 119766"/>
              <a:gd name="connsiteX0" fmla="*/ 0 w 1331102"/>
              <a:gd name="connsiteY0" fmla="*/ 12548 h 119766"/>
              <a:gd name="connsiteX1" fmla="*/ 1331102 w 1331102"/>
              <a:gd name="connsiteY1" fmla="*/ 0 h 119766"/>
              <a:gd name="connsiteX0" fmla="*/ 0 w 1365897"/>
              <a:gd name="connsiteY0" fmla="*/ 313312 h 375552"/>
              <a:gd name="connsiteX1" fmla="*/ 1365897 w 1365897"/>
              <a:gd name="connsiteY1" fmla="*/ 0 h 375552"/>
            </a:gdLst>
            <a:ahLst/>
            <a:cxnLst>
              <a:cxn ang="0">
                <a:pos x="connsiteX0" y="connsiteY0"/>
              </a:cxn>
              <a:cxn ang="0">
                <a:pos x="connsiteX1" y="connsiteY1"/>
              </a:cxn>
            </a:cxnLst>
            <a:rect l="l" t="t" r="r" b="b"/>
            <a:pathLst>
              <a:path w="1365897" h="375552">
                <a:moveTo>
                  <a:pt x="0" y="313312"/>
                </a:moveTo>
                <a:cubicBezTo>
                  <a:pt x="594472" y="555909"/>
                  <a:pt x="754027" y="11895"/>
                  <a:pt x="1365897" y="0"/>
                </a:cubicBezTo>
              </a:path>
            </a:pathLst>
          </a:custGeom>
          <a:noFill/>
          <a:ln>
            <a:solidFill>
              <a:srgbClr val="A5003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flipV="1">
            <a:off x="1874890" y="1559617"/>
            <a:ext cx="771010" cy="224157"/>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0 w 1070148"/>
              <a:gd name="connsiteY0" fmla="*/ 0 h 924449"/>
              <a:gd name="connsiteX1" fmla="*/ 1070149 w 1070148"/>
              <a:gd name="connsiteY1" fmla="*/ 924449 h 924449"/>
              <a:gd name="connsiteX0" fmla="*/ 0 w 1835611"/>
              <a:gd name="connsiteY0" fmla="*/ 35684 h 35684"/>
              <a:gd name="connsiteX1" fmla="*/ 1835610 w 1835611"/>
              <a:gd name="connsiteY1" fmla="*/ 0 h 35684"/>
              <a:gd name="connsiteX0" fmla="*/ 0 w 1835609"/>
              <a:gd name="connsiteY0" fmla="*/ 35684 h 137304"/>
              <a:gd name="connsiteX1" fmla="*/ 1835610 w 1835609"/>
              <a:gd name="connsiteY1" fmla="*/ 0 h 137304"/>
              <a:gd name="connsiteX0" fmla="*/ 0 w 1592055"/>
              <a:gd name="connsiteY0" fmla="*/ 12548 h 119766"/>
              <a:gd name="connsiteX1" fmla="*/ 1592055 w 1592055"/>
              <a:gd name="connsiteY1" fmla="*/ 0 h 119766"/>
              <a:gd name="connsiteX0" fmla="*/ 0 w 1278912"/>
              <a:gd name="connsiteY0" fmla="*/ 267041 h 333597"/>
              <a:gd name="connsiteX1" fmla="*/ 1278912 w 1278912"/>
              <a:gd name="connsiteY1" fmla="*/ 0 h 333597"/>
              <a:gd name="connsiteX0" fmla="*/ 0 w 1087547"/>
              <a:gd name="connsiteY0" fmla="*/ 533101 h 580662"/>
              <a:gd name="connsiteX1" fmla="*/ 1087547 w 1087547"/>
              <a:gd name="connsiteY1" fmla="*/ 0 h 580662"/>
              <a:gd name="connsiteX0" fmla="*/ 0 w 1087547"/>
              <a:gd name="connsiteY0" fmla="*/ 533101 h 533276"/>
              <a:gd name="connsiteX1" fmla="*/ 1087547 w 1087547"/>
              <a:gd name="connsiteY1" fmla="*/ 0 h 533276"/>
              <a:gd name="connsiteX0" fmla="*/ 0 w 1261514"/>
              <a:gd name="connsiteY0" fmla="*/ 324881 h 325165"/>
              <a:gd name="connsiteX1" fmla="*/ 1261514 w 1261514"/>
              <a:gd name="connsiteY1" fmla="*/ 0 h 325165"/>
            </a:gdLst>
            <a:ahLst/>
            <a:cxnLst>
              <a:cxn ang="0">
                <a:pos x="connsiteX0" y="connsiteY0"/>
              </a:cxn>
              <a:cxn ang="0">
                <a:pos x="connsiteX1" y="connsiteY1"/>
              </a:cxn>
            </a:cxnLst>
            <a:rect l="l" t="t" r="r" b="b"/>
            <a:pathLst>
              <a:path w="1261514" h="325165">
                <a:moveTo>
                  <a:pt x="0" y="324881"/>
                </a:moveTo>
                <a:cubicBezTo>
                  <a:pt x="855425" y="336123"/>
                  <a:pt x="649644" y="11895"/>
                  <a:pt x="1261514" y="0"/>
                </a:cubicBezTo>
              </a:path>
            </a:pathLst>
          </a:custGeom>
          <a:noFill/>
          <a:ln>
            <a:solidFill>
              <a:srgbClr val="A5003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flipV="1">
            <a:off x="1928054" y="2666233"/>
            <a:ext cx="749745" cy="582887"/>
          </a:xfrm>
          <a:custGeom>
            <a:avLst/>
            <a:gdLst>
              <a:gd name="connsiteX0" fmla="*/ 0 w 110532"/>
              <a:gd name="connsiteY0" fmla="*/ 0 h 1798655"/>
              <a:gd name="connsiteX1" fmla="*/ 10048 w 110532"/>
              <a:gd name="connsiteY1" fmla="*/ 929472 h 1798655"/>
              <a:gd name="connsiteX2" fmla="*/ 40193 w 110532"/>
              <a:gd name="connsiteY2" fmla="*/ 1170633 h 1798655"/>
              <a:gd name="connsiteX3" fmla="*/ 55265 w 110532"/>
              <a:gd name="connsiteY3" fmla="*/ 1301261 h 1798655"/>
              <a:gd name="connsiteX4" fmla="*/ 90435 w 110532"/>
              <a:gd name="connsiteY4" fmla="*/ 1602712 h 1798655"/>
              <a:gd name="connsiteX5" fmla="*/ 100483 w 110532"/>
              <a:gd name="connsiteY5" fmla="*/ 1728316 h 1798655"/>
              <a:gd name="connsiteX6" fmla="*/ 105507 w 110532"/>
              <a:gd name="connsiteY6" fmla="*/ 1753437 h 1798655"/>
              <a:gd name="connsiteX7" fmla="*/ 110531 w 110532"/>
              <a:gd name="connsiteY7"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00483 w 110531"/>
              <a:gd name="connsiteY5" fmla="*/ 1728316 h 1798655"/>
              <a:gd name="connsiteX6" fmla="*/ 110531 w 110531"/>
              <a:gd name="connsiteY6"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90435 w 110531"/>
              <a:gd name="connsiteY4" fmla="*/ 1602712 h 1798655"/>
              <a:gd name="connsiteX5" fmla="*/ 110531 w 110531"/>
              <a:gd name="connsiteY5"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55265 w 110531"/>
              <a:gd name="connsiteY3" fmla="*/ 1301261 h 1798655"/>
              <a:gd name="connsiteX4" fmla="*/ 110531 w 110531"/>
              <a:gd name="connsiteY4" fmla="*/ 1798655 h 1798655"/>
              <a:gd name="connsiteX0" fmla="*/ 0 w 110531"/>
              <a:gd name="connsiteY0" fmla="*/ 0 h 1798655"/>
              <a:gd name="connsiteX1" fmla="*/ 10048 w 110531"/>
              <a:gd name="connsiteY1" fmla="*/ 929472 h 1798655"/>
              <a:gd name="connsiteX2" fmla="*/ 40193 w 110531"/>
              <a:gd name="connsiteY2" fmla="*/ 1170633 h 1798655"/>
              <a:gd name="connsiteX3" fmla="*/ 110531 w 110531"/>
              <a:gd name="connsiteY3" fmla="*/ 1798655 h 1798655"/>
              <a:gd name="connsiteX0" fmla="*/ 644 w 111175"/>
              <a:gd name="connsiteY0" fmla="*/ 0 h 1798655"/>
              <a:gd name="connsiteX1" fmla="*/ 10692 w 111175"/>
              <a:gd name="connsiteY1" fmla="*/ 929472 h 1798655"/>
              <a:gd name="connsiteX2" fmla="*/ 111175 w 111175"/>
              <a:gd name="connsiteY2" fmla="*/ 1798655 h 1798655"/>
              <a:gd name="connsiteX0" fmla="*/ 91218 w 1432672"/>
              <a:gd name="connsiteY0" fmla="*/ 0 h 953302"/>
              <a:gd name="connsiteX1" fmla="*/ 101266 w 1432672"/>
              <a:gd name="connsiteY1" fmla="*/ 929472 h 953302"/>
              <a:gd name="connsiteX2" fmla="*/ 1432672 w 1432672"/>
              <a:gd name="connsiteY2" fmla="*/ 783772 h 953302"/>
              <a:gd name="connsiteX0" fmla="*/ 91218 w 1433660"/>
              <a:gd name="connsiteY0" fmla="*/ 0 h 1012697"/>
              <a:gd name="connsiteX1" fmla="*/ 101266 w 1433660"/>
              <a:gd name="connsiteY1" fmla="*/ 929472 h 1012697"/>
              <a:gd name="connsiteX2" fmla="*/ 1432672 w 1433660"/>
              <a:gd name="connsiteY2" fmla="*/ 783772 h 1012697"/>
              <a:gd name="connsiteX0" fmla="*/ 93822 w 1471410"/>
              <a:gd name="connsiteY0" fmla="*/ 0 h 960161"/>
              <a:gd name="connsiteX1" fmla="*/ 103870 w 1471410"/>
              <a:gd name="connsiteY1" fmla="*/ 929472 h 960161"/>
              <a:gd name="connsiteX2" fmla="*/ 1470446 w 1471410"/>
              <a:gd name="connsiteY2" fmla="*/ 602902 h 960161"/>
              <a:gd name="connsiteX0" fmla="*/ 93822 w 1470457"/>
              <a:gd name="connsiteY0" fmla="*/ 0 h 952433"/>
              <a:gd name="connsiteX1" fmla="*/ 103870 w 1470457"/>
              <a:gd name="connsiteY1" fmla="*/ 929472 h 952433"/>
              <a:gd name="connsiteX2" fmla="*/ 1470446 w 1470457"/>
              <a:gd name="connsiteY2" fmla="*/ 602902 h 952433"/>
              <a:gd name="connsiteX0" fmla="*/ 336292 w 1406452"/>
              <a:gd name="connsiteY0" fmla="*/ 0 h 1293160"/>
              <a:gd name="connsiteX1" fmla="*/ 39865 w 1406452"/>
              <a:gd name="connsiteY1" fmla="*/ 1251019 h 1293160"/>
              <a:gd name="connsiteX2" fmla="*/ 1406441 w 1406452"/>
              <a:gd name="connsiteY2" fmla="*/ 924449 h 1293160"/>
              <a:gd name="connsiteX0" fmla="*/ 34240 w 1104404"/>
              <a:gd name="connsiteY0" fmla="*/ 0 h 1147736"/>
              <a:gd name="connsiteX1" fmla="*/ 99553 w 1104404"/>
              <a:gd name="connsiteY1" fmla="*/ 1080197 h 1147736"/>
              <a:gd name="connsiteX2" fmla="*/ 1104389 w 1104404"/>
              <a:gd name="connsiteY2" fmla="*/ 924449 h 1147736"/>
              <a:gd name="connsiteX0" fmla="*/ 42729 w 1112902"/>
              <a:gd name="connsiteY0" fmla="*/ 0 h 1216781"/>
              <a:gd name="connsiteX1" fmla="*/ 108042 w 1112902"/>
              <a:gd name="connsiteY1" fmla="*/ 1080197 h 1216781"/>
              <a:gd name="connsiteX2" fmla="*/ 1112878 w 1112902"/>
              <a:gd name="connsiteY2" fmla="*/ 924449 h 1216781"/>
              <a:gd name="connsiteX0" fmla="*/ 176600 w 1246773"/>
              <a:gd name="connsiteY0" fmla="*/ 0 h 1228321"/>
              <a:gd name="connsiteX1" fmla="*/ 241913 w 1246773"/>
              <a:gd name="connsiteY1" fmla="*/ 1080197 h 1228321"/>
              <a:gd name="connsiteX2" fmla="*/ 1246749 w 1246773"/>
              <a:gd name="connsiteY2" fmla="*/ 924449 h 1228321"/>
              <a:gd name="connsiteX0" fmla="*/ 0 w 1070148"/>
              <a:gd name="connsiteY0" fmla="*/ 0 h 924449"/>
              <a:gd name="connsiteX1" fmla="*/ 1070149 w 1070148"/>
              <a:gd name="connsiteY1" fmla="*/ 924449 h 924449"/>
              <a:gd name="connsiteX0" fmla="*/ 0 w 1835611"/>
              <a:gd name="connsiteY0" fmla="*/ 35684 h 35684"/>
              <a:gd name="connsiteX1" fmla="*/ 1835610 w 1835611"/>
              <a:gd name="connsiteY1" fmla="*/ 0 h 35684"/>
              <a:gd name="connsiteX0" fmla="*/ 0 w 1835609"/>
              <a:gd name="connsiteY0" fmla="*/ 35684 h 137304"/>
              <a:gd name="connsiteX1" fmla="*/ 1835610 w 1835609"/>
              <a:gd name="connsiteY1" fmla="*/ 0 h 137304"/>
              <a:gd name="connsiteX0" fmla="*/ 0 w 1592055"/>
              <a:gd name="connsiteY0" fmla="*/ 12548 h 119766"/>
              <a:gd name="connsiteX1" fmla="*/ 1592055 w 1592055"/>
              <a:gd name="connsiteY1" fmla="*/ 0 h 119766"/>
              <a:gd name="connsiteX0" fmla="*/ 0 w 1278912"/>
              <a:gd name="connsiteY0" fmla="*/ 267041 h 333597"/>
              <a:gd name="connsiteX1" fmla="*/ 1278912 w 1278912"/>
              <a:gd name="connsiteY1" fmla="*/ 0 h 333597"/>
              <a:gd name="connsiteX0" fmla="*/ 0 w 1087547"/>
              <a:gd name="connsiteY0" fmla="*/ 533101 h 580662"/>
              <a:gd name="connsiteX1" fmla="*/ 1087547 w 1087547"/>
              <a:gd name="connsiteY1" fmla="*/ 0 h 580662"/>
              <a:gd name="connsiteX0" fmla="*/ 0 w 1087547"/>
              <a:gd name="connsiteY0" fmla="*/ 533101 h 533276"/>
              <a:gd name="connsiteX1" fmla="*/ 1087547 w 1087547"/>
              <a:gd name="connsiteY1" fmla="*/ 0 h 533276"/>
              <a:gd name="connsiteX0" fmla="*/ 0 w 1261514"/>
              <a:gd name="connsiteY0" fmla="*/ 324881 h 325165"/>
              <a:gd name="connsiteX1" fmla="*/ 1261514 w 1261514"/>
              <a:gd name="connsiteY1" fmla="*/ 0 h 325165"/>
              <a:gd name="connsiteX0" fmla="*/ 0 w 1174530"/>
              <a:gd name="connsiteY0" fmla="*/ 567805 h 567969"/>
              <a:gd name="connsiteX1" fmla="*/ 1174530 w 1174530"/>
              <a:gd name="connsiteY1" fmla="*/ 0 h 567969"/>
              <a:gd name="connsiteX0" fmla="*/ 0 w 1226721"/>
              <a:gd name="connsiteY0" fmla="*/ 845432 h 845543"/>
              <a:gd name="connsiteX1" fmla="*/ 1226721 w 1226721"/>
              <a:gd name="connsiteY1" fmla="*/ 0 h 845543"/>
            </a:gdLst>
            <a:ahLst/>
            <a:cxnLst>
              <a:cxn ang="0">
                <a:pos x="connsiteX0" y="connsiteY0"/>
              </a:cxn>
              <a:cxn ang="0">
                <a:pos x="connsiteX1" y="connsiteY1"/>
              </a:cxn>
            </a:cxnLst>
            <a:rect l="l" t="t" r="r" b="b"/>
            <a:pathLst>
              <a:path w="1226721" h="845543">
                <a:moveTo>
                  <a:pt x="0" y="845432"/>
                </a:moveTo>
                <a:cubicBezTo>
                  <a:pt x="855425" y="856674"/>
                  <a:pt x="614851" y="11895"/>
                  <a:pt x="1226721" y="0"/>
                </a:cubicBezTo>
              </a:path>
            </a:pathLst>
          </a:custGeom>
          <a:noFill/>
          <a:ln>
            <a:solidFill>
              <a:srgbClr val="A5003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7637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CFIs: Terminating steps</a:t>
            </a:r>
            <a:endParaRPr lang="en-US" dirty="0"/>
          </a:p>
        </p:txBody>
      </p:sp>
      <p:sp>
        <p:nvSpPr>
          <p:cNvPr id="3" name="Content Placeholder 2"/>
          <p:cNvSpPr>
            <a:spLocks noGrp="1"/>
          </p:cNvSpPr>
          <p:nvPr>
            <p:ph idx="1"/>
          </p:nvPr>
        </p:nvSpPr>
        <p:spPr/>
        <p:txBody>
          <a:bodyPr/>
          <a:lstStyle/>
          <a:p>
            <a:r>
              <a:rPr lang="en-US" sz="2400" dirty="0" smtClean="0"/>
              <a:t>Character Offset uses : (and a number of characters)</a:t>
            </a:r>
          </a:p>
          <a:p>
            <a:r>
              <a:rPr lang="en-US" sz="2400" dirty="0" smtClean="0"/>
              <a:t>Temporal Offset uses ~ (and a time stamp)</a:t>
            </a:r>
          </a:p>
          <a:p>
            <a:r>
              <a:rPr lang="en-US" sz="2400" dirty="0" smtClean="0"/>
              <a:t>Spatial Offset uses @ (and two colon-separated numbers)</a:t>
            </a:r>
          </a:p>
          <a:p>
            <a:r>
              <a:rPr lang="en-US" sz="2400" dirty="0" smtClean="0"/>
              <a:t>Text Location in [brackets] requires certain text around the point. [a, great] would find the point our example pointed to.</a:t>
            </a:r>
          </a:p>
          <a:p>
            <a:r>
              <a:rPr lang="en-US" sz="2400" dirty="0" smtClean="0"/>
              <a:t>Side Bias lets you declare whether the location should be displayed with the content before or after it.</a:t>
            </a:r>
          </a:p>
          <a:p>
            <a:pPr lvl="1"/>
            <a:r>
              <a:rPr lang="en-US" sz="2000" dirty="0" smtClean="0"/>
              <a:t>[;s=b] or [;s=a]</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solidFill>
                  <a:srgbClr val="A5003F"/>
                </a:solidFill>
              </a:rPr>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4500" dirty="0" smtClean="0"/>
              <a:t>Definition</a:t>
            </a:r>
            <a:endParaRPr lang="en-US" dirty="0" smtClean="0"/>
          </a:p>
          <a:p>
            <a:r>
              <a:rPr lang="en-US" dirty="0" err="1" smtClean="0"/>
              <a:t>Javascript</a:t>
            </a:r>
            <a:endParaRPr lang="en-US" dirty="0" smtClean="0"/>
          </a:p>
          <a:p>
            <a:pPr marL="0" indent="0">
              <a:buNone/>
            </a:pPr>
            <a:r>
              <a:rPr lang="en-US" sz="4500" dirty="0" smtClean="0"/>
              <a:t>One new object</a:t>
            </a:r>
          </a:p>
          <a:p>
            <a:r>
              <a:rPr lang="en-US" dirty="0" err="1" smtClean="0"/>
              <a:t>epubReadingSystem</a:t>
            </a:r>
            <a:endParaRPr lang="en-US" dirty="0" smtClean="0"/>
          </a:p>
          <a:p>
            <a:pPr marL="0" indent="0">
              <a:buNone/>
            </a:pPr>
            <a:r>
              <a:rPr lang="en-US" sz="4500" dirty="0" smtClean="0"/>
              <a:t>Supports methods</a:t>
            </a:r>
          </a:p>
          <a:p>
            <a:r>
              <a:rPr lang="en-US" dirty="0" err="1" smtClean="0"/>
              <a:t>hasFeature</a:t>
            </a:r>
            <a:endParaRPr lang="en-US" dirty="0" smtClean="0"/>
          </a:p>
          <a:p>
            <a:r>
              <a:rPr lang="en-US" dirty="0" err="1"/>
              <a:t>dom</a:t>
            </a:r>
            <a:r>
              <a:rPr lang="en-US" dirty="0"/>
              <a:t>-manipulation</a:t>
            </a:r>
            <a:r>
              <a:rPr lang="en-US" dirty="0" smtClean="0"/>
              <a:t>	</a:t>
            </a:r>
          </a:p>
          <a:p>
            <a:r>
              <a:rPr lang="en-US" dirty="0"/>
              <a:t>layout-</a:t>
            </a:r>
            <a:r>
              <a:rPr lang="en-US" dirty="0" smtClean="0"/>
              <a:t>changes	</a:t>
            </a:r>
          </a:p>
          <a:p>
            <a:r>
              <a:rPr lang="en-US" dirty="0"/>
              <a:t>touch-</a:t>
            </a:r>
            <a:r>
              <a:rPr lang="en-US" dirty="0" smtClean="0"/>
              <a:t>events</a:t>
            </a:r>
          </a:p>
          <a:p>
            <a:r>
              <a:rPr lang="en-US" dirty="0"/>
              <a:t>mouse-events</a:t>
            </a:r>
            <a:r>
              <a:rPr lang="en-US" dirty="0" smtClean="0"/>
              <a:t>	</a:t>
            </a:r>
          </a:p>
          <a:p>
            <a:r>
              <a:rPr lang="en-US" dirty="0"/>
              <a:t>keyboard-events</a:t>
            </a:r>
            <a:r>
              <a:rPr lang="en-US" dirty="0" smtClean="0"/>
              <a:t>	</a:t>
            </a:r>
          </a:p>
          <a:p>
            <a:r>
              <a:rPr lang="en-US" dirty="0" smtClean="0"/>
              <a:t>spine</a:t>
            </a:r>
            <a:r>
              <a:rPr lang="en-US" dirty="0"/>
              <a:t>-scripting</a:t>
            </a:r>
            <a:r>
              <a:rPr lang="en-US" dirty="0" smtClean="0"/>
              <a:t>	</a:t>
            </a:r>
          </a:p>
        </p:txBody>
      </p:sp>
    </p:spTree>
    <p:extLst>
      <p:ext uri="{BB962C8B-B14F-4D97-AF65-F5344CB8AC3E}">
        <p14:creationId xmlns="" xmlns:p14="http://schemas.microsoft.com/office/powerpoint/2010/main" val="2258930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All documents containing or referring to scripts must indicate this in the manifest: </a:t>
            </a:r>
            <a:br>
              <a:rPr lang="en-US" dirty="0"/>
            </a:br>
            <a:r>
              <a:rPr lang="en-US" sz="2000" dirty="0"/>
              <a:t/>
            </a:r>
            <a:br>
              <a:rPr lang="en-US" sz="2000" dirty="0"/>
            </a:br>
            <a:r>
              <a:rPr lang="en-US" sz="2000" dirty="0">
                <a:latin typeface="Consolas" pitchFamily="49" charset="0"/>
                <a:cs typeface="Consolas" pitchFamily="49" charset="0"/>
              </a:rPr>
              <a:t>&lt;manifest&gt;</a:t>
            </a:r>
            <a:br>
              <a:rPr lang="en-US" sz="2000" dirty="0">
                <a:latin typeface="Consolas" pitchFamily="49" charset="0"/>
                <a:cs typeface="Consolas" pitchFamily="49" charset="0"/>
              </a:rPr>
            </a:br>
            <a:r>
              <a:rPr lang="en-US" sz="2000" dirty="0">
                <a:latin typeface="Consolas" pitchFamily="49" charset="0"/>
                <a:cs typeface="Consolas" pitchFamily="49" charset="0"/>
              </a:rPr>
              <a:t>   &lt;item id</a:t>
            </a:r>
            <a:r>
              <a:rPr lang="en-US" sz="2000" dirty="0" smtClean="0">
                <a:latin typeface="Consolas" pitchFamily="49" charset="0"/>
                <a:cs typeface="Consolas" pitchFamily="49" charset="0"/>
              </a:rPr>
              <a:t>="ch1" </a:t>
            </a:r>
            <a:r>
              <a:rPr lang="en-US" sz="2000" dirty="0">
                <a:latin typeface="Consolas" pitchFamily="49" charset="0"/>
                <a:cs typeface="Consolas" pitchFamily="49" charset="0"/>
              </a:rPr>
              <a:t/>
            </a:r>
            <a:br>
              <a:rPr lang="en-US" sz="2000" dirty="0">
                <a:latin typeface="Consolas" pitchFamily="49" charset="0"/>
                <a:cs typeface="Consolas" pitchFamily="49" charset="0"/>
              </a:rPr>
            </a:b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href</a:t>
            </a:r>
            <a:r>
              <a:rPr lang="en-US" sz="2000" dirty="0" smtClean="0">
                <a:latin typeface="Consolas" pitchFamily="49" charset="0"/>
                <a:cs typeface="Consolas" pitchFamily="49" charset="0"/>
              </a:rPr>
              <a:t>="chapter1.xhtml" </a:t>
            </a:r>
            <a:r>
              <a:rPr lang="en-US" sz="2000" dirty="0">
                <a:latin typeface="Consolas" pitchFamily="49" charset="0"/>
                <a:cs typeface="Consolas" pitchFamily="49" charset="0"/>
              </a:rPr>
              <a:t/>
            </a:r>
            <a:br>
              <a:rPr lang="en-US" sz="2000" dirty="0">
                <a:latin typeface="Consolas" pitchFamily="49" charset="0"/>
                <a:cs typeface="Consolas" pitchFamily="49" charset="0"/>
              </a:rPr>
            </a:br>
            <a:r>
              <a:rPr lang="en-US" sz="2000" dirty="0" smtClean="0">
                <a:latin typeface="Consolas" pitchFamily="49" charset="0"/>
                <a:cs typeface="Consolas" pitchFamily="49" charset="0"/>
              </a:rPr>
              <a:t>	media-type</a:t>
            </a:r>
            <a:r>
              <a:rPr lang="en-US" sz="2000" dirty="0" smtClean="0">
                <a:latin typeface="Consolas" pitchFamily="49" charset="0"/>
                <a:cs typeface="Consolas" pitchFamily="49" charset="0"/>
              </a:rPr>
              <a:t>="application/</a:t>
            </a:r>
            <a:r>
              <a:rPr lang="en-US" sz="2000" dirty="0" err="1" smtClean="0">
                <a:latin typeface="Consolas" pitchFamily="49" charset="0"/>
                <a:cs typeface="Consolas" pitchFamily="49" charset="0"/>
              </a:rPr>
              <a:t>xhtml+xml</a:t>
            </a:r>
            <a:r>
              <a:rPr lang="en-US" sz="2000" dirty="0" smtClean="0">
                <a:latin typeface="Consolas" pitchFamily="49" charset="0"/>
                <a:cs typeface="Consolas" pitchFamily="49" charset="0"/>
              </a:rPr>
              <a:t>"</a:t>
            </a:r>
            <a:endParaRPr lang="en-US" sz="2000" dirty="0" smtClean="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	</a:t>
            </a:r>
            <a:r>
              <a:rPr lang="en-US" sz="2000" dirty="0" smtClean="0">
                <a:solidFill>
                  <a:schemeClr val="accent1"/>
                </a:solidFill>
                <a:latin typeface="Consolas" pitchFamily="49" charset="0"/>
                <a:cs typeface="Consolas" pitchFamily="49" charset="0"/>
              </a:rPr>
              <a:t>property</a:t>
            </a:r>
            <a:r>
              <a:rPr lang="en-US" sz="2000" dirty="0" smtClean="0">
                <a:solidFill>
                  <a:schemeClr val="accent1"/>
                </a:solidFill>
                <a:latin typeface="Consolas" pitchFamily="49" charset="0"/>
                <a:cs typeface="Consolas" pitchFamily="49" charset="0"/>
              </a:rPr>
              <a:t>="scripted"</a:t>
            </a:r>
            <a:r>
              <a:rPr lang="en-US" sz="2000" dirty="0">
                <a:latin typeface="Consolas" pitchFamily="49" charset="0"/>
                <a:cs typeface="Consolas" pitchFamily="49" charset="0"/>
              </a:rPr>
              <a:t/>
            </a:r>
            <a:br>
              <a:rPr lang="en-US" sz="2000" dirty="0">
                <a:latin typeface="Consolas" pitchFamily="49" charset="0"/>
                <a:cs typeface="Consolas" pitchFamily="49" charset="0"/>
              </a:rPr>
            </a:br>
            <a:r>
              <a:rPr lang="en-US" sz="2000" dirty="0" smtClean="0">
                <a:latin typeface="Consolas" pitchFamily="49" charset="0"/>
                <a:cs typeface="Consolas" pitchFamily="49" charset="0"/>
              </a:rPr>
              <a:t>	media-overlay</a:t>
            </a:r>
            <a:r>
              <a:rPr lang="en-US" sz="2000" dirty="0" smtClean="0">
                <a:latin typeface="Consolas" pitchFamily="49" charset="0"/>
                <a:cs typeface="Consolas" pitchFamily="49" charset="0"/>
              </a:rPr>
              <a:t>="ch1_audio"/&gt;</a:t>
            </a:r>
            <a:endParaRPr lang="en-US" sz="2000" dirty="0" smtClean="0">
              <a:latin typeface="Consolas" pitchFamily="49" charset="0"/>
              <a:cs typeface="Consolas" pitchFamily="49" charset="0"/>
            </a:endParaRPr>
          </a:p>
          <a:p>
            <a:pPr marL="0" indent="0">
              <a:buNone/>
            </a:pPr>
            <a:endParaRPr lang="en-US" sz="2000" dirty="0">
              <a:latin typeface="Consolas" pitchFamily="49" charset="0"/>
              <a:cs typeface="Consolas" pitchFamily="49" charset="0"/>
            </a:endParaRPr>
          </a:p>
          <a:p>
            <a:pPr marL="0" indent="0">
              <a:buNone/>
            </a:pPr>
            <a:r>
              <a:rPr lang="en-US" dirty="0" smtClean="0">
                <a:cs typeface="Consolas" pitchFamily="49" charset="0"/>
              </a:rPr>
              <a:t>Container-constrained </a:t>
            </a:r>
            <a:r>
              <a:rPr lang="en-US" dirty="0" err="1" smtClean="0">
                <a:cs typeface="Consolas" pitchFamily="49" charset="0"/>
              </a:rPr>
              <a:t>vs</a:t>
            </a:r>
            <a:r>
              <a:rPr lang="en-US" dirty="0" smtClean="0">
                <a:cs typeface="Consolas" pitchFamily="49" charset="0"/>
              </a:rPr>
              <a:t> spine-level</a:t>
            </a:r>
            <a:endParaRPr lang="en-US" dirty="0">
              <a:cs typeface="Consolas" pitchFamily="49" charset="0"/>
            </a:endParaRPr>
          </a:p>
        </p:txBody>
      </p:sp>
    </p:spTree>
    <p:extLst>
      <p:ext uri="{BB962C8B-B14F-4D97-AF65-F5344CB8AC3E}">
        <p14:creationId xmlns="" xmlns:p14="http://schemas.microsoft.com/office/powerpoint/2010/main" val="10659755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 few rules:</a:t>
            </a:r>
          </a:p>
          <a:p>
            <a:pPr fontAlgn="base"/>
            <a:r>
              <a:rPr lang="en-US" dirty="0"/>
              <a:t>Supporting scripts is optional for the reading system, but if it does not support scripting, it must process fallbacks</a:t>
            </a:r>
          </a:p>
          <a:p>
            <a:pPr fontAlgn="base"/>
            <a:r>
              <a:rPr lang="en-US" dirty="0"/>
              <a:t>Container-constrained scripts cannot affect other XHTML documents or its own containing rectangle</a:t>
            </a:r>
          </a:p>
          <a:p>
            <a:pPr fontAlgn="base"/>
            <a:r>
              <a:rPr lang="en-US" dirty="0" smtClean="0"/>
              <a:t>For </a:t>
            </a:r>
            <a:r>
              <a:rPr lang="en-US" dirty="0"/>
              <a:t>security reasons, </a:t>
            </a:r>
            <a:r>
              <a:rPr lang="en-US" dirty="0" smtClean="0"/>
              <a:t>ereaders </a:t>
            </a:r>
            <a:r>
              <a:rPr lang="en-US" dirty="0"/>
              <a:t>may not allow the document to access other documents, the hard drive, the network, or encrypted/unencrypted portions of the ebook, or save or retrieve cookies</a:t>
            </a:r>
          </a:p>
          <a:p>
            <a:endParaRPr lang="en-US" dirty="0"/>
          </a:p>
        </p:txBody>
      </p:sp>
    </p:spTree>
    <p:extLst>
      <p:ext uri="{BB962C8B-B14F-4D97-AF65-F5344CB8AC3E}">
        <p14:creationId xmlns="" xmlns:p14="http://schemas.microsoft.com/office/powerpoint/2010/main" val="3600630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Best practices:</a:t>
            </a:r>
          </a:p>
          <a:p>
            <a:pPr fontAlgn="base"/>
            <a:r>
              <a:rPr lang="en-US" dirty="0"/>
              <a:t>Restricting scripts to container-constrained inclusion will provide more consistency and will have less interference with non-scripted content</a:t>
            </a:r>
          </a:p>
          <a:p>
            <a:pPr fontAlgn="base"/>
            <a:r>
              <a:rPr lang="en-US" dirty="0"/>
              <a:t>Declarative techniques and avoiding scripting when practical are the best ways to ensure longevity and accessibility</a:t>
            </a:r>
          </a:p>
          <a:p>
            <a:pPr fontAlgn="base"/>
            <a:r>
              <a:rPr lang="en-US" dirty="0"/>
              <a:t>Provide an opportunity for the user to allow/disallow network connections or other scripting functions that execute outside of the confines of the ebook</a:t>
            </a:r>
          </a:p>
          <a:p>
            <a:pPr fontAlgn="base"/>
            <a:r>
              <a:rPr lang="en-US" dirty="0" smtClean="0"/>
              <a:t>Avoid </a:t>
            </a:r>
            <a:r>
              <a:rPr lang="en-US" dirty="0"/>
              <a:t>keyboard event triggers</a:t>
            </a:r>
          </a:p>
          <a:p>
            <a:pPr fontAlgn="base"/>
            <a:r>
              <a:rPr lang="en-US" dirty="0"/>
              <a:t>Keep in mind the variability of reading devices when </a:t>
            </a:r>
            <a:r>
              <a:rPr lang="en-US" dirty="0" smtClean="0"/>
              <a:t>scripting</a:t>
            </a:r>
            <a:endParaRPr lang="en-US" dirty="0"/>
          </a:p>
        </p:txBody>
      </p:sp>
    </p:spTree>
    <p:extLst>
      <p:ext uri="{BB962C8B-B14F-4D97-AF65-F5344CB8AC3E}">
        <p14:creationId xmlns="" xmlns:p14="http://schemas.microsoft.com/office/powerpoint/2010/main" val="23916948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232673"/>
          </a:xfrm>
        </p:spPr>
        <p:txBody>
          <a:bodyPr>
            <a:normAutofit fontScale="92500" lnSpcReduction="20000"/>
          </a:bodyPr>
          <a:lstStyle/>
          <a:p>
            <a:pPr>
              <a:buFont typeface="+mj-lt"/>
              <a:buAutoNum type="arabicPeriod"/>
            </a:pPr>
            <a:r>
              <a:rPr lang="en-US" sz="2000" dirty="0" smtClean="0"/>
              <a:t>A basic introduction to </a:t>
            </a:r>
            <a:r>
              <a:rPr lang="en-US" sz="2000" dirty="0" err="1" smtClean="0"/>
              <a:t>epub</a:t>
            </a:r>
            <a:r>
              <a:rPr lang="en-US" sz="2000" dirty="0" smtClean="0"/>
              <a:t> and what’s new in 3.0</a:t>
            </a:r>
          </a:p>
          <a:p>
            <a:pPr>
              <a:buFont typeface="+mj-lt"/>
              <a:buAutoNum type="arabicPeriod"/>
            </a:pPr>
            <a:r>
              <a:rPr lang="en-US" sz="2000" dirty="0" smtClean="0"/>
              <a:t>Review of tools and files we’ll be using</a:t>
            </a:r>
          </a:p>
          <a:p>
            <a:pPr>
              <a:buFont typeface="+mj-lt"/>
              <a:buAutoNum type="arabicPeriod"/>
            </a:pPr>
            <a:r>
              <a:rPr lang="en-US" sz="2000" dirty="0" smtClean="0"/>
              <a:t>Dissection of an </a:t>
            </a:r>
            <a:r>
              <a:rPr lang="en-US" sz="2000" dirty="0" err="1" smtClean="0"/>
              <a:t>epub</a:t>
            </a:r>
            <a:r>
              <a:rPr lang="en-US" sz="2000" dirty="0" smtClean="0"/>
              <a:t> 2.0 file</a:t>
            </a:r>
          </a:p>
          <a:p>
            <a:pPr>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solidFill>
                  <a:srgbClr val="A5003F"/>
                </a:solidFill>
              </a:rPr>
              <a:t>CSS changes</a:t>
            </a:r>
          </a:p>
          <a:p>
            <a:pPr>
              <a:buFont typeface="+mj-lt"/>
              <a:buAutoNum type="arabicPeriod"/>
            </a:pPr>
            <a:r>
              <a:rPr lang="en-US" sz="2000" dirty="0" smtClean="0"/>
              <a:t>Questions and (hopefully) answers!</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Differences</a:t>
            </a:r>
            <a:endParaRPr lang="en-US" dirty="0"/>
          </a:p>
        </p:txBody>
      </p:sp>
      <p:sp>
        <p:nvSpPr>
          <p:cNvPr id="5" name="TextBox 4"/>
          <p:cNvSpPr txBox="1"/>
          <p:nvPr/>
        </p:nvSpPr>
        <p:spPr>
          <a:xfrm>
            <a:off x="2609796" y="1371600"/>
            <a:ext cx="3924408" cy="2031325"/>
          </a:xfrm>
          <a:prstGeom prst="rect">
            <a:avLst/>
          </a:prstGeom>
          <a:noFill/>
        </p:spPr>
        <p:txBody>
          <a:bodyPr wrap="none" rtlCol="0">
            <a:spAutoFit/>
          </a:bodyPr>
          <a:lstStyle/>
          <a:p>
            <a:pPr fontAlgn="base"/>
            <a:r>
              <a:rPr lang="en-US" dirty="0"/>
              <a:t>Based on CSS 2.1 with some exceptions</a:t>
            </a:r>
            <a:r>
              <a:rPr lang="en-US" dirty="0" smtClean="0"/>
              <a:t>.</a:t>
            </a:r>
          </a:p>
          <a:p>
            <a:pPr fontAlgn="base"/>
            <a:endParaRPr lang="en-US" dirty="0"/>
          </a:p>
          <a:p>
            <a:pPr fontAlgn="base"/>
            <a:r>
              <a:rPr lang="en-US" dirty="0" smtClean="0"/>
              <a:t>It </a:t>
            </a:r>
            <a:r>
              <a:rPr lang="en-US" dirty="0"/>
              <a:t>does </a:t>
            </a:r>
            <a:r>
              <a:rPr lang="en-US" i="1" dirty="0"/>
              <a:t>not </a:t>
            </a:r>
            <a:r>
              <a:rPr lang="en-US" dirty="0"/>
              <a:t>support:</a:t>
            </a:r>
          </a:p>
          <a:p>
            <a:pPr lvl="1" fontAlgn="base"/>
            <a:r>
              <a:rPr lang="en-US" dirty="0"/>
              <a:t>position: fixed</a:t>
            </a:r>
          </a:p>
          <a:p>
            <a:pPr lvl="1" fontAlgn="base"/>
            <a:r>
              <a:rPr lang="en-US" dirty="0"/>
              <a:t>direction</a:t>
            </a:r>
          </a:p>
          <a:p>
            <a:pPr lvl="1" fontAlgn="base"/>
            <a:r>
              <a:rPr lang="en-US" dirty="0" err="1"/>
              <a:t>unicode-bidi</a:t>
            </a:r>
            <a:endParaRPr lang="en-US" dirty="0"/>
          </a:p>
          <a:p>
            <a:endParaRPr lang="en-US" dirty="0"/>
          </a:p>
        </p:txBody>
      </p:sp>
    </p:spTree>
    <p:extLst>
      <p:ext uri="{BB962C8B-B14F-4D97-AF65-F5344CB8AC3E}">
        <p14:creationId xmlns="" xmlns:p14="http://schemas.microsoft.com/office/powerpoint/2010/main" val="16326036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Differences</a:t>
            </a:r>
            <a:endParaRPr lang="en-US" dirty="0"/>
          </a:p>
        </p:txBody>
      </p:sp>
      <p:sp>
        <p:nvSpPr>
          <p:cNvPr id="3" name="Content Placeholder 2"/>
          <p:cNvSpPr>
            <a:spLocks noGrp="1"/>
          </p:cNvSpPr>
          <p:nvPr>
            <p:ph idx="1"/>
          </p:nvPr>
        </p:nvSpPr>
        <p:spPr>
          <a:xfrm>
            <a:off x="457200" y="1200150"/>
            <a:ext cx="8229600" cy="3733799"/>
          </a:xfrm>
        </p:spPr>
        <p:txBody>
          <a:bodyPr numCol="2">
            <a:normAutofit fontScale="70000" lnSpcReduction="20000"/>
          </a:bodyPr>
          <a:lstStyle/>
          <a:p>
            <a:pPr fontAlgn="base"/>
            <a:r>
              <a:rPr lang="en-US" dirty="0" smtClean="0">
                <a:latin typeface="Consolas" pitchFamily="49" charset="0"/>
                <a:cs typeface="Consolas" pitchFamily="49" charset="0"/>
              </a:rPr>
              <a:t>@</a:t>
            </a:r>
            <a:r>
              <a:rPr lang="en-US" dirty="0">
                <a:latin typeface="Consolas" pitchFamily="49" charset="0"/>
                <a:cs typeface="Consolas" pitchFamily="49" charset="0"/>
              </a:rPr>
              <a:t>media</a:t>
            </a:r>
          </a:p>
          <a:p>
            <a:pPr fontAlgn="base"/>
            <a:r>
              <a:rPr lang="en-US" dirty="0">
                <a:latin typeface="Consolas" pitchFamily="49" charset="0"/>
                <a:cs typeface="Consolas" pitchFamily="49" charset="0"/>
              </a:rPr>
              <a:t>@import</a:t>
            </a:r>
          </a:p>
          <a:p>
            <a:pPr fontAlgn="base"/>
            <a:r>
              <a:rPr lang="en-US" dirty="0">
                <a:latin typeface="Consolas" pitchFamily="49" charset="0"/>
                <a:cs typeface="Consolas" pitchFamily="49" charset="0"/>
              </a:rPr>
              <a:t>@namespace</a:t>
            </a:r>
          </a:p>
          <a:p>
            <a:pPr fontAlgn="base"/>
            <a:r>
              <a:rPr lang="en-US" dirty="0"/>
              <a:t>CSS Multi-column layout module</a:t>
            </a:r>
          </a:p>
          <a:p>
            <a:pPr lvl="1" fontAlgn="base"/>
            <a:r>
              <a:rPr lang="en-US" dirty="0" smtClean="0"/>
              <a:t>No </a:t>
            </a:r>
            <a:r>
              <a:rPr lang="en-US" dirty="0" smtClean="0">
                <a:latin typeface="Consolas" pitchFamily="49" charset="0"/>
                <a:cs typeface="Consolas" pitchFamily="49" charset="0"/>
              </a:rPr>
              <a:t>column-span</a:t>
            </a:r>
            <a:endParaRPr lang="en-US" dirty="0">
              <a:latin typeface="Consolas" pitchFamily="49" charset="0"/>
              <a:cs typeface="Consolas" pitchFamily="49" charset="0"/>
            </a:endParaRPr>
          </a:p>
          <a:p>
            <a:pPr lvl="1" fontAlgn="base"/>
            <a:r>
              <a:rPr lang="en-US" sz="2300" dirty="0" err="1" smtClean="0">
                <a:latin typeface="Consolas" pitchFamily="49" charset="0"/>
                <a:cs typeface="Consolas" pitchFamily="49" charset="0"/>
              </a:rPr>
              <a:t>oeb</a:t>
            </a:r>
            <a:r>
              <a:rPr lang="en-US" sz="2300" dirty="0" smtClean="0">
                <a:latin typeface="Consolas" pitchFamily="49" charset="0"/>
                <a:cs typeface="Consolas" pitchFamily="49" charset="0"/>
              </a:rPr>
              <a:t>-column-number</a:t>
            </a:r>
            <a:r>
              <a:rPr lang="en-US" sz="2300" dirty="0" smtClean="0"/>
              <a:t> (deprecated) </a:t>
            </a:r>
            <a:r>
              <a:rPr lang="en-US" sz="2300" dirty="0"/>
              <a:t>= </a:t>
            </a:r>
            <a:r>
              <a:rPr lang="en-US" sz="2300" dirty="0">
                <a:latin typeface="Consolas" pitchFamily="49" charset="0"/>
                <a:cs typeface="Consolas" pitchFamily="49" charset="0"/>
              </a:rPr>
              <a:t>column-count</a:t>
            </a:r>
            <a:r>
              <a:rPr lang="en-US" sz="2300" dirty="0"/>
              <a:t> (preferred) </a:t>
            </a:r>
          </a:p>
          <a:p>
            <a:pPr fontAlgn="base"/>
            <a:endParaRPr lang="en-US" dirty="0" smtClean="0"/>
          </a:p>
          <a:p>
            <a:pPr fontAlgn="base"/>
            <a:endParaRPr lang="en-US" dirty="0"/>
          </a:p>
          <a:p>
            <a:pPr fontAlgn="base"/>
            <a:endParaRPr lang="en-US" dirty="0" smtClean="0"/>
          </a:p>
          <a:p>
            <a:pPr fontAlgn="base"/>
            <a:endParaRPr lang="en-US" dirty="0" smtClean="0"/>
          </a:p>
          <a:p>
            <a:pPr fontAlgn="base"/>
            <a:r>
              <a:rPr lang="en-US" dirty="0" smtClean="0">
                <a:latin typeface="Consolas" pitchFamily="49" charset="0"/>
                <a:cs typeface="Consolas" pitchFamily="49" charset="0"/>
              </a:rPr>
              <a:t>text-transform</a:t>
            </a:r>
            <a:endParaRPr lang="en-US" dirty="0">
              <a:latin typeface="Consolas" pitchFamily="49" charset="0"/>
              <a:cs typeface="Consolas" pitchFamily="49" charset="0"/>
            </a:endParaRPr>
          </a:p>
          <a:p>
            <a:pPr lvl="1" fontAlgn="base"/>
            <a:r>
              <a:rPr lang="en-US" dirty="0" err="1">
                <a:latin typeface="Consolas" pitchFamily="49" charset="0"/>
                <a:cs typeface="Consolas" pitchFamily="49" charset="0"/>
              </a:rPr>
              <a:t>fullwidth</a:t>
            </a:r>
            <a:r>
              <a:rPr lang="en-US" dirty="0"/>
              <a:t> is </a:t>
            </a:r>
            <a:r>
              <a:rPr lang="en-US" dirty="0">
                <a:latin typeface="Consolas" pitchFamily="49" charset="0"/>
                <a:cs typeface="Consolas" pitchFamily="49" charset="0"/>
              </a:rPr>
              <a:t>-</a:t>
            </a:r>
            <a:r>
              <a:rPr lang="en-US" dirty="0" err="1">
                <a:latin typeface="Consolas" pitchFamily="49" charset="0"/>
                <a:cs typeface="Consolas" pitchFamily="49" charset="0"/>
              </a:rPr>
              <a:t>epub-fullwidth</a:t>
            </a:r>
            <a:endParaRPr lang="en-US" dirty="0">
              <a:latin typeface="Consolas" pitchFamily="49" charset="0"/>
              <a:cs typeface="Consolas" pitchFamily="49" charset="0"/>
            </a:endParaRPr>
          </a:p>
          <a:p>
            <a:pPr lvl="1" fontAlgn="base"/>
            <a:r>
              <a:rPr lang="en-US" dirty="0" err="1">
                <a:latin typeface="Consolas" pitchFamily="49" charset="0"/>
                <a:cs typeface="Consolas" pitchFamily="49" charset="0"/>
              </a:rPr>
              <a:t>fullsize</a:t>
            </a:r>
            <a:r>
              <a:rPr lang="en-US" dirty="0">
                <a:latin typeface="Consolas" pitchFamily="49" charset="0"/>
                <a:cs typeface="Consolas" pitchFamily="49" charset="0"/>
              </a:rPr>
              <a:t>-kana</a:t>
            </a:r>
            <a:r>
              <a:rPr lang="en-US" dirty="0"/>
              <a:t> is </a:t>
            </a:r>
            <a:r>
              <a:rPr lang="en-US" dirty="0">
                <a:latin typeface="Consolas" pitchFamily="49" charset="0"/>
                <a:cs typeface="Consolas" pitchFamily="49" charset="0"/>
              </a:rPr>
              <a:t>-</a:t>
            </a:r>
            <a:r>
              <a:rPr lang="en-US" dirty="0" err="1">
                <a:latin typeface="Consolas" pitchFamily="49" charset="0"/>
                <a:cs typeface="Consolas" pitchFamily="49" charset="0"/>
              </a:rPr>
              <a:t>epub</a:t>
            </a:r>
            <a:r>
              <a:rPr lang="en-US" dirty="0">
                <a:latin typeface="Consolas" pitchFamily="49" charset="0"/>
                <a:cs typeface="Consolas" pitchFamily="49" charset="0"/>
              </a:rPr>
              <a:t>-</a:t>
            </a:r>
            <a:r>
              <a:rPr lang="en-US" dirty="0" err="1">
                <a:latin typeface="Consolas" pitchFamily="49" charset="0"/>
                <a:cs typeface="Consolas" pitchFamily="49" charset="0"/>
              </a:rPr>
              <a:t>fullsize</a:t>
            </a:r>
            <a:r>
              <a:rPr lang="en-US" dirty="0">
                <a:latin typeface="Consolas" pitchFamily="49" charset="0"/>
                <a:cs typeface="Consolas" pitchFamily="49" charset="0"/>
              </a:rPr>
              <a:t>-kana</a:t>
            </a:r>
          </a:p>
          <a:p>
            <a:pPr fontAlgn="base"/>
            <a:r>
              <a:rPr lang="en-US" dirty="0">
                <a:latin typeface="Consolas" pitchFamily="49" charset="0"/>
                <a:cs typeface="Consolas" pitchFamily="49" charset="0"/>
              </a:rPr>
              <a:t>list-style-type:</a:t>
            </a:r>
          </a:p>
          <a:p>
            <a:pPr lvl="1" fontAlgn="base"/>
            <a:r>
              <a:rPr lang="en-US" dirty="0" err="1">
                <a:latin typeface="Consolas" pitchFamily="49" charset="0"/>
                <a:cs typeface="Consolas" pitchFamily="49" charset="0"/>
              </a:rPr>
              <a:t>cjk</a:t>
            </a:r>
            <a:r>
              <a:rPr lang="en-US" dirty="0">
                <a:latin typeface="Consolas" pitchFamily="49" charset="0"/>
                <a:cs typeface="Consolas" pitchFamily="49" charset="0"/>
              </a:rPr>
              <a:t>-ideographic</a:t>
            </a:r>
          </a:p>
          <a:p>
            <a:pPr lvl="1" fontAlgn="base"/>
            <a:r>
              <a:rPr lang="en-US" dirty="0" err="1">
                <a:latin typeface="Consolas" pitchFamily="49" charset="0"/>
                <a:cs typeface="Consolas" pitchFamily="49" charset="0"/>
              </a:rPr>
              <a:t>hebrew</a:t>
            </a:r>
            <a:endParaRPr lang="en-US" dirty="0">
              <a:latin typeface="Consolas" pitchFamily="49" charset="0"/>
              <a:cs typeface="Consolas" pitchFamily="49" charset="0"/>
            </a:endParaRPr>
          </a:p>
          <a:p>
            <a:pPr lvl="1" fontAlgn="base"/>
            <a:r>
              <a:rPr lang="en-US" dirty="0">
                <a:latin typeface="Consolas" pitchFamily="49" charset="0"/>
                <a:cs typeface="Consolas" pitchFamily="49" charset="0"/>
              </a:rPr>
              <a:t>hiragana</a:t>
            </a:r>
          </a:p>
          <a:p>
            <a:pPr lvl="1" fontAlgn="base"/>
            <a:r>
              <a:rPr lang="en-US" dirty="0">
                <a:latin typeface="Consolas" pitchFamily="49" charset="0"/>
                <a:cs typeface="Consolas" pitchFamily="49" charset="0"/>
              </a:rPr>
              <a:t>hiragana-</a:t>
            </a:r>
            <a:r>
              <a:rPr lang="en-US" dirty="0" err="1">
                <a:latin typeface="Consolas" pitchFamily="49" charset="0"/>
                <a:cs typeface="Consolas" pitchFamily="49" charset="0"/>
              </a:rPr>
              <a:t>iroha</a:t>
            </a:r>
            <a:endParaRPr lang="en-US" dirty="0">
              <a:latin typeface="Consolas" pitchFamily="49" charset="0"/>
              <a:cs typeface="Consolas" pitchFamily="49" charset="0"/>
            </a:endParaRPr>
          </a:p>
          <a:p>
            <a:pPr lvl="1" fontAlgn="base"/>
            <a:r>
              <a:rPr lang="en-US" dirty="0">
                <a:latin typeface="Consolas" pitchFamily="49" charset="0"/>
                <a:cs typeface="Consolas" pitchFamily="49" charset="0"/>
              </a:rPr>
              <a:t>katakana</a:t>
            </a:r>
          </a:p>
          <a:p>
            <a:pPr lvl="1" fontAlgn="base"/>
            <a:r>
              <a:rPr lang="en-US" dirty="0" smtClean="0">
                <a:latin typeface="Consolas" pitchFamily="49" charset="0"/>
                <a:cs typeface="Consolas" pitchFamily="49" charset="0"/>
              </a:rPr>
              <a:t>katakana-</a:t>
            </a:r>
            <a:r>
              <a:rPr lang="en-US" dirty="0" err="1" smtClean="0">
                <a:latin typeface="Consolas" pitchFamily="49" charset="0"/>
                <a:cs typeface="Consolas" pitchFamily="49" charset="0"/>
              </a:rPr>
              <a:t>iroha</a:t>
            </a:r>
            <a:endParaRPr lang="en-US" dirty="0">
              <a:latin typeface="Consolas" pitchFamily="49" charset="0"/>
              <a:cs typeface="Consolas" pitchFamily="49" charset="0"/>
            </a:endParaRPr>
          </a:p>
        </p:txBody>
      </p:sp>
    </p:spTree>
    <p:extLst>
      <p:ext uri="{BB962C8B-B14F-4D97-AF65-F5344CB8AC3E}">
        <p14:creationId xmlns="" xmlns:p14="http://schemas.microsoft.com/office/powerpoint/2010/main" val="14030469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Differences</a:t>
            </a:r>
          </a:p>
        </p:txBody>
      </p:sp>
      <p:sp>
        <p:nvSpPr>
          <p:cNvPr id="3" name="Content Placeholder 2"/>
          <p:cNvSpPr>
            <a:spLocks noGrp="1"/>
          </p:cNvSpPr>
          <p:nvPr>
            <p:ph idx="1"/>
          </p:nvPr>
        </p:nvSpPr>
        <p:spPr/>
        <p:txBody>
          <a:bodyPr/>
          <a:lstStyle/>
          <a:p>
            <a:pPr fontAlgn="base"/>
            <a:r>
              <a:rPr lang="en-US" dirty="0"/>
              <a:t>display: </a:t>
            </a:r>
            <a:r>
              <a:rPr lang="en-US" dirty="0" err="1"/>
              <a:t>oeb</a:t>
            </a:r>
            <a:r>
              <a:rPr lang="en-US" dirty="0"/>
              <a:t>-page-head</a:t>
            </a:r>
          </a:p>
          <a:p>
            <a:pPr fontAlgn="base"/>
            <a:r>
              <a:rPr lang="en-US" dirty="0"/>
              <a:t>display: </a:t>
            </a:r>
            <a:r>
              <a:rPr lang="en-US" dirty="0" err="1"/>
              <a:t>oeb</a:t>
            </a:r>
            <a:r>
              <a:rPr lang="en-US" dirty="0"/>
              <a:t>-page-foot</a:t>
            </a:r>
          </a:p>
          <a:p>
            <a:pPr marL="0" indent="0">
              <a:buNone/>
            </a:pPr>
            <a:endParaRPr lang="en-US" sz="2000" dirty="0" smtClean="0"/>
          </a:p>
          <a:p>
            <a:pPr marL="0" indent="0">
              <a:buNone/>
            </a:pPr>
            <a:r>
              <a:rPr lang="en-US" sz="2000" dirty="0" smtClean="0"/>
              <a:t>&lt;div class</a:t>
            </a:r>
            <a:r>
              <a:rPr lang="en-US" sz="2000" dirty="0" smtClean="0"/>
              <a:t>="</a:t>
            </a:r>
            <a:r>
              <a:rPr lang="en-US" sz="2000" dirty="0" err="1" smtClean="0"/>
              <a:t>runningHead</a:t>
            </a:r>
            <a:r>
              <a:rPr lang="en-US" sz="2000" dirty="0" smtClean="0"/>
              <a:t>" </a:t>
            </a:r>
            <a:r>
              <a:rPr lang="en-US" sz="2000" dirty="0" smtClean="0"/>
              <a:t>style</a:t>
            </a:r>
            <a:r>
              <a:rPr lang="en-US" sz="2000" dirty="0" smtClean="0"/>
              <a:t>="</a:t>
            </a:r>
            <a:r>
              <a:rPr lang="en-US" sz="2000" dirty="0" err="1" smtClean="0">
                <a:solidFill>
                  <a:srgbClr val="A5003F"/>
                </a:solidFill>
              </a:rPr>
              <a:t>display:none</a:t>
            </a:r>
            <a:r>
              <a:rPr lang="en-US" sz="2000" dirty="0" smtClean="0">
                <a:solidFill>
                  <a:srgbClr val="A5003F"/>
                </a:solidFill>
              </a:rPr>
              <a:t>;</a:t>
            </a:r>
            <a:r>
              <a:rPr lang="en-US" sz="2000" dirty="0" smtClean="0"/>
              <a:t> </a:t>
            </a:r>
            <a:r>
              <a:rPr lang="en-US" sz="2000" dirty="0" err="1" smtClean="0"/>
              <a:t>display:oeb</a:t>
            </a:r>
            <a:r>
              <a:rPr lang="en-US" sz="2000" dirty="0" smtClean="0"/>
              <a:t>-page-head"&gt;</a:t>
            </a:r>
            <a:endParaRPr lang="en-US" sz="2000" dirty="0" smtClean="0"/>
          </a:p>
          <a:p>
            <a:pPr marL="0" indent="0">
              <a:buNone/>
            </a:pPr>
            <a:r>
              <a:rPr lang="en-US" sz="2000" dirty="0"/>
              <a:t>&lt;div class</a:t>
            </a:r>
            <a:r>
              <a:rPr lang="en-US" sz="2000" dirty="0" smtClean="0"/>
              <a:t>="</a:t>
            </a:r>
            <a:r>
              <a:rPr lang="en-US" sz="2000" dirty="0" err="1" smtClean="0"/>
              <a:t>runningFoot</a:t>
            </a:r>
            <a:r>
              <a:rPr lang="en-US" sz="2000" dirty="0" smtClean="0"/>
              <a:t>" </a:t>
            </a:r>
            <a:r>
              <a:rPr lang="en-US" sz="2000" dirty="0"/>
              <a:t>style</a:t>
            </a:r>
            <a:r>
              <a:rPr lang="en-US" sz="2000" dirty="0" smtClean="0"/>
              <a:t>="</a:t>
            </a:r>
            <a:r>
              <a:rPr lang="en-US" sz="2000" dirty="0" err="1" smtClean="0">
                <a:solidFill>
                  <a:srgbClr val="A5003F"/>
                </a:solidFill>
              </a:rPr>
              <a:t>display:none</a:t>
            </a:r>
            <a:r>
              <a:rPr lang="en-US" sz="2000" dirty="0">
                <a:solidFill>
                  <a:srgbClr val="A5003F"/>
                </a:solidFill>
              </a:rPr>
              <a:t>;</a:t>
            </a:r>
            <a:r>
              <a:rPr lang="en-US" sz="2000" dirty="0"/>
              <a:t> </a:t>
            </a:r>
            <a:r>
              <a:rPr lang="en-US" sz="2000" dirty="0" err="1" smtClean="0"/>
              <a:t>display:oeb</a:t>
            </a:r>
            <a:r>
              <a:rPr lang="en-US" sz="2000" dirty="0" smtClean="0"/>
              <a:t>-page-foot"&gt;</a:t>
            </a:r>
            <a:endParaRPr lang="en-US" sz="2000" dirty="0"/>
          </a:p>
          <a:p>
            <a:pPr marL="0" indent="0">
              <a:buNone/>
            </a:pPr>
            <a:endParaRPr lang="en-US" sz="2000" dirty="0"/>
          </a:p>
        </p:txBody>
      </p:sp>
    </p:spTree>
    <p:extLst>
      <p:ext uri="{BB962C8B-B14F-4D97-AF65-F5344CB8AC3E}">
        <p14:creationId xmlns="" xmlns:p14="http://schemas.microsoft.com/office/powerpoint/2010/main" val="267176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641" y="1047750"/>
            <a:ext cx="2072959" cy="3752850"/>
          </a:xfrm>
        </p:spPr>
        <p:txBody>
          <a:bodyPr numCol="1">
            <a:noAutofit/>
          </a:bodyPr>
          <a:lstStyle/>
          <a:p>
            <a:pPr marL="0" indent="0">
              <a:buNone/>
            </a:pPr>
            <a:r>
              <a:rPr lang="en-US" sz="1800" dirty="0" smtClean="0"/>
              <a:t>Containers</a:t>
            </a:r>
          </a:p>
          <a:p>
            <a:pPr marL="400050" lvl="1" indent="0">
              <a:buNone/>
            </a:pPr>
            <a:r>
              <a:rPr lang="en-US" sz="1600" dirty="0" smtClean="0"/>
              <a:t>&lt;div&gt;&lt;/div&gt;</a:t>
            </a:r>
          </a:p>
          <a:p>
            <a:pPr marL="400050" lvl="1" indent="0">
              <a:buNone/>
            </a:pPr>
            <a:r>
              <a:rPr lang="en-US" sz="1600" dirty="0" smtClean="0"/>
              <a:t>&lt;p&gt;&lt;/p&gt;</a:t>
            </a:r>
          </a:p>
          <a:p>
            <a:pPr marL="400050" lvl="1" indent="0">
              <a:buNone/>
            </a:pPr>
            <a:r>
              <a:rPr lang="en-US" sz="1600" dirty="0" smtClean="0"/>
              <a:t>&lt;span&gt;&lt;/span&gt;</a:t>
            </a:r>
          </a:p>
          <a:p>
            <a:pPr marL="0" indent="0">
              <a:spcBef>
                <a:spcPts val="1200"/>
              </a:spcBef>
              <a:buNone/>
            </a:pPr>
            <a:r>
              <a:rPr lang="en-US" sz="1800" dirty="0" smtClean="0"/>
              <a:t>Headers</a:t>
            </a:r>
          </a:p>
          <a:p>
            <a:pPr marL="400050" lvl="1" indent="0">
              <a:buNone/>
            </a:pPr>
            <a:r>
              <a:rPr lang="en-US" sz="1600" dirty="0" smtClean="0"/>
              <a:t>&lt;h1&gt;&lt;/h1&gt;</a:t>
            </a:r>
          </a:p>
          <a:p>
            <a:pPr marL="400050" lvl="1" indent="0">
              <a:buNone/>
            </a:pPr>
            <a:r>
              <a:rPr lang="en-US" sz="1600" dirty="0" smtClean="0"/>
              <a:t>&lt;h2&gt;&lt;/h2&gt;</a:t>
            </a:r>
            <a:endParaRPr lang="en-US" sz="1800" dirty="0" smtClean="0"/>
          </a:p>
          <a:p>
            <a:pPr marL="0" indent="0">
              <a:spcBef>
                <a:spcPts val="1200"/>
              </a:spcBef>
              <a:buNone/>
            </a:pPr>
            <a:r>
              <a:rPr lang="en-US" sz="1800" dirty="0" smtClean="0"/>
              <a:t>Links</a:t>
            </a:r>
            <a:endParaRPr lang="en-US" sz="1800" dirty="0"/>
          </a:p>
          <a:p>
            <a:pPr marL="400050" lvl="1" indent="0">
              <a:buNone/>
            </a:pPr>
            <a:r>
              <a:rPr lang="en-US" sz="1400" dirty="0"/>
              <a:t>&lt;a&gt;&lt;/a&gt;</a:t>
            </a:r>
          </a:p>
          <a:p>
            <a:pPr marL="0" indent="0">
              <a:spcBef>
                <a:spcPts val="1200"/>
              </a:spcBef>
              <a:buNone/>
            </a:pPr>
            <a:r>
              <a:rPr lang="en-US" sz="1800" dirty="0"/>
              <a:t>Images</a:t>
            </a:r>
          </a:p>
          <a:p>
            <a:pPr marL="400050" lvl="1" indent="0">
              <a:buNone/>
            </a:pPr>
            <a:r>
              <a:rPr lang="en-US" sz="1600" dirty="0"/>
              <a:t>&lt;</a:t>
            </a:r>
            <a:r>
              <a:rPr lang="en-US" sz="1600" dirty="0" err="1"/>
              <a:t>img</a:t>
            </a:r>
            <a:r>
              <a:rPr lang="en-US" sz="1600" dirty="0"/>
              <a:t> /&gt;</a:t>
            </a:r>
          </a:p>
          <a:p>
            <a:pPr marL="0" indent="0">
              <a:buNone/>
            </a:pPr>
            <a:endParaRPr lang="en-US" sz="1800" dirty="0" smtClean="0"/>
          </a:p>
        </p:txBody>
      </p:sp>
      <p:sp>
        <p:nvSpPr>
          <p:cNvPr id="5" name="TextBox 4"/>
          <p:cNvSpPr txBox="1"/>
          <p:nvPr/>
        </p:nvSpPr>
        <p:spPr>
          <a:xfrm>
            <a:off x="441641" y="228600"/>
            <a:ext cx="8260723" cy="707886"/>
          </a:xfrm>
          <a:prstGeom prst="rect">
            <a:avLst/>
          </a:prstGeom>
          <a:noFill/>
        </p:spPr>
        <p:txBody>
          <a:bodyPr wrap="none" rtlCol="0">
            <a:spAutoFit/>
          </a:bodyPr>
          <a:lstStyle/>
          <a:p>
            <a:pPr algn="ctr"/>
            <a:r>
              <a:rPr lang="en-US" sz="4000" dirty="0" smtClean="0"/>
              <a:t>Common XHTML tags as seen in EPUBs</a:t>
            </a:r>
            <a:endParaRPr lang="en-US" sz="4000" dirty="0"/>
          </a:p>
        </p:txBody>
      </p:sp>
      <p:sp>
        <p:nvSpPr>
          <p:cNvPr id="2" name="TextBox 1"/>
          <p:cNvSpPr txBox="1"/>
          <p:nvPr/>
        </p:nvSpPr>
        <p:spPr>
          <a:xfrm>
            <a:off x="2642966" y="1047750"/>
            <a:ext cx="3148234" cy="4262705"/>
          </a:xfrm>
          <a:prstGeom prst="rect">
            <a:avLst/>
          </a:prstGeom>
          <a:noFill/>
        </p:spPr>
        <p:txBody>
          <a:bodyPr wrap="none" rtlCol="0">
            <a:spAutoFit/>
          </a:bodyPr>
          <a:lstStyle/>
          <a:p>
            <a:r>
              <a:rPr lang="en-US" dirty="0"/>
              <a:t>Lists</a:t>
            </a:r>
          </a:p>
          <a:p>
            <a:pPr marL="400050" lvl="1" indent="0">
              <a:buNone/>
            </a:pPr>
            <a:r>
              <a:rPr lang="en-US" sz="1600" dirty="0"/>
              <a:t>&lt;</a:t>
            </a:r>
            <a:r>
              <a:rPr lang="en-US" sz="1600" dirty="0" err="1"/>
              <a:t>ol</a:t>
            </a:r>
            <a:r>
              <a:rPr lang="en-US" sz="1600" dirty="0"/>
              <a:t>&gt;</a:t>
            </a:r>
          </a:p>
          <a:p>
            <a:pPr marL="800100" lvl="2" indent="0">
              <a:buNone/>
            </a:pPr>
            <a:r>
              <a:rPr lang="en-US" sz="1400" dirty="0"/>
              <a:t>&lt;li&gt;First List Item&lt;/li&gt;</a:t>
            </a:r>
          </a:p>
          <a:p>
            <a:pPr marL="800100" lvl="2" indent="0">
              <a:buNone/>
            </a:pPr>
            <a:r>
              <a:rPr lang="en-US" sz="1400" dirty="0"/>
              <a:t>&lt;li&gt;Second List Item&lt;/li&gt;</a:t>
            </a:r>
          </a:p>
          <a:p>
            <a:pPr marL="400050" lvl="1" indent="0">
              <a:buNone/>
            </a:pPr>
            <a:r>
              <a:rPr lang="en-US" sz="1600" dirty="0"/>
              <a:t>&lt;/</a:t>
            </a:r>
            <a:r>
              <a:rPr lang="en-US" sz="1600" dirty="0" err="1"/>
              <a:t>ol</a:t>
            </a:r>
            <a:r>
              <a:rPr lang="en-US" sz="1600" dirty="0"/>
              <a:t>&gt;</a:t>
            </a:r>
          </a:p>
          <a:p>
            <a:pPr marL="400050" lvl="1" indent="0">
              <a:buNone/>
            </a:pPr>
            <a:r>
              <a:rPr lang="en-US" sz="1600" dirty="0"/>
              <a:t>&lt;</a:t>
            </a:r>
            <a:r>
              <a:rPr lang="en-US" sz="1600" dirty="0" err="1"/>
              <a:t>ul</a:t>
            </a:r>
            <a:r>
              <a:rPr lang="en-US" sz="1600" dirty="0"/>
              <a:t>&gt;</a:t>
            </a:r>
          </a:p>
          <a:p>
            <a:pPr marL="800100" lvl="2" indent="0">
              <a:buNone/>
            </a:pPr>
            <a:r>
              <a:rPr lang="en-US" sz="1400" dirty="0"/>
              <a:t>&lt;li&gt;Bulleted item&lt;/li&gt;</a:t>
            </a:r>
          </a:p>
          <a:p>
            <a:pPr marL="800100" lvl="2" indent="0">
              <a:buNone/>
            </a:pPr>
            <a:r>
              <a:rPr lang="en-US" sz="1400" dirty="0"/>
              <a:t>&lt;li&gt;Bulleted item&lt;/li&gt;</a:t>
            </a:r>
          </a:p>
          <a:p>
            <a:pPr marL="400050" lvl="1" indent="0">
              <a:buNone/>
            </a:pPr>
            <a:r>
              <a:rPr lang="en-US" sz="1600" dirty="0"/>
              <a:t>&lt;/</a:t>
            </a:r>
            <a:r>
              <a:rPr lang="en-US" sz="1600" dirty="0" err="1"/>
              <a:t>ul</a:t>
            </a:r>
            <a:r>
              <a:rPr lang="en-US" sz="1600" dirty="0"/>
              <a:t>&gt;</a:t>
            </a:r>
          </a:p>
          <a:p>
            <a:pPr>
              <a:spcBef>
                <a:spcPts val="600"/>
              </a:spcBef>
            </a:pPr>
            <a:r>
              <a:rPr lang="en-US" dirty="0"/>
              <a:t>Spoilers!</a:t>
            </a:r>
          </a:p>
          <a:p>
            <a:pPr marL="400050" lvl="1" indent="0">
              <a:buNone/>
            </a:pPr>
            <a:r>
              <a:rPr lang="en-US" sz="1600" dirty="0"/>
              <a:t>&lt;video&gt;&lt;/video&gt;</a:t>
            </a:r>
          </a:p>
          <a:p>
            <a:pPr marL="400050" lvl="1" indent="0">
              <a:buNone/>
            </a:pPr>
            <a:r>
              <a:rPr lang="en-US" sz="1600" dirty="0"/>
              <a:t>&lt;audio&gt;&lt;/audio</a:t>
            </a:r>
            <a:r>
              <a:rPr lang="en-US" sz="1600" dirty="0" smtClean="0"/>
              <a:t>&gt;</a:t>
            </a:r>
          </a:p>
          <a:p>
            <a:pPr>
              <a:spcBef>
                <a:spcPts val="1200"/>
              </a:spcBef>
            </a:pPr>
            <a:r>
              <a:rPr lang="en-US" dirty="0"/>
              <a:t>Horizontal Rules</a:t>
            </a:r>
          </a:p>
          <a:p>
            <a:pPr marL="400050" lvl="1" indent="0">
              <a:buNone/>
            </a:pPr>
            <a:r>
              <a:rPr lang="en-US" sz="1600" dirty="0"/>
              <a:t>&lt;</a:t>
            </a:r>
            <a:r>
              <a:rPr lang="en-US" sz="1600" dirty="0" err="1"/>
              <a:t>hr</a:t>
            </a:r>
            <a:r>
              <a:rPr lang="en-US" sz="1600" dirty="0"/>
              <a:t> /&gt; (shortcut for &lt;</a:t>
            </a:r>
            <a:r>
              <a:rPr lang="en-US" sz="1600" dirty="0" err="1"/>
              <a:t>hr</a:t>
            </a:r>
            <a:r>
              <a:rPr lang="en-US" sz="1600" dirty="0"/>
              <a:t>&gt;&lt;/</a:t>
            </a:r>
            <a:r>
              <a:rPr lang="en-US" sz="1600" dirty="0" err="1"/>
              <a:t>hr</a:t>
            </a:r>
            <a:r>
              <a:rPr lang="en-US" sz="1600" dirty="0"/>
              <a:t>&gt;)</a:t>
            </a:r>
          </a:p>
          <a:p>
            <a:pPr marL="400050" lvl="1" indent="0">
              <a:buNone/>
            </a:pPr>
            <a:endParaRPr lang="en-US" sz="1600" dirty="0"/>
          </a:p>
          <a:p>
            <a:endParaRPr lang="en-US" dirty="0"/>
          </a:p>
        </p:txBody>
      </p:sp>
      <p:sp>
        <p:nvSpPr>
          <p:cNvPr id="4" name="TextBox 3"/>
          <p:cNvSpPr txBox="1"/>
          <p:nvPr/>
        </p:nvSpPr>
        <p:spPr>
          <a:xfrm>
            <a:off x="5901793" y="1047750"/>
            <a:ext cx="2937407" cy="2739211"/>
          </a:xfrm>
          <a:prstGeom prst="rect">
            <a:avLst/>
          </a:prstGeom>
          <a:noFill/>
        </p:spPr>
        <p:txBody>
          <a:bodyPr wrap="none" rtlCol="0">
            <a:spAutoFit/>
          </a:bodyPr>
          <a:lstStyle/>
          <a:p>
            <a:pPr>
              <a:spcBef>
                <a:spcPts val="1200"/>
              </a:spcBef>
            </a:pPr>
            <a:r>
              <a:rPr lang="en-US" dirty="0" smtClean="0"/>
              <a:t>Captions</a:t>
            </a:r>
            <a:endParaRPr lang="en-US" dirty="0"/>
          </a:p>
          <a:p>
            <a:pPr marL="400050" lvl="1" indent="0">
              <a:buNone/>
            </a:pPr>
            <a:r>
              <a:rPr lang="en-US" sz="1600" dirty="0"/>
              <a:t>&lt;caption&gt;&lt;/caption&gt;</a:t>
            </a:r>
          </a:p>
          <a:p>
            <a:pPr>
              <a:spcBef>
                <a:spcPts val="1200"/>
              </a:spcBef>
            </a:pPr>
            <a:r>
              <a:rPr lang="en-US" dirty="0"/>
              <a:t>Blockquotes</a:t>
            </a:r>
          </a:p>
          <a:p>
            <a:pPr marL="400050" lvl="1" indent="0">
              <a:buNone/>
            </a:pPr>
            <a:r>
              <a:rPr lang="en-US" sz="1600" dirty="0"/>
              <a:t>&lt;</a:t>
            </a:r>
            <a:r>
              <a:rPr lang="en-US" sz="1600" dirty="0" err="1"/>
              <a:t>blockquote</a:t>
            </a:r>
            <a:r>
              <a:rPr lang="en-US" sz="1600" dirty="0"/>
              <a:t>&gt;&lt;/</a:t>
            </a:r>
            <a:r>
              <a:rPr lang="en-US" sz="1600" dirty="0" err="1"/>
              <a:t>blockquote</a:t>
            </a:r>
            <a:r>
              <a:rPr lang="en-US" sz="1600" dirty="0"/>
              <a:t>&gt;</a:t>
            </a:r>
          </a:p>
          <a:p>
            <a:endParaRPr lang="en-US" sz="2000" dirty="0"/>
          </a:p>
          <a:p>
            <a:endParaRPr lang="en-US" sz="2000" dirty="0"/>
          </a:p>
          <a:p>
            <a:r>
              <a:rPr lang="en-US" sz="2000" dirty="0">
                <a:solidFill>
                  <a:srgbClr val="A5003F"/>
                </a:solidFill>
              </a:rPr>
              <a:t>Resource</a:t>
            </a:r>
          </a:p>
          <a:p>
            <a:pPr marL="400050" lvl="1" indent="0">
              <a:buNone/>
            </a:pPr>
            <a:r>
              <a:rPr lang="en-US" sz="1600" dirty="0">
                <a:solidFill>
                  <a:srgbClr val="A5003F"/>
                </a:solidFill>
              </a:rPr>
              <a:t>www.w3schools.com </a:t>
            </a:r>
          </a:p>
          <a:p>
            <a:endParaRPr lang="en-US" dirty="0"/>
          </a:p>
        </p:txBody>
      </p:sp>
    </p:spTree>
    <p:extLst>
      <p:ext uri="{BB962C8B-B14F-4D97-AF65-F5344CB8AC3E}">
        <p14:creationId xmlns="" xmlns:p14="http://schemas.microsoft.com/office/powerpoint/2010/main" val="2919210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Differences</a:t>
            </a:r>
            <a:endParaRPr lang="en-US" dirty="0"/>
          </a:p>
        </p:txBody>
      </p:sp>
      <p:sp>
        <p:nvSpPr>
          <p:cNvPr id="3" name="Content Placeholder 2"/>
          <p:cNvSpPr>
            <a:spLocks noGrp="1"/>
          </p:cNvSpPr>
          <p:nvPr>
            <p:ph idx="1"/>
          </p:nvPr>
        </p:nvSpPr>
        <p:spPr>
          <a:xfrm>
            <a:off x="457200" y="1428750"/>
            <a:ext cx="8458200" cy="3394472"/>
          </a:xfrm>
        </p:spPr>
        <p:txBody>
          <a:bodyPr numCol="2">
            <a:normAutofit fontScale="62500" lnSpcReduction="20000"/>
          </a:bodyPr>
          <a:lstStyle/>
          <a:p>
            <a:r>
              <a:rPr lang="en-US" dirty="0" smtClean="0"/>
              <a:t>-</a:t>
            </a:r>
            <a:r>
              <a:rPr lang="en-US" dirty="0" err="1" smtClean="0"/>
              <a:t>epub</a:t>
            </a:r>
            <a:r>
              <a:rPr lang="en-US" dirty="0" smtClean="0"/>
              <a:t>-cue</a:t>
            </a:r>
            <a:endParaRPr lang="en-US" dirty="0"/>
          </a:p>
          <a:p>
            <a:pPr fontAlgn="base"/>
            <a:r>
              <a:rPr lang="en-US" dirty="0"/>
              <a:t>-</a:t>
            </a:r>
            <a:r>
              <a:rPr lang="en-US" dirty="0" err="1"/>
              <a:t>epub</a:t>
            </a:r>
            <a:r>
              <a:rPr lang="en-US" dirty="0"/>
              <a:t>-pause</a:t>
            </a:r>
          </a:p>
          <a:p>
            <a:pPr fontAlgn="base"/>
            <a:r>
              <a:rPr lang="en-US" dirty="0"/>
              <a:t>-</a:t>
            </a:r>
            <a:r>
              <a:rPr lang="en-US" dirty="0" err="1"/>
              <a:t>epub</a:t>
            </a:r>
            <a:r>
              <a:rPr lang="en-US" dirty="0"/>
              <a:t>-rest</a:t>
            </a:r>
          </a:p>
          <a:p>
            <a:pPr fontAlgn="base"/>
            <a:r>
              <a:rPr lang="en-US" dirty="0"/>
              <a:t>-</a:t>
            </a:r>
            <a:r>
              <a:rPr lang="en-US" dirty="0" err="1"/>
              <a:t>epub</a:t>
            </a:r>
            <a:r>
              <a:rPr lang="en-US" dirty="0"/>
              <a:t>-speak</a:t>
            </a:r>
          </a:p>
          <a:p>
            <a:pPr fontAlgn="base"/>
            <a:r>
              <a:rPr lang="en-US" dirty="0"/>
              <a:t>-</a:t>
            </a:r>
            <a:r>
              <a:rPr lang="en-US" dirty="0" err="1"/>
              <a:t>epub</a:t>
            </a:r>
            <a:r>
              <a:rPr lang="en-US" dirty="0"/>
              <a:t>-speak-as</a:t>
            </a:r>
          </a:p>
          <a:p>
            <a:pPr fontAlgn="base"/>
            <a:r>
              <a:rPr lang="en-US" dirty="0"/>
              <a:t>-</a:t>
            </a:r>
            <a:r>
              <a:rPr lang="en-US" dirty="0" err="1"/>
              <a:t>epub</a:t>
            </a:r>
            <a:r>
              <a:rPr lang="en-US" dirty="0"/>
              <a:t>-voice-family</a:t>
            </a:r>
          </a:p>
          <a:p>
            <a:pPr fontAlgn="base"/>
            <a:r>
              <a:rPr lang="en-US" dirty="0"/>
              <a:t>-</a:t>
            </a:r>
            <a:r>
              <a:rPr lang="en-US" dirty="0" err="1"/>
              <a:t>epub</a:t>
            </a:r>
            <a:r>
              <a:rPr lang="en-US" dirty="0"/>
              <a:t>-hyphens</a:t>
            </a:r>
          </a:p>
          <a:p>
            <a:pPr lvl="1" fontAlgn="base"/>
            <a:r>
              <a:rPr lang="en-US" dirty="0"/>
              <a:t>Except -</a:t>
            </a:r>
            <a:r>
              <a:rPr lang="en-US" dirty="0" err="1"/>
              <a:t>epub</a:t>
            </a:r>
            <a:r>
              <a:rPr lang="en-US" dirty="0"/>
              <a:t>-hyphens: all;</a:t>
            </a:r>
          </a:p>
          <a:p>
            <a:pPr fontAlgn="base"/>
            <a:r>
              <a:rPr lang="en-US" dirty="0"/>
              <a:t>-</a:t>
            </a:r>
            <a:r>
              <a:rPr lang="en-US" dirty="0" err="1"/>
              <a:t>epub</a:t>
            </a:r>
            <a:r>
              <a:rPr lang="en-US" dirty="0"/>
              <a:t>-line-break</a:t>
            </a:r>
          </a:p>
          <a:p>
            <a:pPr fontAlgn="base"/>
            <a:r>
              <a:rPr lang="en-US" dirty="0"/>
              <a:t>-</a:t>
            </a:r>
            <a:r>
              <a:rPr lang="en-US" dirty="0" err="1"/>
              <a:t>epub</a:t>
            </a:r>
            <a:r>
              <a:rPr lang="en-US" dirty="0"/>
              <a:t>-text-align-last</a:t>
            </a:r>
          </a:p>
          <a:p>
            <a:pPr fontAlgn="base"/>
            <a:r>
              <a:rPr lang="en-US" dirty="0" smtClean="0"/>
              <a:t>-</a:t>
            </a:r>
            <a:r>
              <a:rPr lang="en-US" dirty="0" err="1"/>
              <a:t>epub</a:t>
            </a:r>
            <a:r>
              <a:rPr lang="en-US" dirty="0"/>
              <a:t>-text-emphasis</a:t>
            </a:r>
          </a:p>
          <a:p>
            <a:pPr fontAlgn="base"/>
            <a:r>
              <a:rPr lang="en-US" dirty="0"/>
              <a:t>-</a:t>
            </a:r>
            <a:r>
              <a:rPr lang="en-US" dirty="0" err="1"/>
              <a:t>epub</a:t>
            </a:r>
            <a:r>
              <a:rPr lang="en-US" dirty="0"/>
              <a:t>-text-emphasis-color</a:t>
            </a:r>
          </a:p>
          <a:p>
            <a:pPr fontAlgn="base"/>
            <a:r>
              <a:rPr lang="en-US" dirty="0"/>
              <a:t>-</a:t>
            </a:r>
            <a:r>
              <a:rPr lang="en-US" dirty="0" err="1"/>
              <a:t>epub</a:t>
            </a:r>
            <a:r>
              <a:rPr lang="en-US" dirty="0"/>
              <a:t>-text-emphasis-style</a:t>
            </a:r>
          </a:p>
          <a:p>
            <a:pPr fontAlgn="base"/>
            <a:r>
              <a:rPr lang="en-US" dirty="0"/>
              <a:t>-</a:t>
            </a:r>
            <a:r>
              <a:rPr lang="en-US" dirty="0" err="1"/>
              <a:t>epub</a:t>
            </a:r>
            <a:r>
              <a:rPr lang="en-US" dirty="0"/>
              <a:t>-word-break</a:t>
            </a:r>
          </a:p>
          <a:p>
            <a:pPr fontAlgn="base"/>
            <a:r>
              <a:rPr lang="en-US" dirty="0"/>
              <a:t>-</a:t>
            </a:r>
            <a:r>
              <a:rPr lang="en-US" dirty="0" err="1"/>
              <a:t>epub</a:t>
            </a:r>
            <a:r>
              <a:rPr lang="en-US" dirty="0"/>
              <a:t>-ruby-position</a:t>
            </a:r>
          </a:p>
          <a:p>
            <a:pPr lvl="1" fontAlgn="base"/>
            <a:r>
              <a:rPr lang="en-US" dirty="0"/>
              <a:t>over</a:t>
            </a:r>
          </a:p>
          <a:p>
            <a:pPr lvl="1" fontAlgn="base"/>
            <a:r>
              <a:rPr lang="en-US" dirty="0"/>
              <a:t>under</a:t>
            </a:r>
          </a:p>
          <a:p>
            <a:pPr lvl="1" fontAlgn="base"/>
            <a:r>
              <a:rPr lang="en-US" dirty="0" smtClean="0"/>
              <a:t>inter-character</a:t>
            </a:r>
          </a:p>
          <a:p>
            <a:pPr fontAlgn="base"/>
            <a:r>
              <a:rPr lang="en-US" sz="3000" dirty="0" smtClean="0"/>
              <a:t>CSS3 </a:t>
            </a:r>
            <a:r>
              <a:rPr lang="en-US" sz="3000" dirty="0"/>
              <a:t>Writing Modes (with -</a:t>
            </a:r>
            <a:r>
              <a:rPr lang="en-US" sz="3000" dirty="0" err="1"/>
              <a:t>epub</a:t>
            </a:r>
            <a:r>
              <a:rPr lang="en-US" sz="3000" dirty="0"/>
              <a:t>- prefix)</a:t>
            </a:r>
          </a:p>
          <a:p>
            <a:pPr lvl="1" fontAlgn="base"/>
            <a:r>
              <a:rPr lang="en-US" dirty="0"/>
              <a:t>except direction and </a:t>
            </a:r>
            <a:r>
              <a:rPr lang="en-US" dirty="0" err="1" smtClean="0"/>
              <a:t>unicode-bidi</a:t>
            </a:r>
            <a:endParaRPr lang="en-US" dirty="0"/>
          </a:p>
          <a:p>
            <a:endParaRPr lang="en-US" dirty="0"/>
          </a:p>
        </p:txBody>
      </p:sp>
      <p:sp>
        <p:nvSpPr>
          <p:cNvPr id="4" name="TextBox 3"/>
          <p:cNvSpPr txBox="1"/>
          <p:nvPr/>
        </p:nvSpPr>
        <p:spPr>
          <a:xfrm>
            <a:off x="1011763" y="968081"/>
            <a:ext cx="7120475" cy="369332"/>
          </a:xfrm>
          <a:prstGeom prst="rect">
            <a:avLst/>
          </a:prstGeom>
          <a:noFill/>
        </p:spPr>
        <p:txBody>
          <a:bodyPr wrap="none" rtlCol="0">
            <a:spAutoFit/>
          </a:bodyPr>
          <a:lstStyle/>
          <a:p>
            <a:r>
              <a:rPr lang="en-US" dirty="0"/>
              <a:t>Some CSS 3.0 specifications with the -</a:t>
            </a:r>
            <a:r>
              <a:rPr lang="en-US" dirty="0" err="1"/>
              <a:t>epub</a:t>
            </a:r>
            <a:r>
              <a:rPr lang="en-US" dirty="0"/>
              <a:t>- prefix attached are </a:t>
            </a:r>
            <a:r>
              <a:rPr lang="en-US" dirty="0" smtClean="0"/>
              <a:t>supported</a:t>
            </a:r>
            <a:endParaRPr lang="en-US" dirty="0"/>
          </a:p>
        </p:txBody>
      </p:sp>
    </p:spTree>
    <p:extLst>
      <p:ext uri="{BB962C8B-B14F-4D97-AF65-F5344CB8AC3E}">
        <p14:creationId xmlns="" xmlns:p14="http://schemas.microsoft.com/office/powerpoint/2010/main" val="33617576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Differences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Fonts</a:t>
            </a:r>
          </a:p>
          <a:p>
            <a:pPr fontAlgn="base"/>
            <a:r>
              <a:rPr lang="en-US" dirty="0" err="1" smtClean="0"/>
              <a:t>OpenType</a:t>
            </a:r>
            <a:r>
              <a:rPr lang="en-US" dirty="0" smtClean="0"/>
              <a:t> </a:t>
            </a:r>
            <a:r>
              <a:rPr lang="en-US" dirty="0"/>
              <a:t>and </a:t>
            </a:r>
            <a:r>
              <a:rPr lang="en-US" dirty="0" smtClean="0"/>
              <a:t>Web Open Font Format (WOFF) </a:t>
            </a:r>
            <a:r>
              <a:rPr lang="en-US" dirty="0"/>
              <a:t>fonts are </a:t>
            </a:r>
            <a:r>
              <a:rPr lang="en-US" dirty="0" smtClean="0"/>
              <a:t>supported</a:t>
            </a:r>
          </a:p>
          <a:p>
            <a:pPr marL="0" indent="0" fontAlgn="base">
              <a:buNone/>
            </a:pPr>
            <a:endParaRPr lang="en-US" dirty="0"/>
          </a:p>
          <a:p>
            <a:pPr marL="0" indent="0" fontAlgn="base">
              <a:buNone/>
            </a:pPr>
            <a:r>
              <a:rPr lang="en-US" dirty="0" smtClean="0">
                <a:latin typeface="Consolas" pitchFamily="49" charset="0"/>
                <a:cs typeface="Consolas" pitchFamily="49" charset="0"/>
              </a:rPr>
              <a:t>@font-face</a:t>
            </a:r>
          </a:p>
          <a:p>
            <a:pPr fontAlgn="base"/>
            <a:r>
              <a:rPr lang="en-US" dirty="0" smtClean="0">
                <a:latin typeface="Consolas" pitchFamily="49" charset="0"/>
                <a:cs typeface="Consolas" pitchFamily="49" charset="0"/>
              </a:rPr>
              <a:t>font-family</a:t>
            </a:r>
            <a:endParaRPr lang="en-US" dirty="0">
              <a:latin typeface="Consolas" pitchFamily="49" charset="0"/>
              <a:cs typeface="Consolas" pitchFamily="49" charset="0"/>
            </a:endParaRPr>
          </a:p>
          <a:p>
            <a:pPr fontAlgn="base"/>
            <a:r>
              <a:rPr lang="en-US" dirty="0">
                <a:latin typeface="Consolas" pitchFamily="49" charset="0"/>
                <a:cs typeface="Consolas" pitchFamily="49" charset="0"/>
              </a:rPr>
              <a:t>font-style</a:t>
            </a:r>
          </a:p>
          <a:p>
            <a:pPr fontAlgn="base"/>
            <a:r>
              <a:rPr lang="en-US" dirty="0">
                <a:latin typeface="Consolas" pitchFamily="49" charset="0"/>
                <a:cs typeface="Consolas" pitchFamily="49" charset="0"/>
              </a:rPr>
              <a:t>font-weight</a:t>
            </a:r>
          </a:p>
          <a:p>
            <a:pPr fontAlgn="base"/>
            <a:r>
              <a:rPr lang="en-US" dirty="0">
                <a:latin typeface="Consolas" pitchFamily="49" charset="0"/>
                <a:cs typeface="Consolas" pitchFamily="49" charset="0"/>
              </a:rPr>
              <a:t>src</a:t>
            </a:r>
          </a:p>
          <a:p>
            <a:pPr fontAlgn="base"/>
            <a:r>
              <a:rPr lang="en-US" dirty="0" err="1">
                <a:latin typeface="Consolas" pitchFamily="49" charset="0"/>
                <a:cs typeface="Consolas" pitchFamily="49" charset="0"/>
              </a:rPr>
              <a:t>unicode</a:t>
            </a:r>
            <a:r>
              <a:rPr lang="en-US" dirty="0">
                <a:latin typeface="Consolas" pitchFamily="49" charset="0"/>
                <a:cs typeface="Consolas" pitchFamily="49" charset="0"/>
              </a:rPr>
              <a:t>-range</a:t>
            </a:r>
          </a:p>
          <a:p>
            <a:pPr marL="0" indent="0">
              <a:buNone/>
            </a:pPr>
            <a:endParaRPr lang="en-US" dirty="0" smtClean="0"/>
          </a:p>
          <a:p>
            <a:pPr marL="0" indent="0">
              <a:buNone/>
            </a:pPr>
            <a:r>
              <a:rPr lang="en-US" dirty="0" smtClean="0"/>
              <a:t>Font Fallback</a:t>
            </a:r>
          </a:p>
          <a:p>
            <a:r>
              <a:rPr lang="en-US" dirty="0" smtClean="0"/>
              <a:t>In </a:t>
            </a:r>
            <a:r>
              <a:rPr lang="en-US" dirty="0"/>
              <a:t>addition to </a:t>
            </a:r>
            <a:r>
              <a:rPr lang="en-US" dirty="0">
                <a:latin typeface="Consolas" pitchFamily="49" charset="0"/>
                <a:cs typeface="Consolas" pitchFamily="49" charset="0"/>
              </a:rPr>
              <a:t>@font-face</a:t>
            </a:r>
            <a:r>
              <a:rPr lang="en-US" dirty="0"/>
              <a:t>, reference a generic font using the </a:t>
            </a:r>
            <a:r>
              <a:rPr lang="en-US" dirty="0">
                <a:latin typeface="Consolas" pitchFamily="49" charset="0"/>
                <a:cs typeface="Consolas" pitchFamily="49" charset="0"/>
              </a:rPr>
              <a:t>font-family </a:t>
            </a:r>
            <a:r>
              <a:rPr lang="en-US" dirty="0"/>
              <a:t>property</a:t>
            </a:r>
          </a:p>
        </p:txBody>
      </p:sp>
    </p:spTree>
    <p:extLst>
      <p:ext uri="{BB962C8B-B14F-4D97-AF65-F5344CB8AC3E}">
        <p14:creationId xmlns="" xmlns:p14="http://schemas.microsoft.com/office/powerpoint/2010/main" val="9667808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581149"/>
            <a:ext cx="8229600" cy="762001"/>
          </a:xfrm>
        </p:spPr>
        <p:txBody>
          <a:bodyPr/>
          <a:lstStyle/>
          <a:p>
            <a:pPr algn="ctr">
              <a:buNone/>
            </a:pPr>
            <a:r>
              <a:rPr lang="en-US" dirty="0" smtClean="0"/>
              <a:t>Questions?</a:t>
            </a:r>
          </a:p>
        </p:txBody>
      </p:sp>
      <p:sp>
        <p:nvSpPr>
          <p:cNvPr id="4" name="TextBox 3"/>
          <p:cNvSpPr txBox="1"/>
          <p:nvPr/>
        </p:nvSpPr>
        <p:spPr>
          <a:xfrm>
            <a:off x="2514600" y="2800350"/>
            <a:ext cx="5334000" cy="646331"/>
          </a:xfrm>
          <a:prstGeom prst="rect">
            <a:avLst/>
          </a:prstGeom>
          <a:noFill/>
        </p:spPr>
        <p:txBody>
          <a:bodyPr wrap="square" numCol="2" rtlCol="0">
            <a:spAutoFit/>
          </a:bodyPr>
          <a:lstStyle/>
          <a:p>
            <a:r>
              <a:rPr lang="en-US" dirty="0" smtClean="0"/>
              <a:t>Amanda </a:t>
            </a:r>
            <a:r>
              <a:rPr lang="en-US" dirty="0" err="1" smtClean="0"/>
              <a:t>Gomm</a:t>
            </a:r>
            <a:endParaRPr lang="en-US" dirty="0" smtClean="0"/>
          </a:p>
          <a:p>
            <a:r>
              <a:rPr lang="en-US" dirty="0" smtClean="0"/>
              <a:t>@</a:t>
            </a:r>
            <a:r>
              <a:rPr lang="en-US" dirty="0" err="1" smtClean="0"/>
              <a:t>agomm</a:t>
            </a:r>
            <a:endParaRPr lang="en-US" dirty="0" smtClean="0"/>
          </a:p>
          <a:p>
            <a:r>
              <a:rPr lang="en-US" dirty="0" smtClean="0"/>
              <a:t>Tom </a:t>
            </a:r>
            <a:r>
              <a:rPr lang="en-US" dirty="0" err="1" smtClean="0"/>
              <a:t>McCluskey</a:t>
            </a:r>
            <a:endParaRPr lang="en-US" dirty="0" smtClean="0"/>
          </a:p>
          <a:p>
            <a:r>
              <a:rPr lang="en-US" dirty="0" smtClean="0"/>
              <a:t>@</a:t>
            </a:r>
            <a:r>
              <a:rPr lang="en-US" dirty="0" err="1" smtClean="0"/>
              <a:t>tommccluskey</a:t>
            </a:r>
            <a:endParaRPr lang="en-US" dirty="0"/>
          </a:p>
        </p:txBody>
      </p:sp>
      <p:sp>
        <p:nvSpPr>
          <p:cNvPr id="5" name="TextBox 4"/>
          <p:cNvSpPr txBox="1"/>
          <p:nvPr/>
        </p:nvSpPr>
        <p:spPr>
          <a:xfrm>
            <a:off x="1225924" y="4095750"/>
            <a:ext cx="6692153" cy="369332"/>
          </a:xfrm>
          <a:prstGeom prst="rect">
            <a:avLst/>
          </a:prstGeom>
          <a:noFill/>
        </p:spPr>
        <p:txBody>
          <a:bodyPr wrap="none" rtlCol="0">
            <a:spAutoFit/>
          </a:bodyPr>
          <a:lstStyle/>
          <a:p>
            <a:pPr algn="ctr"/>
            <a:r>
              <a:rPr lang="en-US" dirty="0" smtClean="0"/>
              <a:t>www.digitalbindery.com | info@digitalbindery.com | @</a:t>
            </a:r>
            <a:r>
              <a:rPr lang="en-US" dirty="0" err="1" smtClean="0"/>
              <a:t>digitalbindery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1499"/>
            <a:ext cx="8229600" cy="457200"/>
          </a:xfrm>
        </p:spPr>
        <p:txBody>
          <a:bodyPr>
            <a:normAutofit fontScale="92500" lnSpcReduction="20000"/>
          </a:bodyPr>
          <a:lstStyle/>
          <a:p>
            <a:pPr marL="0" indent="0">
              <a:buNone/>
            </a:pPr>
            <a:r>
              <a:rPr lang="en-US" dirty="0" smtClean="0"/>
              <a:t>&lt;p class</a:t>
            </a:r>
            <a:r>
              <a:rPr lang="en-US" dirty="0" smtClean="0"/>
              <a:t>="body" </a:t>
            </a:r>
            <a:r>
              <a:rPr lang="en-US" dirty="0" smtClean="0"/>
              <a:t>id</a:t>
            </a:r>
            <a:r>
              <a:rPr lang="en-US" dirty="0" smtClean="0"/>
              <a:t>="harker1" </a:t>
            </a:r>
            <a:r>
              <a:rPr lang="en-US" dirty="0" smtClean="0"/>
              <a:t>style</a:t>
            </a:r>
            <a:r>
              <a:rPr lang="en-US" dirty="0" smtClean="0"/>
              <a:t>="</a:t>
            </a:r>
            <a:r>
              <a:rPr lang="en-US" dirty="0" err="1" smtClean="0"/>
              <a:t>color:red</a:t>
            </a:r>
            <a:r>
              <a:rPr lang="en-US" dirty="0" smtClean="0"/>
              <a:t>"&gt;</a:t>
            </a:r>
            <a:endParaRPr lang="en-US" dirty="0"/>
          </a:p>
        </p:txBody>
      </p:sp>
      <p:sp>
        <p:nvSpPr>
          <p:cNvPr id="4" name="TextBox 3"/>
          <p:cNvSpPr txBox="1"/>
          <p:nvPr/>
        </p:nvSpPr>
        <p:spPr>
          <a:xfrm>
            <a:off x="609601" y="1276350"/>
            <a:ext cx="478401" cy="369332"/>
          </a:xfrm>
          <a:prstGeom prst="rect">
            <a:avLst/>
          </a:prstGeom>
          <a:noFill/>
        </p:spPr>
        <p:txBody>
          <a:bodyPr wrap="none" rtlCol="0">
            <a:spAutoFit/>
          </a:bodyPr>
          <a:lstStyle/>
          <a:p>
            <a:r>
              <a:rPr lang="en-US" dirty="0" smtClean="0"/>
              <a:t>tag</a:t>
            </a:r>
            <a:endParaRPr lang="en-US" dirty="0"/>
          </a:p>
        </p:txBody>
      </p:sp>
      <p:sp>
        <p:nvSpPr>
          <p:cNvPr id="5" name="TextBox 4"/>
          <p:cNvSpPr txBox="1"/>
          <p:nvPr/>
        </p:nvSpPr>
        <p:spPr>
          <a:xfrm>
            <a:off x="4098148" y="1276350"/>
            <a:ext cx="1100109" cy="369332"/>
          </a:xfrm>
          <a:prstGeom prst="rect">
            <a:avLst/>
          </a:prstGeom>
          <a:noFill/>
        </p:spPr>
        <p:txBody>
          <a:bodyPr wrap="none" rtlCol="0">
            <a:spAutoFit/>
          </a:bodyPr>
          <a:lstStyle/>
          <a:p>
            <a:r>
              <a:rPr lang="en-US" dirty="0" smtClean="0"/>
              <a:t>attributes</a:t>
            </a:r>
            <a:endParaRPr lang="en-US" dirty="0"/>
          </a:p>
        </p:txBody>
      </p:sp>
      <p:sp>
        <p:nvSpPr>
          <p:cNvPr id="6" name="Rectangle 5"/>
          <p:cNvSpPr/>
          <p:nvPr/>
        </p:nvSpPr>
        <p:spPr>
          <a:xfrm>
            <a:off x="990601" y="2048649"/>
            <a:ext cx="7315200" cy="342900"/>
          </a:xfrm>
          <a:prstGeom prst="rect">
            <a:avLst/>
          </a:prstGeom>
          <a:solidFill>
            <a:srgbClr val="005C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2981380"/>
            <a:ext cx="519694" cy="369332"/>
          </a:xfrm>
          <a:prstGeom prst="rect">
            <a:avLst/>
          </a:prstGeom>
          <a:noFill/>
        </p:spPr>
        <p:txBody>
          <a:bodyPr wrap="none" rtlCol="0">
            <a:spAutoFit/>
          </a:bodyPr>
          <a:lstStyle/>
          <a:p>
            <a:r>
              <a:rPr lang="en-US" dirty="0" smtClean="0"/>
              <a:t>CSS</a:t>
            </a:r>
            <a:endParaRPr lang="en-US" dirty="0"/>
          </a:p>
        </p:txBody>
      </p:sp>
      <p:sp>
        <p:nvSpPr>
          <p:cNvPr id="8" name="TextBox 7"/>
          <p:cNvSpPr txBox="1"/>
          <p:nvPr/>
        </p:nvSpPr>
        <p:spPr>
          <a:xfrm>
            <a:off x="2887003" y="2981380"/>
            <a:ext cx="2700483" cy="369332"/>
          </a:xfrm>
          <a:prstGeom prst="rect">
            <a:avLst/>
          </a:prstGeom>
          <a:noFill/>
        </p:spPr>
        <p:txBody>
          <a:bodyPr wrap="none" rtlCol="0">
            <a:spAutoFit/>
          </a:bodyPr>
          <a:lstStyle/>
          <a:p>
            <a:r>
              <a:rPr lang="en-US" dirty="0" smtClean="0"/>
              <a:t>CSS &amp; Interactive Elements</a:t>
            </a:r>
            <a:endParaRPr lang="en-US" dirty="0"/>
          </a:p>
        </p:txBody>
      </p:sp>
      <p:sp>
        <p:nvSpPr>
          <p:cNvPr id="9" name="TextBox 8"/>
          <p:cNvSpPr txBox="1"/>
          <p:nvPr/>
        </p:nvSpPr>
        <p:spPr>
          <a:xfrm>
            <a:off x="6248400" y="2981380"/>
            <a:ext cx="1037143" cy="369332"/>
          </a:xfrm>
          <a:prstGeom prst="rect">
            <a:avLst/>
          </a:prstGeom>
          <a:noFill/>
        </p:spPr>
        <p:txBody>
          <a:bodyPr wrap="none" rtlCol="0">
            <a:spAutoFit/>
          </a:bodyPr>
          <a:lstStyle/>
          <a:p>
            <a:r>
              <a:rPr lang="en-US" dirty="0" err="1" smtClean="0"/>
              <a:t>Ew</a:t>
            </a:r>
            <a:r>
              <a:rPr lang="en-US" dirty="0" smtClean="0"/>
              <a:t>. Yuck.</a:t>
            </a:r>
            <a:endParaRPr lang="en-US" dirty="0"/>
          </a:p>
        </p:txBody>
      </p:sp>
      <p:cxnSp>
        <p:nvCxnSpPr>
          <p:cNvPr id="11" name="Straight Arrow Connector 10"/>
          <p:cNvCxnSpPr/>
          <p:nvPr/>
        </p:nvCxnSpPr>
        <p:spPr>
          <a:xfrm flipV="1">
            <a:off x="1936247" y="2448700"/>
            <a:ext cx="0" cy="532680"/>
          </a:xfrm>
          <a:prstGeom prst="straightConnector1">
            <a:avLst/>
          </a:prstGeom>
          <a:ln w="28575">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38846" y="2448699"/>
            <a:ext cx="0" cy="532681"/>
          </a:xfrm>
          <a:prstGeom prst="straightConnector1">
            <a:avLst/>
          </a:prstGeom>
          <a:ln w="28575">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66971" y="2448699"/>
            <a:ext cx="0" cy="532681"/>
          </a:xfrm>
          <a:prstGeom prst="straightConnector1">
            <a:avLst/>
          </a:prstGeom>
          <a:ln w="28575">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8800" y="1686340"/>
            <a:ext cx="0" cy="362309"/>
          </a:xfrm>
          <a:prstGeom prst="straightConnector1">
            <a:avLst/>
          </a:prstGeom>
          <a:ln w="28575">
            <a:solidFill>
              <a:srgbClr val="005C8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48201" y="1656298"/>
            <a:ext cx="0" cy="362309"/>
          </a:xfrm>
          <a:prstGeom prst="straightConnector1">
            <a:avLst/>
          </a:prstGeom>
          <a:ln w="28575">
            <a:solidFill>
              <a:srgbClr val="005C8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071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386126" y="285750"/>
            <a:ext cx="6371749" cy="4452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79273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Cascading Style Sheets (CSS)</a:t>
            </a:r>
            <a:endParaRPr lang="en-US" dirty="0"/>
          </a:p>
        </p:txBody>
      </p:sp>
      <p:sp>
        <p:nvSpPr>
          <p:cNvPr id="3" name="Content Placeholder 2"/>
          <p:cNvSpPr>
            <a:spLocks noGrp="1"/>
          </p:cNvSpPr>
          <p:nvPr>
            <p:ph idx="1"/>
          </p:nvPr>
        </p:nvSpPr>
        <p:spPr>
          <a:xfrm>
            <a:off x="4495800" y="1123950"/>
            <a:ext cx="4419600" cy="3394472"/>
          </a:xfrm>
        </p:spPr>
        <p:txBody>
          <a:bodyPr>
            <a:normAutofit fontScale="92500" lnSpcReduction="10000"/>
          </a:bodyPr>
          <a:lstStyle/>
          <a:p>
            <a:pPr>
              <a:buNone/>
            </a:pPr>
            <a:r>
              <a:rPr lang="en-US" dirty="0" smtClean="0"/>
              <a:t>Text file that defines styles </a:t>
            </a:r>
          </a:p>
          <a:p>
            <a:pPr>
              <a:buNone/>
            </a:pPr>
            <a:r>
              <a:rPr lang="en-US" dirty="0" smtClean="0"/>
              <a:t>Referenced in the </a:t>
            </a:r>
            <a:r>
              <a:rPr lang="en-US" dirty="0" smtClean="0"/>
              <a:t>&lt;head</a:t>
            </a:r>
            <a:r>
              <a:rPr lang="en-US" dirty="0" smtClean="0"/>
              <a:t>&gt; of the XHTML file</a:t>
            </a:r>
            <a:endParaRPr lang="en-US" dirty="0" smtClean="0"/>
          </a:p>
          <a:p>
            <a:pPr>
              <a:buNone/>
            </a:pPr>
            <a:r>
              <a:rPr lang="en-US" dirty="0" smtClean="0"/>
              <a:t>Central location to affect the all referring documents</a:t>
            </a:r>
          </a:p>
          <a:p>
            <a:pPr>
              <a:buNone/>
            </a:pPr>
            <a:r>
              <a:rPr lang="en-US" dirty="0" smtClean="0"/>
              <a:t>Cascading ≈ Overriding </a:t>
            </a:r>
            <a:endParaRPr lang="en-US" dirty="0"/>
          </a:p>
        </p:txBody>
      </p:sp>
      <p:pic>
        <p:nvPicPr>
          <p:cNvPr id="144386" name="Picture 2"/>
          <p:cNvPicPr>
            <a:picLocks noChangeAspect="1" noChangeArrowheads="1"/>
          </p:cNvPicPr>
          <p:nvPr/>
        </p:nvPicPr>
        <p:blipFill>
          <a:blip r:embed="rId3" cstate="print"/>
          <a:srcRect/>
          <a:stretch>
            <a:fillRect/>
          </a:stretch>
        </p:blipFill>
        <p:spPr bwMode="auto">
          <a:xfrm>
            <a:off x="228599" y="1047750"/>
            <a:ext cx="4114801" cy="3713488"/>
          </a:xfrm>
          <a:prstGeom prst="rect">
            <a:avLst/>
          </a:prstGeom>
          <a:noFill/>
          <a:ln w="9525">
            <a:noFill/>
            <a:miter lim="800000"/>
            <a:headEnd/>
            <a:tailEnd/>
          </a:ln>
          <a:effectLst/>
        </p:spPr>
      </p:pic>
    </p:spTree>
    <p:extLst>
      <p:ext uri="{BB962C8B-B14F-4D97-AF65-F5344CB8AC3E}">
        <p14:creationId xmlns="" xmlns:p14="http://schemas.microsoft.com/office/powerpoint/2010/main" val="3783286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Cascading Style Sheets (CSS)</a:t>
            </a:r>
            <a:endParaRPr lang="en-US" dirty="0"/>
          </a:p>
        </p:txBody>
      </p:sp>
      <p:pic>
        <p:nvPicPr>
          <p:cNvPr id="315394" name="Picture 2"/>
          <p:cNvPicPr>
            <a:picLocks noChangeAspect="1" noChangeArrowheads="1"/>
          </p:cNvPicPr>
          <p:nvPr/>
        </p:nvPicPr>
        <p:blipFill>
          <a:blip r:embed="rId2" cstate="print"/>
          <a:srcRect l="9428" t="37752" r="20871" b="27666"/>
          <a:stretch>
            <a:fillRect/>
          </a:stretch>
        </p:blipFill>
        <p:spPr bwMode="auto">
          <a:xfrm>
            <a:off x="152400" y="2495550"/>
            <a:ext cx="5105400" cy="2286000"/>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5867400" y="1885950"/>
            <a:ext cx="3048000" cy="3027218"/>
            <a:chOff x="5562600" y="1809750"/>
            <a:chExt cx="3048000" cy="3027218"/>
          </a:xfrm>
        </p:grpSpPr>
        <p:pic>
          <p:nvPicPr>
            <p:cNvPr id="315395" name="Picture 3"/>
            <p:cNvPicPr>
              <a:picLocks noChangeAspect="1" noChangeArrowheads="1"/>
            </p:cNvPicPr>
            <p:nvPr/>
          </p:nvPicPr>
          <p:blipFill>
            <a:blip r:embed="rId3" cstate="print"/>
            <a:srcRect l="904" t="12429" r="59322" b="35593"/>
            <a:stretch>
              <a:fillRect/>
            </a:stretch>
          </p:blipFill>
          <p:spPr bwMode="auto">
            <a:xfrm>
              <a:off x="5715000" y="1809750"/>
              <a:ext cx="2895600" cy="302721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562600" y="2038350"/>
              <a:ext cx="914400" cy="914400"/>
            </a:xfrm>
            <a:prstGeom prst="rect">
              <a:avLst/>
            </a:prstGeom>
            <a:noFill/>
            <a:ln w="38100">
              <a:solidFill>
                <a:srgbClr val="A50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5396" name="Picture 4"/>
          <p:cNvPicPr>
            <a:picLocks noChangeAspect="1" noChangeArrowheads="1"/>
          </p:cNvPicPr>
          <p:nvPr/>
        </p:nvPicPr>
        <p:blipFill>
          <a:blip r:embed="rId4" cstate="print"/>
          <a:srcRect l="4858" t="29487" r="49805" b="53846"/>
          <a:stretch>
            <a:fillRect/>
          </a:stretch>
        </p:blipFill>
        <p:spPr bwMode="auto">
          <a:xfrm>
            <a:off x="228600" y="1200150"/>
            <a:ext cx="4267200" cy="990600"/>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2895600" y="2114550"/>
            <a:ext cx="0" cy="609600"/>
          </a:xfrm>
          <a:prstGeom prst="straightConnector1">
            <a:avLst/>
          </a:prstGeom>
          <a:ln w="38100">
            <a:solidFill>
              <a:srgbClr val="A5003F"/>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 y="1352550"/>
            <a:ext cx="2057400" cy="304800"/>
          </a:xfrm>
          <a:prstGeom prst="rect">
            <a:avLst/>
          </a:prstGeom>
          <a:noFill/>
          <a:ln w="38100">
            <a:solidFill>
              <a:srgbClr val="A50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1"/>
          </p:cNvCxnSpPr>
          <p:nvPr/>
        </p:nvCxnSpPr>
        <p:spPr>
          <a:xfrm>
            <a:off x="4419600" y="1885950"/>
            <a:ext cx="1447800" cy="685800"/>
          </a:xfrm>
          <a:prstGeom prst="straightConnector1">
            <a:avLst/>
          </a:prstGeom>
          <a:ln w="38100">
            <a:solidFill>
              <a:srgbClr val="A5003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14525" y="2143125"/>
            <a:ext cx="5143500" cy="857250"/>
          </a:xfrm>
        </p:spPr>
        <p:txBody>
          <a:bodyPr/>
          <a:lstStyle/>
          <a:p>
            <a:r>
              <a:rPr lang="en-US" dirty="0" err="1" smtClean="0"/>
              <a:t>Epub</a:t>
            </a:r>
            <a:r>
              <a:rPr lang="en-US" dirty="0" smtClean="0"/>
              <a:t> 2.0.1 Dissection</a:t>
            </a:r>
            <a:endParaRPr lang="en-US" dirty="0"/>
          </a:p>
        </p:txBody>
      </p:sp>
      <p:sp>
        <p:nvSpPr>
          <p:cNvPr id="3" name="Rectangle 2"/>
          <p:cNvSpPr/>
          <p:nvPr/>
        </p:nvSpPr>
        <p:spPr>
          <a:xfrm>
            <a:off x="1524000" y="288012"/>
            <a:ext cx="6400800" cy="4493538"/>
          </a:xfrm>
          <a:prstGeom prst="rect">
            <a:avLst/>
          </a:prstGeom>
        </p:spPr>
        <p:txBody>
          <a:bodyPr wrap="square">
            <a:spAutoFit/>
          </a:bodyPr>
          <a:lstStyle/>
          <a:p>
            <a:pPr marL="342900" indent="-342900">
              <a:buFont typeface="+mj-lt"/>
              <a:buAutoNum type="arabicPeriod"/>
            </a:pPr>
            <a:r>
              <a:rPr lang="en-US" sz="2200" dirty="0" smtClean="0"/>
              <a:t>A basic introduction to </a:t>
            </a:r>
            <a:r>
              <a:rPr lang="en-US" sz="2200" dirty="0" err="1" smtClean="0"/>
              <a:t>epub</a:t>
            </a:r>
            <a:r>
              <a:rPr lang="en-US" sz="2200" dirty="0" smtClean="0"/>
              <a:t> and what’s new in 3.0</a:t>
            </a:r>
          </a:p>
          <a:p>
            <a:pPr marL="342900" indent="-342900">
              <a:buFont typeface="+mj-lt"/>
              <a:buAutoNum type="arabicPeriod"/>
            </a:pPr>
            <a:r>
              <a:rPr lang="en-US" sz="2200" dirty="0" smtClean="0"/>
              <a:t>Review of tools and files we’ll be using</a:t>
            </a:r>
          </a:p>
          <a:p>
            <a:pPr marL="342900" indent="-342900">
              <a:buFont typeface="+mj-lt"/>
              <a:buAutoNum type="arabicPeriod"/>
            </a:pPr>
            <a:r>
              <a:rPr lang="en-US" sz="2200" dirty="0" smtClean="0">
                <a:solidFill>
                  <a:srgbClr val="A5003F"/>
                </a:solidFill>
              </a:rPr>
              <a:t>Dissection of an </a:t>
            </a:r>
            <a:r>
              <a:rPr lang="en-US" sz="2200" dirty="0" err="1" smtClean="0">
                <a:solidFill>
                  <a:srgbClr val="A5003F"/>
                </a:solidFill>
              </a:rPr>
              <a:t>epub</a:t>
            </a:r>
            <a:r>
              <a:rPr lang="en-US" sz="2200" dirty="0" smtClean="0">
                <a:solidFill>
                  <a:srgbClr val="A5003F"/>
                </a:solidFill>
              </a:rPr>
              <a:t> 2.0 file</a:t>
            </a:r>
          </a:p>
          <a:p>
            <a:pPr marL="342900" indent="-342900">
              <a:buFont typeface="+mj-lt"/>
              <a:buAutoNum type="arabicPeriod"/>
            </a:pPr>
            <a:r>
              <a:rPr lang="en-US" sz="2200" dirty="0" smtClean="0"/>
              <a:t>Conversion of </a:t>
            </a:r>
            <a:r>
              <a:rPr lang="en-US" sz="2200" dirty="0" err="1" smtClean="0"/>
              <a:t>epub</a:t>
            </a:r>
            <a:r>
              <a:rPr lang="en-US" sz="2200" dirty="0" smtClean="0"/>
              <a:t> 2.0 to </a:t>
            </a:r>
            <a:r>
              <a:rPr lang="en-US" sz="2200" dirty="0" err="1" smtClean="0"/>
              <a:t>epub</a:t>
            </a:r>
            <a:r>
              <a:rPr lang="en-US" sz="2200" dirty="0" smtClean="0"/>
              <a:t> 3.0 (3pub to its friends)</a:t>
            </a:r>
          </a:p>
          <a:p>
            <a:pPr marL="800100" lvl="1" indent="-342900">
              <a:buFont typeface="+mj-lt"/>
              <a:buAutoNum type="alphaLcParenR"/>
            </a:pPr>
            <a:r>
              <a:rPr lang="en-US" sz="2200" dirty="0" smtClean="0"/>
              <a:t>Overall structural changes</a:t>
            </a:r>
          </a:p>
          <a:p>
            <a:pPr marL="800100" lvl="1" indent="-342900">
              <a:buFont typeface="+mj-lt"/>
              <a:buAutoNum type="alphaLcParenR"/>
            </a:pPr>
            <a:r>
              <a:rPr lang="en-US" sz="2200" dirty="0" smtClean="0"/>
              <a:t>New semantic information</a:t>
            </a:r>
          </a:p>
          <a:p>
            <a:pPr marL="800100" lvl="1" indent="-342900">
              <a:buFont typeface="+mj-lt"/>
              <a:buAutoNum type="alphaLcParenR"/>
            </a:pPr>
            <a:r>
              <a:rPr lang="en-US" sz="2200" dirty="0" smtClean="0"/>
              <a:t>HTML5</a:t>
            </a:r>
          </a:p>
          <a:p>
            <a:pPr marL="800100" lvl="1" indent="-342900">
              <a:buFont typeface="+mj-lt"/>
              <a:buAutoNum type="alphaLcParenR"/>
            </a:pPr>
            <a:r>
              <a:rPr lang="en-US" sz="2200" dirty="0" smtClean="0"/>
              <a:t>Media overlays</a:t>
            </a:r>
          </a:p>
          <a:p>
            <a:pPr marL="800100" lvl="1" indent="-342900">
              <a:buFont typeface="+mj-lt"/>
              <a:buAutoNum type="alphaLcParenR"/>
            </a:pPr>
            <a:r>
              <a:rPr lang="en-US" sz="2200" dirty="0" smtClean="0"/>
              <a:t>Text-to-speech tools</a:t>
            </a:r>
          </a:p>
          <a:p>
            <a:pPr marL="800100" lvl="1" indent="-342900">
              <a:buFont typeface="+mj-lt"/>
              <a:buAutoNum type="alphaLcParenR"/>
            </a:pPr>
            <a:r>
              <a:rPr lang="en-US" sz="2200" dirty="0" smtClean="0">
                <a:latin typeface="Consolas" pitchFamily="49" charset="0"/>
                <a:cs typeface="Consolas" pitchFamily="49" charset="0"/>
              </a:rPr>
              <a:t>&lt;switch&gt; </a:t>
            </a:r>
            <a:r>
              <a:rPr lang="en-US" sz="2200" dirty="0" smtClean="0"/>
              <a:t>and backwards compatibility</a:t>
            </a:r>
          </a:p>
          <a:p>
            <a:pPr marL="800100" lvl="1" indent="-342900">
              <a:buFont typeface="+mj-lt"/>
              <a:buAutoNum type="alphaLcParenR"/>
            </a:pPr>
            <a:r>
              <a:rPr lang="en-US" sz="2200" dirty="0" smtClean="0"/>
              <a:t>CSS changes</a:t>
            </a:r>
          </a:p>
          <a:p>
            <a:pPr marL="342900" indent="-342900">
              <a:buFont typeface="+mj-lt"/>
              <a:buAutoNum type="arabicPeriod"/>
            </a:pPr>
            <a:r>
              <a:rPr lang="en-US" sz="2200" dirty="0" smtClean="0"/>
              <a:t>Questions and (hopefully) answers!</a:t>
            </a:r>
            <a:endParaRPr lang="en-US" sz="2200" dirty="0"/>
          </a:p>
        </p:txBody>
      </p:sp>
    </p:spTree>
    <p:extLst>
      <p:ext uri="{BB962C8B-B14F-4D97-AF65-F5344CB8AC3E}">
        <p14:creationId xmlns="" xmlns:p14="http://schemas.microsoft.com/office/powerpoint/2010/main" val="2855759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up the </a:t>
            </a:r>
            <a:r>
              <a:rPr lang="en-US" dirty="0" err="1" smtClean="0"/>
              <a:t>epub</a:t>
            </a:r>
            <a:r>
              <a:rPr lang="en-US" dirty="0" smtClean="0"/>
              <a:t> file</a:t>
            </a:r>
            <a:endParaRPr lang="en-US" dirty="0"/>
          </a:p>
        </p:txBody>
      </p:sp>
      <p:graphicFrame>
        <p:nvGraphicFramePr>
          <p:cNvPr id="2051" name="Object 3"/>
          <p:cNvGraphicFramePr>
            <a:graphicFrameLocks noChangeAspect="1"/>
          </p:cNvGraphicFramePr>
          <p:nvPr/>
        </p:nvGraphicFramePr>
        <p:xfrm>
          <a:off x="5257800" y="1600200"/>
          <a:ext cx="1562100" cy="685800"/>
        </p:xfrm>
        <a:graphic>
          <a:graphicData uri="http://schemas.openxmlformats.org/presentationml/2006/ole">
            <p:oleObj spid="_x0000_s140314" name="Image" r:id="rId4" imgW="1561905" imgH="913963" progId="Photoshop.Image.55">
              <p:embed/>
            </p:oleObj>
          </a:graphicData>
        </a:graphic>
      </p:graphicFrame>
      <p:sp>
        <p:nvSpPr>
          <p:cNvPr id="6" name="TextBox 5"/>
          <p:cNvSpPr txBox="1"/>
          <p:nvPr/>
        </p:nvSpPr>
        <p:spPr>
          <a:xfrm>
            <a:off x="1600200" y="1028700"/>
            <a:ext cx="6172200" cy="369332"/>
          </a:xfrm>
          <a:prstGeom prst="rect">
            <a:avLst/>
          </a:prstGeom>
          <a:noFill/>
        </p:spPr>
        <p:txBody>
          <a:bodyPr wrap="square" rtlCol="0">
            <a:spAutoFit/>
          </a:bodyPr>
          <a:lstStyle/>
          <a:p>
            <a:r>
              <a:rPr lang="en-US" dirty="0" smtClean="0"/>
              <a:t>An </a:t>
            </a:r>
            <a:r>
              <a:rPr lang="en-US" dirty="0" err="1" smtClean="0"/>
              <a:t>epub</a:t>
            </a:r>
            <a:r>
              <a:rPr lang="en-US" dirty="0" smtClean="0"/>
              <a:t> file is really just a .zip file with a specialized structure </a:t>
            </a:r>
            <a:endParaRPr lang="en-US" dirty="0"/>
          </a:p>
        </p:txBody>
      </p:sp>
      <p:sp>
        <p:nvSpPr>
          <p:cNvPr id="7" name="Right Arrow 6"/>
          <p:cNvSpPr/>
          <p:nvPr/>
        </p:nvSpPr>
        <p:spPr>
          <a:xfrm>
            <a:off x="3848100" y="1885950"/>
            <a:ext cx="978408" cy="363474"/>
          </a:xfrm>
          <a:prstGeom prst="rightArrow">
            <a:avLst/>
          </a:prstGeom>
          <a:solidFill>
            <a:srgbClr val="0075A4"/>
          </a:solidFill>
          <a:ln>
            <a:solidFill>
              <a:srgbClr val="005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2" name="Object 4"/>
          <p:cNvGraphicFramePr>
            <a:graphicFrameLocks noChangeAspect="1"/>
          </p:cNvGraphicFramePr>
          <p:nvPr/>
        </p:nvGraphicFramePr>
        <p:xfrm>
          <a:off x="1676400" y="1657350"/>
          <a:ext cx="1816100" cy="676275"/>
        </p:xfrm>
        <a:graphic>
          <a:graphicData uri="http://schemas.openxmlformats.org/presentationml/2006/ole">
            <p:oleObj spid="_x0000_s140315" name="Image" r:id="rId5" imgW="1815873" imgH="901587" progId="Photoshop.Image.55">
              <p:embed/>
            </p:oleObj>
          </a:graphicData>
        </a:graphic>
      </p:graphicFrame>
      <p:sp>
        <p:nvSpPr>
          <p:cNvPr id="9" name="TextBox 8"/>
          <p:cNvSpPr txBox="1"/>
          <p:nvPr/>
        </p:nvSpPr>
        <p:spPr>
          <a:xfrm>
            <a:off x="1676400" y="2743200"/>
            <a:ext cx="5562600" cy="369332"/>
          </a:xfrm>
          <a:prstGeom prst="rect">
            <a:avLst/>
          </a:prstGeom>
          <a:noFill/>
        </p:spPr>
        <p:txBody>
          <a:bodyPr wrap="square" rtlCol="0">
            <a:spAutoFit/>
          </a:bodyPr>
          <a:lstStyle/>
          <a:p>
            <a:r>
              <a:rPr lang="en-US" dirty="0" smtClean="0"/>
              <a:t>And it’s just as easy to take it apart as to put it together</a:t>
            </a:r>
          </a:p>
        </p:txBody>
      </p:sp>
      <p:graphicFrame>
        <p:nvGraphicFramePr>
          <p:cNvPr id="2053" name="Object 5"/>
          <p:cNvGraphicFramePr>
            <a:graphicFrameLocks noChangeAspect="1"/>
          </p:cNvGraphicFramePr>
          <p:nvPr/>
        </p:nvGraphicFramePr>
        <p:xfrm>
          <a:off x="1600200" y="3314700"/>
          <a:ext cx="1993900" cy="676275"/>
        </p:xfrm>
        <a:graphic>
          <a:graphicData uri="http://schemas.openxmlformats.org/presentationml/2006/ole">
            <p:oleObj spid="_x0000_s140316" name="Image" r:id="rId6" imgW="1993651" imgH="901587" progId="Photoshop.Image.55">
              <p:embed/>
            </p:oleObj>
          </a:graphicData>
        </a:graphic>
      </p:graphicFrame>
      <p:sp>
        <p:nvSpPr>
          <p:cNvPr id="11" name="Right Arrow 10"/>
          <p:cNvSpPr/>
          <p:nvPr/>
        </p:nvSpPr>
        <p:spPr>
          <a:xfrm>
            <a:off x="3848100" y="3543300"/>
            <a:ext cx="978408" cy="363474"/>
          </a:xfrm>
          <a:prstGeom prst="rightArrow">
            <a:avLst/>
          </a:prstGeom>
          <a:solidFill>
            <a:srgbClr val="0075A4"/>
          </a:solidFill>
          <a:ln>
            <a:solidFill>
              <a:srgbClr val="005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5" name="Object 7"/>
          <p:cNvGraphicFramePr>
            <a:graphicFrameLocks noChangeAspect="1"/>
          </p:cNvGraphicFramePr>
          <p:nvPr/>
        </p:nvGraphicFramePr>
        <p:xfrm>
          <a:off x="5334000" y="3314700"/>
          <a:ext cx="1460500" cy="619125"/>
        </p:xfrm>
        <a:graphic>
          <a:graphicData uri="http://schemas.openxmlformats.org/presentationml/2006/ole">
            <p:oleObj spid="_x0000_s140317" name="Image" r:id="rId7" imgW="1460317" imgH="825106" progId="Photoshop.Image.55">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t>
            </a:r>
            <a:r>
              <a:rPr lang="en-US" dirty="0" err="1" smtClean="0"/>
              <a:t>epub</a:t>
            </a:r>
            <a:endParaRPr lang="en-US" dirty="0"/>
          </a:p>
        </p:txBody>
      </p:sp>
      <p:sp>
        <p:nvSpPr>
          <p:cNvPr id="3" name="Content Placeholder 2"/>
          <p:cNvSpPr>
            <a:spLocks noGrp="1"/>
          </p:cNvSpPr>
          <p:nvPr>
            <p:ph idx="1"/>
          </p:nvPr>
        </p:nvSpPr>
        <p:spPr>
          <a:xfrm>
            <a:off x="457200" y="1200151"/>
            <a:ext cx="8229600" cy="1943100"/>
          </a:xfrm>
        </p:spPr>
        <p:txBody>
          <a:bodyPr>
            <a:normAutofit fontScale="92500" lnSpcReduction="20000"/>
          </a:bodyPr>
          <a:lstStyle/>
          <a:p>
            <a:pPr>
              <a:buNone/>
            </a:pPr>
            <a:r>
              <a:rPr lang="en-US" dirty="0" smtClean="0"/>
              <a:t>There are three main parts inside the .zip file</a:t>
            </a:r>
          </a:p>
          <a:p>
            <a:r>
              <a:rPr lang="en-US" dirty="0" err="1" smtClean="0"/>
              <a:t>mimetype</a:t>
            </a:r>
            <a:endParaRPr lang="en-US" dirty="0" smtClean="0"/>
          </a:p>
          <a:p>
            <a:r>
              <a:rPr lang="en-US" dirty="0" smtClean="0"/>
              <a:t>OEBPS folder</a:t>
            </a:r>
          </a:p>
          <a:p>
            <a:r>
              <a:rPr lang="en-US" dirty="0" smtClean="0"/>
              <a:t>META-INF folder</a:t>
            </a:r>
            <a:endParaRPr lang="en-US" dirty="0"/>
          </a:p>
        </p:txBody>
      </p:sp>
      <p:graphicFrame>
        <p:nvGraphicFramePr>
          <p:cNvPr id="5" name="Diagram 4"/>
          <p:cNvGraphicFramePr/>
          <p:nvPr/>
        </p:nvGraphicFramePr>
        <p:xfrm>
          <a:off x="2667000" y="2647950"/>
          <a:ext cx="4191000" cy="207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6195" y="1582127"/>
            <a:ext cx="4228408" cy="3286125"/>
            <a:chOff x="216195" y="885825"/>
            <a:chExt cx="4228408" cy="3286125"/>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6195" y="885825"/>
              <a:ext cx="4228408" cy="3257550"/>
            </a:xfrm>
            <a:prstGeom prst="rect">
              <a:avLst/>
            </a:prstGeom>
          </p:spPr>
        </p:pic>
        <p:sp>
          <p:nvSpPr>
            <p:cNvPr id="3" name="Title 1"/>
            <p:cNvSpPr txBox="1">
              <a:spLocks/>
            </p:cNvSpPr>
            <p:nvPr/>
          </p:nvSpPr>
          <p:spPr>
            <a:xfrm>
              <a:off x="508591" y="1733550"/>
              <a:ext cx="3453809" cy="2438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a:t>
              </a:r>
              <a:r>
                <a:rPr lang="en-US" sz="3200" dirty="0" err="1" smtClean="0"/>
                <a:t>agomm</a:t>
              </a:r>
              <a:endParaRPr lang="en-US" sz="3200" dirty="0" smtClean="0"/>
            </a:p>
            <a:p>
              <a:r>
                <a:rPr lang="en-US" sz="3200" dirty="0"/>
                <a:t>@</a:t>
              </a:r>
              <a:r>
                <a:rPr lang="en-US" sz="3200" dirty="0" err="1" smtClean="0"/>
                <a:t>tommcluskey</a:t>
              </a:r>
              <a:endParaRPr lang="en-US" sz="3200" dirty="0" smtClean="0"/>
            </a:p>
            <a:p>
              <a:r>
                <a:rPr lang="en-US" sz="3200" dirty="0"/>
                <a:t>@</a:t>
              </a:r>
              <a:r>
                <a:rPr lang="en-US" sz="3200" dirty="0" err="1"/>
                <a:t>digitalbindery</a:t>
              </a:r>
              <a:endParaRPr lang="en-US" sz="3200" dirty="0"/>
            </a:p>
            <a:p>
              <a:r>
                <a:rPr lang="en-US" sz="3200" dirty="0"/>
                <a:t>#</a:t>
              </a:r>
              <a:r>
                <a:rPr lang="en-US" sz="3200" dirty="0" smtClean="0"/>
                <a:t>3pub</a:t>
              </a:r>
              <a:endParaRPr lang="en-US" sz="3200" dirty="0"/>
            </a:p>
          </p:txBody>
        </p:sp>
      </p:grpSp>
      <p:sp>
        <p:nvSpPr>
          <p:cNvPr id="4" name="Title 1"/>
          <p:cNvSpPr txBox="1">
            <a:spLocks/>
          </p:cNvSpPr>
          <p:nvPr/>
        </p:nvSpPr>
        <p:spPr>
          <a:xfrm>
            <a:off x="609600" y="28765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Title 1"/>
          <p:cNvSpPr txBox="1">
            <a:spLocks/>
          </p:cNvSpPr>
          <p:nvPr/>
        </p:nvSpPr>
        <p:spPr>
          <a:xfrm>
            <a:off x="609600" y="388088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62400" y="133350"/>
            <a:ext cx="5087087" cy="3448050"/>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86600" y="1857375"/>
            <a:ext cx="1698147" cy="2571749"/>
          </a:xfrm>
          <a:prstGeom prst="rect">
            <a:avLst/>
          </a:prstGeom>
          <a:ln>
            <a:solidFill>
              <a:schemeClr val="bg1">
                <a:lumMod val="85000"/>
              </a:schemeClr>
            </a:solidFill>
          </a:ln>
          <a:effectLst>
            <a:outerShdw blurRad="50800" dist="25400" dir="2700000" algn="tl" rotWithShape="0">
              <a:srgbClr val="333333">
                <a:alpha val="65000"/>
              </a:srgbClr>
            </a:outerShdw>
          </a:effectLst>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917952" y="2054950"/>
            <a:ext cx="609600" cy="459650"/>
          </a:xfrm>
          <a:prstGeom prst="rect">
            <a:avLst/>
          </a:prstGeom>
        </p:spPr>
      </p:pic>
      <p:pic>
        <p:nvPicPr>
          <p:cNvPr id="14" name="Picture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07389" y="3225190"/>
            <a:ext cx="2514600" cy="1952423"/>
          </a:xfrm>
          <a:prstGeom prst="rect">
            <a:avLst/>
          </a:prstGeom>
        </p:spPr>
      </p:pic>
      <p:pic>
        <p:nvPicPr>
          <p:cNvPr id="18" name="Picture 1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540000">
            <a:off x="570293" y="453605"/>
            <a:ext cx="3886572" cy="141191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720000">
            <a:off x="3684693" y="564966"/>
            <a:ext cx="3781425" cy="2124075"/>
          </a:xfrm>
          <a:prstGeom prst="rect">
            <a:avLst/>
          </a:prstGeom>
        </p:spPr>
      </p:pic>
    </p:spTree>
    <p:extLst>
      <p:ext uri="{BB962C8B-B14F-4D97-AF65-F5344CB8AC3E}">
        <p14:creationId xmlns="" xmlns:p14="http://schemas.microsoft.com/office/powerpoint/2010/main" val="2940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OEBPS file</a:t>
            </a:r>
            <a:endParaRPr lang="en-US" dirty="0"/>
          </a:p>
        </p:txBody>
      </p:sp>
      <p:graphicFrame>
        <p:nvGraphicFramePr>
          <p:cNvPr id="5" name="Diagram 4"/>
          <p:cNvGraphicFramePr/>
          <p:nvPr/>
        </p:nvGraphicFramePr>
        <p:xfrm>
          <a:off x="1524000" y="361950"/>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1524000" y="2800350"/>
            <a:ext cx="6553200" cy="2343150"/>
          </a:xfrm>
        </p:spPr>
        <p:txBody>
          <a:bodyPr>
            <a:noAutofit/>
          </a:bodyPr>
          <a:lstStyle/>
          <a:p>
            <a:r>
              <a:rPr lang="en-US" sz="2400" dirty="0" smtClean="0"/>
              <a:t>Content of the book</a:t>
            </a:r>
          </a:p>
          <a:p>
            <a:r>
              <a:rPr lang="en-US" sz="2400" dirty="0" smtClean="0"/>
              <a:t>Layout of the book</a:t>
            </a:r>
          </a:p>
          <a:p>
            <a:r>
              <a:rPr lang="en-US" sz="2400" dirty="0" smtClean="0"/>
              <a:t>Built-in table of contents</a:t>
            </a:r>
          </a:p>
          <a:p>
            <a:r>
              <a:rPr lang="en-US" sz="2400" dirty="0" smtClean="0"/>
              <a:t>Navigation and list of all the pieces</a:t>
            </a:r>
          </a:p>
          <a:p>
            <a:r>
              <a:rPr lang="en-US" sz="2400" dirty="0" smtClean="0"/>
              <a:t>Everything else</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XHTML files</a:t>
            </a:r>
            <a:endParaRPr lang="en-US" dirty="0"/>
          </a:p>
        </p:txBody>
      </p:sp>
      <p:sp>
        <p:nvSpPr>
          <p:cNvPr id="3" name="Content Placeholder 2"/>
          <p:cNvSpPr>
            <a:spLocks noGrp="1"/>
          </p:cNvSpPr>
          <p:nvPr>
            <p:ph idx="1"/>
          </p:nvPr>
        </p:nvSpPr>
        <p:spPr/>
        <p:txBody>
          <a:bodyPr/>
          <a:lstStyle/>
          <a:p>
            <a:r>
              <a:rPr lang="en-US" dirty="0" smtClean="0"/>
              <a:t>All the textual content of the book</a:t>
            </a:r>
          </a:p>
          <a:p>
            <a:r>
              <a:rPr lang="en-US" dirty="0" smtClean="0"/>
              <a:t>Usually one file per chapter</a:t>
            </a:r>
          </a:p>
          <a:p>
            <a:r>
              <a:rPr lang="en-US" dirty="0" smtClean="0"/>
              <a:t>Generally no layout, just classifications of types of content (this is a header, and that is body text)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files</a:t>
            </a:r>
            <a:endParaRPr lang="en-US" dirty="0"/>
          </a:p>
        </p:txBody>
      </p:sp>
      <p:sp>
        <p:nvSpPr>
          <p:cNvPr id="3" name="Content Placeholder 2"/>
          <p:cNvSpPr>
            <a:spLocks noGrp="1"/>
          </p:cNvSpPr>
          <p:nvPr>
            <p:ph idx="1"/>
          </p:nvPr>
        </p:nvSpPr>
        <p:spPr/>
        <p:txBody>
          <a:bodyPr/>
          <a:lstStyle/>
          <a:p>
            <a:r>
              <a:rPr lang="en-US" dirty="0" smtClean="0"/>
              <a:t>Define how the classifications in the XHTML files look (headers are all bold, centered, 16 point Garamond)</a:t>
            </a:r>
          </a:p>
          <a:p>
            <a:r>
              <a:rPr lang="en-US" dirty="0" smtClean="0"/>
              <a:t>Multiple CSS files are supported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toc.ncx: The Table of Contents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what you’d think: lists the documents that you want people to have ready access to.</a:t>
            </a:r>
          </a:p>
          <a:p>
            <a:r>
              <a:rPr lang="en-US" dirty="0" smtClean="0"/>
              <a:t>Controls what shows up in the built-in TOC</a:t>
            </a:r>
          </a:p>
          <a:p>
            <a:r>
              <a:rPr lang="en-US" dirty="0" smtClean="0"/>
              <a:t>Not all items need to be listed</a:t>
            </a:r>
          </a:p>
          <a:p>
            <a:r>
              <a:rPr lang="en-US" dirty="0" smtClean="0"/>
              <a:t>Two properties for each TOC item: </a:t>
            </a:r>
            <a:r>
              <a:rPr lang="en-US" dirty="0" err="1" smtClean="0">
                <a:latin typeface="Consolas" pitchFamily="49" charset="0"/>
                <a:cs typeface="Consolas" pitchFamily="49" charset="0"/>
              </a:rPr>
              <a:t>nav</a:t>
            </a:r>
            <a:r>
              <a:rPr lang="en-US" dirty="0" smtClean="0">
                <a:latin typeface="Consolas" pitchFamily="49" charset="0"/>
                <a:cs typeface="Consolas" pitchFamily="49" charset="0"/>
              </a:rPr>
              <a:t> id</a:t>
            </a:r>
            <a:r>
              <a:rPr lang="en-US" dirty="0" smtClean="0"/>
              <a:t> and </a:t>
            </a:r>
            <a:r>
              <a:rPr lang="en-US" dirty="0" err="1" smtClean="0">
                <a:latin typeface="Consolas" pitchFamily="49" charset="0"/>
                <a:cs typeface="Consolas" pitchFamily="49" charset="0"/>
              </a:rPr>
              <a:t>playorder</a:t>
            </a:r>
            <a:endParaRPr lang="en-US" dirty="0" smtClean="0">
              <a:latin typeface="Consolas" pitchFamily="49" charset="0"/>
              <a:cs typeface="Consolas" pitchFamily="49" charset="0"/>
            </a:endParaRPr>
          </a:p>
          <a:p>
            <a:r>
              <a:rPr lang="en-US" dirty="0" smtClean="0">
                <a:cs typeface="Consolas" pitchFamily="49" charset="0"/>
              </a:rPr>
              <a:t>Nested TOC entries work on most reading systems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content.opf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onsolas" pitchFamily="49" charset="0"/>
                <a:cs typeface="Consolas" pitchFamily="49" charset="0"/>
              </a:rPr>
              <a:t>&lt;metadata&gt; </a:t>
            </a:r>
            <a:r>
              <a:rPr lang="en-US" dirty="0" smtClean="0"/>
              <a:t>holds information about the book, like author, publisher, and rights.</a:t>
            </a:r>
          </a:p>
          <a:p>
            <a:r>
              <a:rPr lang="en-US" dirty="0" smtClean="0">
                <a:latin typeface="Consolas" pitchFamily="49" charset="0"/>
                <a:cs typeface="Consolas" pitchFamily="49" charset="0"/>
              </a:rPr>
              <a:t>&lt;manifest&gt; </a:t>
            </a:r>
            <a:r>
              <a:rPr lang="en-US" dirty="0" smtClean="0"/>
              <a:t>is a complete list of all the files that make up the </a:t>
            </a:r>
            <a:r>
              <a:rPr lang="en-US" dirty="0" err="1" smtClean="0"/>
              <a:t>ebook</a:t>
            </a:r>
            <a:r>
              <a:rPr lang="en-US" dirty="0" smtClean="0"/>
              <a:t>.</a:t>
            </a:r>
          </a:p>
          <a:p>
            <a:r>
              <a:rPr lang="en-US" dirty="0" smtClean="0">
                <a:latin typeface="Consolas" pitchFamily="49" charset="0"/>
                <a:cs typeface="Consolas" pitchFamily="49" charset="0"/>
              </a:rPr>
              <a:t>&lt;spine&gt; </a:t>
            </a:r>
            <a:r>
              <a:rPr lang="en-US" dirty="0" smtClean="0"/>
              <a:t>declares the order that the reading system navigates the </a:t>
            </a:r>
            <a:r>
              <a:rPr lang="en-US" dirty="0" err="1" smtClean="0"/>
              <a:t>ebook</a:t>
            </a:r>
            <a:r>
              <a:rPr lang="en-US" dirty="0" smtClean="0"/>
              <a:t> in.</a:t>
            </a:r>
          </a:p>
          <a:p>
            <a:r>
              <a:rPr lang="en-US" dirty="0" smtClean="0">
                <a:latin typeface="Consolas" pitchFamily="49" charset="0"/>
                <a:cs typeface="Consolas" pitchFamily="49" charset="0"/>
              </a:rPr>
              <a:t>&lt;guide&gt; </a:t>
            </a:r>
            <a:r>
              <a:rPr lang="en-US" dirty="0" smtClean="0"/>
              <a:t>gives more semantic information about the parts of the </a:t>
            </a:r>
            <a:r>
              <a:rPr lang="en-US" dirty="0" err="1" smtClean="0"/>
              <a:t>ebook</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14525" y="2143125"/>
            <a:ext cx="5143500" cy="857250"/>
          </a:xfrm>
        </p:spPr>
        <p:txBody>
          <a:bodyPr/>
          <a:lstStyle/>
          <a:p>
            <a:r>
              <a:rPr lang="en-US" dirty="0" smtClean="0"/>
              <a:t>Conversion to 3pub</a:t>
            </a:r>
            <a:endParaRPr lang="en-US" dirty="0"/>
          </a:p>
        </p:txBody>
      </p:sp>
      <p:sp>
        <p:nvSpPr>
          <p:cNvPr id="5" name="TextBox 4"/>
          <p:cNvSpPr txBox="1"/>
          <p:nvPr/>
        </p:nvSpPr>
        <p:spPr>
          <a:xfrm>
            <a:off x="1676400" y="285750"/>
            <a:ext cx="6629400" cy="4493538"/>
          </a:xfrm>
          <a:prstGeom prst="rect">
            <a:avLst/>
          </a:prstGeom>
          <a:noFill/>
        </p:spPr>
        <p:txBody>
          <a:bodyPr wrap="square" rtlCol="0">
            <a:spAutoFit/>
          </a:bodyPr>
          <a:lstStyle/>
          <a:p>
            <a:pPr marL="342900" indent="-342900">
              <a:buFont typeface="+mj-lt"/>
              <a:buAutoNum type="arabicPeriod"/>
            </a:pPr>
            <a:r>
              <a:rPr lang="en-US" sz="2200" dirty="0" smtClean="0"/>
              <a:t>A basic introduction to </a:t>
            </a:r>
            <a:r>
              <a:rPr lang="en-US" sz="2200" dirty="0" err="1" smtClean="0"/>
              <a:t>epub</a:t>
            </a:r>
            <a:r>
              <a:rPr lang="en-US" sz="2200" dirty="0" smtClean="0"/>
              <a:t> and what’s new in 3.0</a:t>
            </a:r>
          </a:p>
          <a:p>
            <a:pPr marL="342900" indent="-342900">
              <a:buFont typeface="+mj-lt"/>
              <a:buAutoNum type="arabicPeriod"/>
            </a:pPr>
            <a:r>
              <a:rPr lang="en-US" sz="2200" dirty="0" smtClean="0"/>
              <a:t>Review of tools and files we’ll be using</a:t>
            </a:r>
          </a:p>
          <a:p>
            <a:pPr marL="342900" indent="-342900">
              <a:buFont typeface="+mj-lt"/>
              <a:buAutoNum type="arabicPeriod"/>
            </a:pPr>
            <a:r>
              <a:rPr lang="en-US" sz="2200" dirty="0" smtClean="0"/>
              <a:t>Dissection of an </a:t>
            </a:r>
            <a:r>
              <a:rPr lang="en-US" sz="2200" dirty="0" err="1" smtClean="0"/>
              <a:t>epub</a:t>
            </a:r>
            <a:r>
              <a:rPr lang="en-US" sz="2200" dirty="0" smtClean="0"/>
              <a:t> 2.0 file</a:t>
            </a:r>
          </a:p>
          <a:p>
            <a:pPr marL="342900" indent="-342900">
              <a:buFont typeface="+mj-lt"/>
              <a:buAutoNum type="arabicPeriod"/>
            </a:pPr>
            <a:r>
              <a:rPr lang="en-US" sz="2200" dirty="0" smtClean="0">
                <a:solidFill>
                  <a:srgbClr val="A5003F"/>
                </a:solidFill>
              </a:rPr>
              <a:t>Conversion of </a:t>
            </a:r>
            <a:r>
              <a:rPr lang="en-US" sz="2200" dirty="0" err="1" smtClean="0">
                <a:solidFill>
                  <a:srgbClr val="A5003F"/>
                </a:solidFill>
              </a:rPr>
              <a:t>epub</a:t>
            </a:r>
            <a:r>
              <a:rPr lang="en-US" sz="2200" dirty="0" smtClean="0">
                <a:solidFill>
                  <a:srgbClr val="A5003F"/>
                </a:solidFill>
              </a:rPr>
              <a:t> 2.0 to </a:t>
            </a:r>
            <a:r>
              <a:rPr lang="en-US" sz="2200" dirty="0" err="1" smtClean="0">
                <a:solidFill>
                  <a:srgbClr val="A5003F"/>
                </a:solidFill>
              </a:rPr>
              <a:t>epub</a:t>
            </a:r>
            <a:r>
              <a:rPr lang="en-US" sz="2200" dirty="0" smtClean="0">
                <a:solidFill>
                  <a:srgbClr val="A5003F"/>
                </a:solidFill>
              </a:rPr>
              <a:t> 3.0 (3pub to its friends)</a:t>
            </a:r>
          </a:p>
          <a:p>
            <a:pPr marL="800100" lvl="1" indent="-342900">
              <a:buFont typeface="+mj-lt"/>
              <a:buAutoNum type="alphaLcParenR"/>
            </a:pPr>
            <a:r>
              <a:rPr lang="en-US" sz="2200" dirty="0" smtClean="0">
                <a:solidFill>
                  <a:srgbClr val="A5003F"/>
                </a:solidFill>
              </a:rPr>
              <a:t>Overall structural changes</a:t>
            </a:r>
          </a:p>
          <a:p>
            <a:pPr marL="800100" lvl="1" indent="-342900">
              <a:buFont typeface="+mj-lt"/>
              <a:buAutoNum type="alphaLcParenR"/>
            </a:pPr>
            <a:r>
              <a:rPr lang="en-US" sz="2200" dirty="0" smtClean="0"/>
              <a:t>New semantic information</a:t>
            </a:r>
          </a:p>
          <a:p>
            <a:pPr marL="800100" lvl="1" indent="-342900">
              <a:buFont typeface="+mj-lt"/>
              <a:buAutoNum type="alphaLcParenR"/>
            </a:pPr>
            <a:r>
              <a:rPr lang="en-US" sz="2200" dirty="0" smtClean="0"/>
              <a:t>HTML5</a:t>
            </a:r>
          </a:p>
          <a:p>
            <a:pPr marL="800100" lvl="1" indent="-342900">
              <a:buFont typeface="+mj-lt"/>
              <a:buAutoNum type="alphaLcParenR"/>
            </a:pPr>
            <a:r>
              <a:rPr lang="en-US" sz="2200" dirty="0" smtClean="0"/>
              <a:t>Media overlays</a:t>
            </a:r>
          </a:p>
          <a:p>
            <a:pPr marL="800100" lvl="1" indent="-342900">
              <a:buFont typeface="+mj-lt"/>
              <a:buAutoNum type="alphaLcParenR"/>
            </a:pPr>
            <a:r>
              <a:rPr lang="en-US" sz="2200" dirty="0" smtClean="0"/>
              <a:t>Text-to-speech tools</a:t>
            </a:r>
          </a:p>
          <a:p>
            <a:pPr marL="800100" lvl="1" indent="-342900">
              <a:buFont typeface="+mj-lt"/>
              <a:buAutoNum type="alphaLcParenR"/>
            </a:pPr>
            <a:r>
              <a:rPr lang="en-US" sz="2200" dirty="0" smtClean="0">
                <a:latin typeface="Consolas" pitchFamily="49" charset="0"/>
                <a:cs typeface="Consolas" pitchFamily="49" charset="0"/>
              </a:rPr>
              <a:t>&lt;switch&gt; </a:t>
            </a:r>
            <a:r>
              <a:rPr lang="en-US" sz="2200" dirty="0" smtClean="0"/>
              <a:t>and backwards compatibility</a:t>
            </a:r>
          </a:p>
          <a:p>
            <a:pPr marL="800100" lvl="1" indent="-342900">
              <a:buFont typeface="+mj-lt"/>
              <a:buAutoNum type="alphaLcParenR"/>
            </a:pPr>
            <a:r>
              <a:rPr lang="en-US" sz="2200" dirty="0" smtClean="0"/>
              <a:t>CSS changes</a:t>
            </a:r>
          </a:p>
          <a:p>
            <a:pPr marL="342900" indent="-342900">
              <a:buFont typeface="+mj-lt"/>
              <a:buAutoNum type="arabicPeriod"/>
            </a:pPr>
            <a:r>
              <a:rPr lang="en-US" sz="2200" dirty="0" smtClean="0"/>
              <a:t>Questions and (hopefully) answers!</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dirty="0" smtClean="0"/>
              <a:t>Structural Changes</a:t>
            </a:r>
            <a:endParaRPr lang="en-US" dirty="0"/>
          </a:p>
        </p:txBody>
      </p:sp>
      <p:sp>
        <p:nvSpPr>
          <p:cNvPr id="4" name="TextBox 3"/>
          <p:cNvSpPr txBox="1"/>
          <p:nvPr/>
        </p:nvSpPr>
        <p:spPr>
          <a:xfrm>
            <a:off x="990600" y="590550"/>
            <a:ext cx="7391400" cy="2677656"/>
          </a:xfrm>
          <a:prstGeom prst="rect">
            <a:avLst/>
          </a:prstGeom>
          <a:noFill/>
        </p:spPr>
        <p:txBody>
          <a:bodyPr wrap="square" rtlCol="0">
            <a:spAutoFit/>
          </a:bodyPr>
          <a:lstStyle/>
          <a:p>
            <a:pPr>
              <a:buFont typeface="Arial" pitchFamily="34" charset="0"/>
              <a:buChar char="•"/>
            </a:pPr>
            <a:r>
              <a:rPr lang="en-US" sz="2400" dirty="0" smtClean="0"/>
              <a:t>toc.ncx has been replaced by </a:t>
            </a:r>
            <a:r>
              <a:rPr lang="en-US" sz="2400" dirty="0" err="1" smtClean="0"/>
              <a:t>toc.xhtml</a:t>
            </a:r>
            <a:r>
              <a:rPr lang="en-US" sz="2400" dirty="0" smtClean="0"/>
              <a:t> (the </a:t>
            </a:r>
            <a:r>
              <a:rPr lang="en-US" sz="2400" dirty="0" err="1" smtClean="0"/>
              <a:t>Epub</a:t>
            </a:r>
            <a:r>
              <a:rPr lang="en-US" sz="2400" dirty="0" smtClean="0"/>
              <a:t> Navigation Document)</a:t>
            </a:r>
          </a:p>
          <a:p>
            <a:pPr>
              <a:buFont typeface="Arial" pitchFamily="34" charset="0"/>
              <a:buChar char="•"/>
            </a:pPr>
            <a:r>
              <a:rPr lang="en-US" sz="2400" dirty="0" smtClean="0"/>
              <a:t>The </a:t>
            </a:r>
            <a:r>
              <a:rPr lang="en-US" sz="2400" dirty="0" smtClean="0">
                <a:latin typeface="Consolas" pitchFamily="49" charset="0"/>
                <a:cs typeface="Consolas" pitchFamily="49" charset="0"/>
              </a:rPr>
              <a:t>&lt;guide&gt;</a:t>
            </a:r>
            <a:r>
              <a:rPr lang="en-US" sz="2400" dirty="0" smtClean="0"/>
              <a:t> has been replaced by the </a:t>
            </a:r>
            <a:r>
              <a:rPr lang="en-US" sz="2400" dirty="0" err="1" smtClean="0">
                <a:latin typeface="Consolas" pitchFamily="49" charset="0"/>
                <a:cs typeface="Consolas" pitchFamily="49" charset="0"/>
              </a:rPr>
              <a:t>nav</a:t>
            </a:r>
            <a:r>
              <a:rPr lang="en-US" sz="2400" dirty="0" smtClean="0">
                <a:latin typeface="Consolas" pitchFamily="49" charset="0"/>
                <a:cs typeface="Consolas" pitchFamily="49" charset="0"/>
              </a:rPr>
              <a:t> landmark</a:t>
            </a:r>
            <a:endParaRPr lang="en-US" sz="2400" dirty="0" smtClean="0">
              <a:cs typeface="Consolas" pitchFamily="49" charset="0"/>
            </a:endParaRPr>
          </a:p>
          <a:p>
            <a:pPr>
              <a:buFont typeface="Arial" pitchFamily="34" charset="0"/>
              <a:buChar char="•"/>
            </a:pPr>
            <a:r>
              <a:rPr lang="en-US" sz="2400" dirty="0" err="1" smtClean="0">
                <a:latin typeface="Consolas" pitchFamily="49" charset="0"/>
                <a:cs typeface="Consolas" pitchFamily="49" charset="0"/>
              </a:rPr>
              <a:t>nav</a:t>
            </a:r>
            <a:r>
              <a:rPr lang="en-US" sz="2400" dirty="0" smtClean="0">
                <a:cs typeface="Consolas" pitchFamily="49" charset="0"/>
              </a:rPr>
              <a:t> </a:t>
            </a:r>
            <a:r>
              <a:rPr lang="en-US" sz="2400" dirty="0" smtClean="0">
                <a:latin typeface="Consolas" pitchFamily="49" charset="0"/>
                <a:cs typeface="Consolas" pitchFamily="49" charset="0"/>
              </a:rPr>
              <a:t>page-list </a:t>
            </a:r>
            <a:r>
              <a:rPr lang="en-US" sz="2400" dirty="0" smtClean="0">
                <a:cs typeface="Consolas" pitchFamily="49" charset="0"/>
              </a:rPr>
              <a:t>replaces </a:t>
            </a:r>
            <a:r>
              <a:rPr lang="en-US" sz="2400" dirty="0" smtClean="0">
                <a:latin typeface="Consolas" pitchFamily="49" charset="0"/>
                <a:cs typeface="Consolas" pitchFamily="49" charset="0"/>
              </a:rPr>
              <a:t>&lt;</a:t>
            </a:r>
            <a:r>
              <a:rPr lang="en-US" sz="2400" dirty="0" err="1" smtClean="0">
                <a:latin typeface="Consolas" pitchFamily="49" charset="0"/>
                <a:cs typeface="Consolas" pitchFamily="49" charset="0"/>
              </a:rPr>
              <a:t>pageList</a:t>
            </a:r>
            <a:r>
              <a:rPr lang="en-US" sz="2400" dirty="0" smtClean="0">
                <a:latin typeface="Consolas" pitchFamily="49" charset="0"/>
                <a:cs typeface="Consolas" pitchFamily="49" charset="0"/>
              </a:rPr>
              <a:t>&gt;</a:t>
            </a:r>
          </a:p>
          <a:p>
            <a:pPr>
              <a:buFont typeface="Arial" pitchFamily="34" charset="0"/>
              <a:buChar char="•"/>
            </a:pPr>
            <a:r>
              <a:rPr lang="en-US" sz="2400" dirty="0" err="1" smtClean="0">
                <a:latin typeface="Consolas" pitchFamily="49" charset="0"/>
                <a:cs typeface="Consolas" pitchFamily="49" charset="0"/>
              </a:rPr>
              <a:t>dcterms:modified</a:t>
            </a:r>
            <a:r>
              <a:rPr lang="en-US" sz="2400" dirty="0" smtClean="0"/>
              <a:t> is a new requirement</a:t>
            </a:r>
          </a:p>
          <a:p>
            <a:pPr>
              <a:buFont typeface="Arial" pitchFamily="34" charset="0"/>
              <a:buChar char="•"/>
            </a:pPr>
            <a:r>
              <a:rPr lang="en-US" sz="2400" dirty="0" smtClean="0">
                <a:latin typeface="Consolas" pitchFamily="49" charset="0"/>
                <a:cs typeface="Consolas" pitchFamily="49" charset="0"/>
              </a:rPr>
              <a:t>No more </a:t>
            </a:r>
            <a:r>
              <a:rPr lang="en-US" sz="2400" dirty="0" err="1" smtClean="0">
                <a:latin typeface="Consolas" pitchFamily="49" charset="0"/>
                <a:cs typeface="Consolas" pitchFamily="49" charset="0"/>
              </a:rPr>
              <a:t>DTBook</a:t>
            </a:r>
            <a:r>
              <a:rPr lang="en-US" sz="2400" dirty="0" smtClean="0">
                <a:latin typeface="Consolas" pitchFamily="49" charset="0"/>
                <a:cs typeface="Consolas" pitchFamily="49" charset="0"/>
              </a:rPr>
              <a:t> support.</a:t>
            </a:r>
          </a:p>
          <a:p>
            <a:endParaRPr lang="en-US" sz="2400" dirty="0">
              <a:latin typeface="Consolas" pitchFamily="49" charset="0"/>
              <a:cs typeface="Consolas" pitchFamily="49" charset="0"/>
            </a:endParaRPr>
          </a:p>
        </p:txBody>
      </p:sp>
      <p:sp>
        <p:nvSpPr>
          <p:cNvPr id="5" name="Title 1"/>
          <p:cNvSpPr txBox="1">
            <a:spLocks/>
          </p:cNvSpPr>
          <p:nvPr/>
        </p:nvSpPr>
        <p:spPr>
          <a:xfrm>
            <a:off x="457200" y="262890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Additions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143000" y="3181350"/>
            <a:ext cx="7315200" cy="1938992"/>
          </a:xfrm>
          <a:prstGeom prst="rect">
            <a:avLst/>
          </a:prstGeom>
          <a:noFill/>
        </p:spPr>
        <p:txBody>
          <a:bodyPr wrap="square" rtlCol="0">
            <a:spAutoFit/>
          </a:bodyPr>
          <a:lstStyle/>
          <a:p>
            <a:pPr>
              <a:buFont typeface="Arial" pitchFamily="34" charset="0"/>
              <a:buChar char="•"/>
            </a:pPr>
            <a:r>
              <a:rPr lang="en-US" sz="2400" dirty="0" smtClean="0">
                <a:latin typeface="Consolas" pitchFamily="49" charset="0"/>
                <a:cs typeface="Consolas" pitchFamily="49" charset="0"/>
              </a:rPr>
              <a:t>&lt;link&gt; </a:t>
            </a:r>
            <a:r>
              <a:rPr lang="en-US" sz="2400" dirty="0" smtClean="0">
                <a:cs typeface="Consolas" pitchFamily="49" charset="0"/>
              </a:rPr>
              <a:t>allows you to reference external metadata records, like ONIX records</a:t>
            </a:r>
            <a:endParaRPr lang="en-US" sz="2400" dirty="0" smtClean="0"/>
          </a:p>
          <a:p>
            <a:pPr>
              <a:buFont typeface="Arial" pitchFamily="34" charset="0"/>
              <a:buChar char="•"/>
            </a:pPr>
            <a:r>
              <a:rPr lang="en-US" sz="2400" dirty="0" smtClean="0">
                <a:latin typeface="Consolas" pitchFamily="49" charset="0"/>
                <a:cs typeface="Consolas" pitchFamily="49" charset="0"/>
              </a:rPr>
              <a:t>properties</a:t>
            </a:r>
            <a:r>
              <a:rPr lang="en-US" sz="2400" dirty="0" smtClean="0"/>
              <a:t> can be used to declare metadata about certain parts of the document. Many are </a:t>
            </a:r>
            <a:r>
              <a:rPr lang="en-US" sz="2400" dirty="0" err="1" smtClean="0"/>
              <a:t>situationally</a:t>
            </a:r>
            <a:r>
              <a:rPr lang="en-US" sz="2400" dirty="0" smtClean="0"/>
              <a:t> required.</a:t>
            </a:r>
            <a:endParaRPr lang="en-US" sz="2400" dirty="0"/>
          </a:p>
        </p:txBody>
      </p:sp>
    </p:spTree>
    <p:extLst>
      <p:ext uri="{BB962C8B-B14F-4D97-AF65-F5344CB8AC3E}">
        <p14:creationId xmlns="" xmlns:p14="http://schemas.microsoft.com/office/powerpoint/2010/main" val="3641669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smtClean="0"/>
              <a:t>Structural changes: How To</a:t>
            </a:r>
            <a:endParaRPr lang="en-US" dirty="0"/>
          </a:p>
        </p:txBody>
      </p:sp>
      <p:sp>
        <p:nvSpPr>
          <p:cNvPr id="3" name="Content Placeholder 2"/>
          <p:cNvSpPr>
            <a:spLocks noGrp="1"/>
          </p:cNvSpPr>
          <p:nvPr>
            <p:ph idx="1"/>
          </p:nvPr>
        </p:nvSpPr>
        <p:spPr>
          <a:xfrm>
            <a:off x="457200" y="742950"/>
            <a:ext cx="7239000" cy="1143000"/>
          </a:xfrm>
        </p:spPr>
        <p:txBody>
          <a:bodyPr/>
          <a:lstStyle/>
          <a:p>
            <a:pPr marL="514350" indent="-514350">
              <a:buFont typeface="+mj-lt"/>
              <a:buAutoNum type="arabicPeriod"/>
            </a:pPr>
            <a:r>
              <a:rPr lang="en-US" dirty="0" smtClean="0"/>
              <a:t>Open up the OPF file and change </a:t>
            </a:r>
            <a:r>
              <a:rPr lang="en-US" dirty="0" smtClean="0">
                <a:latin typeface="Consolas" pitchFamily="49" charset="0"/>
                <a:cs typeface="Consolas" pitchFamily="49" charset="0"/>
              </a:rPr>
              <a:t>version</a:t>
            </a:r>
            <a:r>
              <a:rPr lang="en-US" dirty="0" smtClean="0">
                <a:latin typeface="Consolas" pitchFamily="49" charset="0"/>
                <a:cs typeface="Consolas" pitchFamily="49" charset="0"/>
              </a:rPr>
              <a:t>="2.0"</a:t>
            </a:r>
            <a:r>
              <a:rPr lang="en-US" dirty="0" smtClean="0"/>
              <a:t> </a:t>
            </a:r>
            <a:r>
              <a:rPr lang="en-US" dirty="0" smtClean="0"/>
              <a:t>to </a:t>
            </a:r>
            <a:r>
              <a:rPr lang="en-US" dirty="0" smtClean="0">
                <a:latin typeface="Consolas" pitchFamily="49" charset="0"/>
                <a:cs typeface="Consolas" pitchFamily="49" charset="0"/>
              </a:rPr>
              <a:t>version</a:t>
            </a:r>
            <a:r>
              <a:rPr lang="en-US" dirty="0" smtClean="0">
                <a:latin typeface="Consolas" pitchFamily="49" charset="0"/>
                <a:cs typeface="Consolas" pitchFamily="49" charset="0"/>
              </a:rPr>
              <a:t>="3.0"</a:t>
            </a:r>
            <a:endParaRPr lang="en-US" dirty="0">
              <a:latin typeface="Consolas" pitchFamily="49" charset="0"/>
              <a:cs typeface="Consolas" pitchFamily="49" charset="0"/>
            </a:endParaRPr>
          </a:p>
        </p:txBody>
      </p:sp>
      <p:sp>
        <p:nvSpPr>
          <p:cNvPr id="12" name="Curved Left Arrow 11"/>
          <p:cNvSpPr/>
          <p:nvPr/>
        </p:nvSpPr>
        <p:spPr>
          <a:xfrm>
            <a:off x="7620000" y="2571750"/>
            <a:ext cx="914400" cy="1657350"/>
          </a:xfrm>
          <a:prstGeom prst="curvedLeftArrow">
            <a:avLst/>
          </a:prstGeom>
          <a:solidFill>
            <a:srgbClr val="0075A4"/>
          </a:solidFill>
          <a:ln>
            <a:solidFill>
              <a:srgbClr val="005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5606" name="Object 6"/>
          <p:cNvGraphicFramePr>
            <a:graphicFrameLocks noChangeAspect="1"/>
          </p:cNvGraphicFramePr>
          <p:nvPr/>
        </p:nvGraphicFramePr>
        <p:xfrm>
          <a:off x="1187416" y="1797050"/>
          <a:ext cx="6203984" cy="1536700"/>
        </p:xfrm>
        <a:graphic>
          <a:graphicData uri="http://schemas.openxmlformats.org/presentationml/2006/ole">
            <p:oleObj spid="_x0000_s154638" name="Image" r:id="rId4" imgW="6717460" imgH="1663492" progId="Photoshop.Image.55">
              <p:embed/>
            </p:oleObj>
          </a:graphicData>
        </a:graphic>
      </p:graphicFrame>
      <p:graphicFrame>
        <p:nvGraphicFramePr>
          <p:cNvPr id="25607" name="Object 7"/>
          <p:cNvGraphicFramePr>
            <a:graphicFrameLocks noChangeAspect="1"/>
          </p:cNvGraphicFramePr>
          <p:nvPr/>
        </p:nvGraphicFramePr>
        <p:xfrm>
          <a:off x="1116013" y="3486150"/>
          <a:ext cx="6275388" cy="1563252"/>
        </p:xfrm>
        <a:graphic>
          <a:graphicData uri="http://schemas.openxmlformats.org/presentationml/2006/ole">
            <p:oleObj spid="_x0000_s154639" name="Image" r:id="rId5" imgW="6679365" imgH="1663492" progId="Photoshop.Image.55">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Consolas" pitchFamily="49" charset="0"/>
              </a:rPr>
              <a:t>Version tracking</a:t>
            </a:r>
            <a:endParaRPr lang="en-US" dirty="0">
              <a:latin typeface="+mn-lt"/>
              <a:cs typeface="Consolas" pitchFamily="49" charset="0"/>
            </a:endParaRPr>
          </a:p>
        </p:txBody>
      </p:sp>
      <p:graphicFrame>
        <p:nvGraphicFramePr>
          <p:cNvPr id="28677" name="Object 5"/>
          <p:cNvGraphicFramePr>
            <a:graphicFrameLocks noChangeAspect="1"/>
          </p:cNvGraphicFramePr>
          <p:nvPr/>
        </p:nvGraphicFramePr>
        <p:xfrm>
          <a:off x="457200" y="1085850"/>
          <a:ext cx="8405812" cy="3238500"/>
        </p:xfrm>
        <a:graphic>
          <a:graphicData uri="http://schemas.openxmlformats.org/presentationml/2006/ole">
            <p:oleObj spid="_x0000_s156680" name="Image" r:id="rId4" imgW="8406349" imgH="3238095" progId="Photoshop.Image.55">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Consolas" pitchFamily="49" charset="0"/>
              </a:rPr>
              <a:t>Introducing</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xmlns:epub</a:t>
            </a:r>
            <a:endParaRPr lang="en-US" dirty="0">
              <a:latin typeface="Consolas" pitchFamily="49" charset="0"/>
              <a:cs typeface="Consolas" pitchFamily="49" charset="0"/>
            </a:endParaRPr>
          </a:p>
        </p:txBody>
      </p:sp>
      <p:sp>
        <p:nvSpPr>
          <p:cNvPr id="7" name="Curved Left Arrow 6"/>
          <p:cNvSpPr/>
          <p:nvPr/>
        </p:nvSpPr>
        <p:spPr>
          <a:xfrm>
            <a:off x="8001000" y="1885950"/>
            <a:ext cx="762000" cy="1714500"/>
          </a:xfrm>
          <a:prstGeom prst="curvedLeftArrow">
            <a:avLst/>
          </a:prstGeom>
          <a:solidFill>
            <a:srgbClr val="0075A4"/>
          </a:solidFill>
          <a:ln>
            <a:solidFill>
              <a:srgbClr val="005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6629" name="Object 5"/>
          <p:cNvGraphicFramePr>
            <a:graphicFrameLocks noChangeAspect="1"/>
          </p:cNvGraphicFramePr>
          <p:nvPr/>
        </p:nvGraphicFramePr>
        <p:xfrm>
          <a:off x="1143000" y="1047750"/>
          <a:ext cx="6653212" cy="1712912"/>
        </p:xfrm>
        <a:graphic>
          <a:graphicData uri="http://schemas.openxmlformats.org/presentationml/2006/ole">
            <p:oleObj spid="_x0000_s158734" name="Image" r:id="rId4" imgW="6653968" imgH="1713681" progId="Photoshop.Image.55">
              <p:embed/>
            </p:oleObj>
          </a:graphicData>
        </a:graphic>
      </p:graphicFrame>
      <p:graphicFrame>
        <p:nvGraphicFramePr>
          <p:cNvPr id="26630" name="Object 6"/>
          <p:cNvGraphicFramePr>
            <a:graphicFrameLocks noChangeAspect="1"/>
          </p:cNvGraphicFramePr>
          <p:nvPr/>
        </p:nvGraphicFramePr>
        <p:xfrm>
          <a:off x="1143000" y="2952750"/>
          <a:ext cx="6627813" cy="1485900"/>
        </p:xfrm>
        <a:graphic>
          <a:graphicData uri="http://schemas.openxmlformats.org/presentationml/2006/ole">
            <p:oleObj spid="_x0000_s158735" name="Image" r:id="rId5" imgW="6628571" imgH="1485190" progId="Photoshop.Image.55">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t>Conversion of </a:t>
            </a:r>
            <a:r>
              <a:rPr lang="en-US" sz="2000" dirty="0" err="1" smtClean="0"/>
              <a:t>epub</a:t>
            </a:r>
            <a:r>
              <a:rPr lang="en-US" sz="2000" dirty="0" smtClean="0"/>
              <a:t> 2.0 to </a:t>
            </a:r>
            <a:r>
              <a:rPr lang="en-US" sz="2000" dirty="0" err="1" smtClean="0"/>
              <a:t>epub</a:t>
            </a:r>
            <a:r>
              <a:rPr lang="en-US" sz="2000" dirty="0" smtClean="0"/>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Epub</a:t>
            </a:r>
            <a:r>
              <a:rPr lang="en-US" dirty="0" smtClean="0"/>
              <a:t> Navigational Document</a:t>
            </a:r>
            <a:endParaRPr lang="en-US" dirty="0"/>
          </a:p>
        </p:txBody>
      </p:sp>
      <p:graphicFrame>
        <p:nvGraphicFramePr>
          <p:cNvPr id="27652" name="Object 4"/>
          <p:cNvGraphicFramePr>
            <a:graphicFrameLocks noChangeAspect="1"/>
          </p:cNvGraphicFramePr>
          <p:nvPr/>
        </p:nvGraphicFramePr>
        <p:xfrm>
          <a:off x="228600" y="971550"/>
          <a:ext cx="3355975" cy="4064000"/>
        </p:xfrm>
        <a:graphic>
          <a:graphicData uri="http://schemas.openxmlformats.org/presentationml/2006/ole">
            <p:oleObj spid="_x0000_s160782" name="Image" r:id="rId4" imgW="6565079" imgH="7949206" progId="Photoshop.Image.55">
              <p:embed/>
            </p:oleObj>
          </a:graphicData>
        </a:graphic>
      </p:graphicFrame>
      <p:graphicFrame>
        <p:nvGraphicFramePr>
          <p:cNvPr id="27653" name="Object 5"/>
          <p:cNvGraphicFramePr>
            <a:graphicFrameLocks noChangeAspect="1"/>
          </p:cNvGraphicFramePr>
          <p:nvPr/>
        </p:nvGraphicFramePr>
        <p:xfrm>
          <a:off x="5099050" y="946150"/>
          <a:ext cx="3892550" cy="4064000"/>
        </p:xfrm>
        <a:graphic>
          <a:graphicData uri="http://schemas.openxmlformats.org/presentationml/2006/ole">
            <p:oleObj spid="_x0000_s160783" name="Image" r:id="rId5" imgW="7809524" imgH="8152381" progId="Photoshop.Image.55">
              <p:embed/>
            </p:oleObj>
          </a:graphicData>
        </a:graphic>
      </p:graphicFrame>
      <p:sp>
        <p:nvSpPr>
          <p:cNvPr id="9" name="Right Arrow 8"/>
          <p:cNvSpPr/>
          <p:nvPr/>
        </p:nvSpPr>
        <p:spPr>
          <a:xfrm>
            <a:off x="3733800" y="2343150"/>
            <a:ext cx="1295400" cy="914400"/>
          </a:xfrm>
          <a:prstGeom prst="rightArrow">
            <a:avLst/>
          </a:prstGeom>
          <a:solidFill>
            <a:srgbClr val="0075A4"/>
          </a:solidFill>
          <a:ln>
            <a:solidFill>
              <a:srgbClr val="005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a:t>
            </a:r>
            <a:endParaRPr lang="en-US" dirty="0"/>
          </a:p>
        </p:txBody>
      </p:sp>
      <p:graphicFrame>
        <p:nvGraphicFramePr>
          <p:cNvPr id="29698" name="Object 2"/>
          <p:cNvGraphicFramePr>
            <a:graphicFrameLocks noChangeAspect="1"/>
          </p:cNvGraphicFramePr>
          <p:nvPr/>
        </p:nvGraphicFramePr>
        <p:xfrm>
          <a:off x="3276600" y="1200150"/>
          <a:ext cx="2730500" cy="1581150"/>
        </p:xfrm>
        <a:graphic>
          <a:graphicData uri="http://schemas.openxmlformats.org/presentationml/2006/ole">
            <p:oleObj spid="_x0000_s162824" name="Image" r:id="rId4" imgW="2730159" imgH="2107937" progId="Photoshop.Image.55">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38150"/>
            <a:ext cx="6629400" cy="4493538"/>
          </a:xfrm>
          <a:prstGeom prst="rect">
            <a:avLst/>
          </a:prstGeom>
          <a:noFill/>
        </p:spPr>
        <p:txBody>
          <a:bodyPr wrap="square" rtlCol="0">
            <a:spAutoFit/>
          </a:bodyPr>
          <a:lstStyle/>
          <a:p>
            <a:pPr marL="342900" indent="-342900">
              <a:buFont typeface="+mj-lt"/>
              <a:buAutoNum type="arabicPeriod"/>
            </a:pPr>
            <a:r>
              <a:rPr lang="en-US" sz="2200" dirty="0" smtClean="0"/>
              <a:t>A basic introduction to </a:t>
            </a:r>
            <a:r>
              <a:rPr lang="en-US" sz="2200" dirty="0" err="1" smtClean="0"/>
              <a:t>epub</a:t>
            </a:r>
            <a:r>
              <a:rPr lang="en-US" sz="2200" dirty="0" smtClean="0"/>
              <a:t> and what’s new in 3.0</a:t>
            </a:r>
          </a:p>
          <a:p>
            <a:pPr marL="342900" indent="-342900">
              <a:buFont typeface="+mj-lt"/>
              <a:buAutoNum type="arabicPeriod"/>
            </a:pPr>
            <a:r>
              <a:rPr lang="en-US" sz="2200" dirty="0" smtClean="0"/>
              <a:t>Review of tools and files we’ll be using</a:t>
            </a:r>
          </a:p>
          <a:p>
            <a:pPr marL="342900" indent="-342900">
              <a:buFont typeface="+mj-lt"/>
              <a:buAutoNum type="arabicPeriod"/>
            </a:pPr>
            <a:r>
              <a:rPr lang="en-US" sz="2200" dirty="0" smtClean="0"/>
              <a:t>Dissection of an </a:t>
            </a:r>
            <a:r>
              <a:rPr lang="en-US" sz="2200" dirty="0" err="1" smtClean="0"/>
              <a:t>epub</a:t>
            </a:r>
            <a:r>
              <a:rPr lang="en-US" sz="2200" dirty="0" smtClean="0"/>
              <a:t> 2.0 file</a:t>
            </a:r>
          </a:p>
          <a:p>
            <a:pPr marL="342900" indent="-342900">
              <a:buFont typeface="+mj-lt"/>
              <a:buAutoNum type="arabicPeriod"/>
            </a:pPr>
            <a:r>
              <a:rPr lang="en-US" sz="2200" dirty="0" smtClean="0">
                <a:solidFill>
                  <a:srgbClr val="A5003F"/>
                </a:solidFill>
              </a:rPr>
              <a:t>Conversion of </a:t>
            </a:r>
            <a:r>
              <a:rPr lang="en-US" sz="2200" dirty="0" err="1" smtClean="0">
                <a:solidFill>
                  <a:srgbClr val="A5003F"/>
                </a:solidFill>
              </a:rPr>
              <a:t>epub</a:t>
            </a:r>
            <a:r>
              <a:rPr lang="en-US" sz="2200" dirty="0" smtClean="0">
                <a:solidFill>
                  <a:srgbClr val="A5003F"/>
                </a:solidFill>
              </a:rPr>
              <a:t> 2.0 to </a:t>
            </a:r>
            <a:r>
              <a:rPr lang="en-US" sz="2200" dirty="0" err="1" smtClean="0">
                <a:solidFill>
                  <a:srgbClr val="A5003F"/>
                </a:solidFill>
              </a:rPr>
              <a:t>epub</a:t>
            </a:r>
            <a:r>
              <a:rPr lang="en-US" sz="2200" dirty="0" smtClean="0">
                <a:solidFill>
                  <a:srgbClr val="A5003F"/>
                </a:solidFill>
              </a:rPr>
              <a:t> 3.0 (3pub to its friends)</a:t>
            </a:r>
          </a:p>
          <a:p>
            <a:pPr marL="800100" lvl="1" indent="-342900">
              <a:buFont typeface="+mj-lt"/>
              <a:buAutoNum type="alphaLcParenR"/>
            </a:pPr>
            <a:r>
              <a:rPr lang="en-US" sz="2200" dirty="0" smtClean="0"/>
              <a:t>Overall structural changes</a:t>
            </a:r>
          </a:p>
          <a:p>
            <a:pPr marL="800100" lvl="1" indent="-342900">
              <a:buFont typeface="+mj-lt"/>
              <a:buAutoNum type="alphaLcParenR"/>
            </a:pPr>
            <a:r>
              <a:rPr lang="en-US" sz="2200" dirty="0" smtClean="0">
                <a:solidFill>
                  <a:srgbClr val="A5003F"/>
                </a:solidFill>
              </a:rPr>
              <a:t>New semantic information</a:t>
            </a:r>
          </a:p>
          <a:p>
            <a:pPr marL="800100" lvl="1" indent="-342900">
              <a:buFont typeface="+mj-lt"/>
              <a:buAutoNum type="alphaLcParenR"/>
            </a:pPr>
            <a:r>
              <a:rPr lang="en-US" sz="2200" dirty="0" smtClean="0"/>
              <a:t>HTML5</a:t>
            </a:r>
          </a:p>
          <a:p>
            <a:pPr marL="800100" lvl="1" indent="-342900">
              <a:buFont typeface="+mj-lt"/>
              <a:buAutoNum type="alphaLcParenR"/>
            </a:pPr>
            <a:r>
              <a:rPr lang="en-US" sz="2200" dirty="0" smtClean="0"/>
              <a:t>Media overlays</a:t>
            </a:r>
          </a:p>
          <a:p>
            <a:pPr marL="800100" lvl="1" indent="-342900">
              <a:buFont typeface="+mj-lt"/>
              <a:buAutoNum type="alphaLcParenR"/>
            </a:pPr>
            <a:r>
              <a:rPr lang="en-US" sz="2200" dirty="0" smtClean="0"/>
              <a:t>Text-to-speech tools</a:t>
            </a:r>
          </a:p>
          <a:p>
            <a:pPr marL="800100" lvl="1" indent="-342900">
              <a:buFont typeface="+mj-lt"/>
              <a:buAutoNum type="alphaLcParenR"/>
            </a:pPr>
            <a:r>
              <a:rPr lang="en-US" sz="2200" dirty="0" smtClean="0">
                <a:latin typeface="Consolas" pitchFamily="49" charset="0"/>
                <a:cs typeface="Consolas" pitchFamily="49" charset="0"/>
              </a:rPr>
              <a:t>&lt;switch&gt; </a:t>
            </a:r>
            <a:r>
              <a:rPr lang="en-US" sz="2200" dirty="0" smtClean="0"/>
              <a:t>and backwards compatibility</a:t>
            </a:r>
          </a:p>
          <a:p>
            <a:pPr marL="800100" lvl="1" indent="-342900">
              <a:buFont typeface="+mj-lt"/>
              <a:buAutoNum type="alphaLcParenR"/>
            </a:pPr>
            <a:r>
              <a:rPr lang="en-US" sz="2200" dirty="0" smtClean="0"/>
              <a:t>CSS changes</a:t>
            </a:r>
          </a:p>
          <a:p>
            <a:pPr marL="342900" indent="-342900">
              <a:buFont typeface="+mj-lt"/>
              <a:buAutoNum type="arabicPeriod"/>
            </a:pPr>
            <a:r>
              <a:rPr lang="en-US" sz="2200" dirty="0" smtClean="0"/>
              <a:t>Questions and (hopefully) answers!</a:t>
            </a:r>
            <a:endParaRPr 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nsolas" pitchFamily="49" charset="0"/>
                <a:cs typeface="Consolas" pitchFamily="49" charset="0"/>
              </a:rPr>
              <a:t>epub:type</a:t>
            </a:r>
            <a:r>
              <a:rPr lang="en-US" dirty="0" smtClean="0"/>
              <a:t> and semantic inflection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Attaches meaning to pieces of the document to describe purpose or function</a:t>
            </a:r>
          </a:p>
          <a:p>
            <a:r>
              <a:rPr lang="en-US" dirty="0" smtClean="0"/>
              <a:t>Not intended for human consumption</a:t>
            </a:r>
          </a:p>
          <a:p>
            <a:r>
              <a:rPr lang="en-US" dirty="0" smtClean="0"/>
              <a:t>Refine, not redefine</a:t>
            </a:r>
          </a:p>
          <a:p>
            <a:r>
              <a:rPr lang="en-US" dirty="0" smtClean="0"/>
              <a:t>The parent element trumps </a:t>
            </a:r>
            <a:r>
              <a:rPr lang="en-US" dirty="0" err="1" smtClean="0">
                <a:latin typeface="Consolas" pitchFamily="49" charset="0"/>
                <a:cs typeface="Consolas" pitchFamily="49" charset="0"/>
              </a:rPr>
              <a:t>epub:type</a:t>
            </a:r>
            <a:endParaRPr lang="en-US" dirty="0" smtClean="0">
              <a:latin typeface="Consolas" pitchFamily="49" charset="0"/>
              <a:cs typeface="Consolas" pitchFamily="49" charset="0"/>
            </a:endParaRPr>
          </a:p>
          <a:p>
            <a:r>
              <a:rPr lang="en-US" dirty="0" smtClean="0">
                <a:cs typeface="Consolas" pitchFamily="49" charset="0"/>
              </a:rPr>
              <a:t>Can apply multiple types to one element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pitchFamily="49" charset="0"/>
                <a:cs typeface="Consolas" pitchFamily="49" charset="0"/>
              </a:rPr>
              <a:t>epub:type</a:t>
            </a:r>
            <a:r>
              <a:rPr lang="en-US" dirty="0" smtClean="0"/>
              <a:t> terms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Lots of different terms available; check </a:t>
            </a:r>
            <a:r>
              <a:rPr lang="en-US" dirty="0" smtClean="0">
                <a:hlinkClick r:id="rId3"/>
              </a:rPr>
              <a:t>http://idpf.org/epub/vocab/structure/#</a:t>
            </a:r>
            <a:r>
              <a:rPr lang="en-US" dirty="0" smtClean="0"/>
              <a:t> for a full list</a:t>
            </a:r>
          </a:p>
          <a:p>
            <a:r>
              <a:rPr lang="en-US" dirty="0" smtClean="0"/>
              <a:t>Types can be broad or narrow</a:t>
            </a:r>
          </a:p>
          <a:p>
            <a:r>
              <a:rPr lang="en-US" dirty="0" smtClean="0"/>
              <a:t>Types apply to only certain elements</a:t>
            </a:r>
          </a:p>
          <a:p>
            <a:r>
              <a:rPr lang="en-US" dirty="0" smtClean="0"/>
              <a:t>Some types are restricted further</a:t>
            </a:r>
          </a:p>
          <a:p>
            <a:r>
              <a:rPr lang="en-US" dirty="0" smtClean="0"/>
              <a:t>Reading Systems can do with </a:t>
            </a:r>
            <a:r>
              <a:rPr lang="en-US" dirty="0" err="1" smtClean="0">
                <a:latin typeface="Consolas" pitchFamily="49" charset="0"/>
                <a:cs typeface="Consolas" pitchFamily="49" charset="0"/>
              </a:rPr>
              <a:t>epub:type</a:t>
            </a:r>
            <a:r>
              <a:rPr lang="en-US" dirty="0" smtClean="0"/>
              <a:t> as they will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5" name="Object 7"/>
          <p:cNvGraphicFramePr>
            <a:graphicFrameLocks noChangeAspect="1"/>
          </p:cNvGraphicFramePr>
          <p:nvPr/>
        </p:nvGraphicFramePr>
        <p:xfrm>
          <a:off x="841389" y="120650"/>
          <a:ext cx="7801680" cy="1308100"/>
        </p:xfrm>
        <a:graphic>
          <a:graphicData uri="http://schemas.openxmlformats.org/presentationml/2006/ole">
            <p:oleObj spid="_x0000_s168980" name="Image" r:id="rId4" imgW="8711111" imgH="1460317" progId="Photoshop.Image.55">
              <p:embed/>
            </p:oleObj>
          </a:graphicData>
        </a:graphic>
      </p:graphicFrame>
      <p:graphicFrame>
        <p:nvGraphicFramePr>
          <p:cNvPr id="48136" name="Object 8"/>
          <p:cNvGraphicFramePr>
            <a:graphicFrameLocks noChangeAspect="1"/>
          </p:cNvGraphicFramePr>
          <p:nvPr/>
        </p:nvGraphicFramePr>
        <p:xfrm>
          <a:off x="838200" y="1580318"/>
          <a:ext cx="7784954" cy="1713540"/>
        </p:xfrm>
        <a:graphic>
          <a:graphicData uri="http://schemas.openxmlformats.org/presentationml/2006/ole">
            <p:oleObj spid="_x0000_s168981" name="Image" r:id="rId5" imgW="7847619" imgH="1726984" progId="Photoshop.Image.55">
              <p:embed/>
            </p:oleObj>
          </a:graphicData>
        </a:graphic>
      </p:graphicFrame>
      <p:graphicFrame>
        <p:nvGraphicFramePr>
          <p:cNvPr id="48137" name="Object 9"/>
          <p:cNvGraphicFramePr>
            <a:graphicFrameLocks noChangeAspect="1"/>
          </p:cNvGraphicFramePr>
          <p:nvPr/>
        </p:nvGraphicFramePr>
        <p:xfrm>
          <a:off x="874712" y="3394469"/>
          <a:ext cx="7583488" cy="1652674"/>
        </p:xfrm>
        <a:graphic>
          <a:graphicData uri="http://schemas.openxmlformats.org/presentationml/2006/ole">
            <p:oleObj spid="_x0000_s168982" name="Image" r:id="rId6" imgW="7809524" imgH="1701587" progId="Photoshop.Image.55">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t>Metadata</a:t>
            </a:r>
            <a:endParaRPr lang="en-US" dirty="0"/>
          </a:p>
        </p:txBody>
      </p:sp>
      <p:graphicFrame>
        <p:nvGraphicFramePr>
          <p:cNvPr id="49157" name="Object 5"/>
          <p:cNvGraphicFramePr>
            <a:graphicFrameLocks noChangeAspect="1"/>
          </p:cNvGraphicFramePr>
          <p:nvPr/>
        </p:nvGraphicFramePr>
        <p:xfrm>
          <a:off x="1905000" y="895350"/>
          <a:ext cx="5095875" cy="3905250"/>
        </p:xfrm>
        <a:graphic>
          <a:graphicData uri="http://schemas.openxmlformats.org/presentationml/2006/ole">
            <p:oleObj spid="_x0000_s171016" name="Image" r:id="rId4" imgW="6793651" imgH="5206349" progId="Photoshop.Image.55">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a:t>
            </a:r>
            <a:r>
              <a:rPr lang="en-US" dirty="0" smtClean="0">
                <a:latin typeface="Consolas" pitchFamily="49" charset="0"/>
                <a:cs typeface="Consolas" pitchFamily="49" charset="0"/>
              </a:rPr>
              <a:t>&lt;</a:t>
            </a:r>
            <a:r>
              <a:rPr lang="en-US" dirty="0" err="1" smtClean="0">
                <a:latin typeface="Consolas" pitchFamily="49" charset="0"/>
                <a:cs typeface="Consolas" pitchFamily="49" charset="0"/>
              </a:rPr>
              <a:t>dc:title</a:t>
            </a:r>
            <a:r>
              <a:rPr lang="en-US" dirty="0" smtClean="0">
                <a:latin typeface="Consolas" pitchFamily="49" charset="0"/>
                <a:cs typeface="Consolas" pitchFamily="49" charset="0"/>
              </a:rPr>
              <a:t>&gt;</a:t>
            </a:r>
            <a:endParaRPr lang="en-US" dirty="0">
              <a:latin typeface="Consolas" pitchFamily="49" charset="0"/>
              <a:cs typeface="Consolas" pitchFamily="49" charset="0"/>
            </a:endParaRPr>
          </a:p>
        </p:txBody>
      </p:sp>
      <p:sp>
        <p:nvSpPr>
          <p:cNvPr id="3" name="Content Placeholder 2"/>
          <p:cNvSpPr>
            <a:spLocks noGrp="1"/>
          </p:cNvSpPr>
          <p:nvPr>
            <p:ph idx="1"/>
          </p:nvPr>
        </p:nvSpPr>
        <p:spPr/>
        <p:txBody>
          <a:bodyPr>
            <a:normAutofit fontScale="92500" lnSpcReduction="10000"/>
          </a:bodyPr>
          <a:lstStyle/>
          <a:p>
            <a:r>
              <a:rPr lang="en-US" dirty="0" smtClean="0"/>
              <a:t>Multiple titles possible</a:t>
            </a:r>
          </a:p>
          <a:p>
            <a:pPr lvl="1"/>
            <a:r>
              <a:rPr lang="en-US" dirty="0" smtClean="0"/>
              <a:t>Main title</a:t>
            </a:r>
          </a:p>
          <a:p>
            <a:pPr lvl="1"/>
            <a:r>
              <a:rPr lang="en-US" dirty="0" smtClean="0"/>
              <a:t>Subtitle</a:t>
            </a:r>
          </a:p>
          <a:p>
            <a:pPr lvl="1"/>
            <a:r>
              <a:rPr lang="en-US" dirty="0" smtClean="0"/>
              <a:t>Collection name</a:t>
            </a:r>
          </a:p>
          <a:p>
            <a:pPr lvl="1"/>
            <a:r>
              <a:rPr lang="en-US" dirty="0" smtClean="0"/>
              <a:t>Edition</a:t>
            </a:r>
          </a:p>
          <a:p>
            <a:r>
              <a:rPr lang="en-US" dirty="0" smtClean="0"/>
              <a:t>Falls back to main title</a:t>
            </a:r>
          </a:p>
          <a:p>
            <a:pPr lvl="1"/>
            <a:r>
              <a:rPr lang="en-US" dirty="0" smtClean="0"/>
              <a:t>If not defined, the first title listed is used</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latin typeface="Consolas" pitchFamily="49" charset="0"/>
                <a:cs typeface="Consolas" pitchFamily="49" charset="0"/>
              </a:rPr>
              <a:t>dc:terms</a:t>
            </a:r>
            <a:endParaRPr lang="en-US" dirty="0">
              <a:latin typeface="Consolas" pitchFamily="49" charset="0"/>
              <a:cs typeface="Consolas" pitchFamily="49" charset="0"/>
            </a:endParaRPr>
          </a:p>
        </p:txBody>
      </p:sp>
      <p:sp>
        <p:nvSpPr>
          <p:cNvPr id="3" name="Content Placeholder 2"/>
          <p:cNvSpPr>
            <a:spLocks noGrp="1"/>
          </p:cNvSpPr>
          <p:nvPr>
            <p:ph idx="1"/>
          </p:nvPr>
        </p:nvSpPr>
        <p:spPr>
          <a:xfrm>
            <a:off x="1676400" y="1428751"/>
            <a:ext cx="6934200" cy="3028949"/>
          </a:xfrm>
        </p:spPr>
        <p:txBody>
          <a:bodyPr numCol="2">
            <a:normAutofit fontScale="85000" lnSpcReduction="20000"/>
          </a:bodyPr>
          <a:lstStyle/>
          <a:p>
            <a:r>
              <a:rPr lang="en-US" dirty="0" smtClean="0"/>
              <a:t>contributor</a:t>
            </a:r>
          </a:p>
          <a:p>
            <a:r>
              <a:rPr lang="en-US" dirty="0" smtClean="0"/>
              <a:t>coverage</a:t>
            </a:r>
          </a:p>
          <a:p>
            <a:r>
              <a:rPr lang="en-US" dirty="0" smtClean="0"/>
              <a:t>creator</a:t>
            </a:r>
          </a:p>
          <a:p>
            <a:r>
              <a:rPr lang="en-US" dirty="0" smtClean="0"/>
              <a:t>date</a:t>
            </a:r>
          </a:p>
          <a:p>
            <a:r>
              <a:rPr lang="en-US" dirty="0" smtClean="0"/>
              <a:t>description</a:t>
            </a:r>
          </a:p>
          <a:p>
            <a:r>
              <a:rPr lang="en-US" dirty="0" smtClean="0"/>
              <a:t>format</a:t>
            </a:r>
          </a:p>
          <a:p>
            <a:endParaRPr lang="en-US" dirty="0" smtClean="0"/>
          </a:p>
          <a:p>
            <a:r>
              <a:rPr lang="en-US" dirty="0" smtClean="0"/>
              <a:t>publisher</a:t>
            </a:r>
          </a:p>
          <a:p>
            <a:r>
              <a:rPr lang="en-US" dirty="0" smtClean="0"/>
              <a:t>relation</a:t>
            </a:r>
          </a:p>
          <a:p>
            <a:r>
              <a:rPr lang="en-US" dirty="0" smtClean="0"/>
              <a:t>rights</a:t>
            </a:r>
          </a:p>
          <a:p>
            <a:r>
              <a:rPr lang="en-US" dirty="0" smtClean="0"/>
              <a:t>source</a:t>
            </a:r>
          </a:p>
          <a:p>
            <a:r>
              <a:rPr lang="en-US" dirty="0" smtClean="0"/>
              <a:t>subject</a:t>
            </a:r>
          </a:p>
          <a:p>
            <a:r>
              <a:rPr lang="en-US" dirty="0" smtClean="0"/>
              <a:t>type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Similar to Table of Contents</a:t>
            </a:r>
          </a:p>
          <a:p>
            <a:r>
              <a:rPr lang="en-US" dirty="0" smtClean="0"/>
              <a:t>Lists types of content by </a:t>
            </a:r>
            <a:r>
              <a:rPr lang="en-US" dirty="0" err="1" smtClean="0">
                <a:latin typeface="Consolas" pitchFamily="49" charset="0"/>
                <a:cs typeface="Consolas" pitchFamily="49" charset="0"/>
              </a:rPr>
              <a:t>epub:type</a:t>
            </a:r>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Shows up in </a:t>
            </a:r>
            <a:r>
              <a:rPr lang="en-US" dirty="0" err="1" smtClean="0">
                <a:latin typeface="Consolas" pitchFamily="49" charset="0"/>
                <a:cs typeface="Consolas" pitchFamily="49" charset="0"/>
              </a:rPr>
              <a:t>toc.xhtml</a:t>
            </a:r>
            <a:endParaRPr lang="en-US" dirty="0" smtClean="0">
              <a:latin typeface="Consolas" pitchFamily="49" charset="0"/>
              <a:cs typeface="Consolas" pitchFamily="49" charset="0"/>
            </a:endParaRPr>
          </a:p>
          <a:p>
            <a:endParaRPr lang="en-US" dirty="0" smtClean="0">
              <a:latin typeface="Consolas" pitchFamily="49" charset="0"/>
              <a:cs typeface="Consolas" pitchFamily="49" charset="0"/>
            </a:endParaRPr>
          </a:p>
          <a:p>
            <a:pPr>
              <a:buNone/>
            </a:pPr>
            <a:r>
              <a:rPr lang="en-US" sz="2400" dirty="0" smtClean="0">
                <a:latin typeface="Consolas" pitchFamily="49" charset="0"/>
                <a:cs typeface="Consolas" pitchFamily="49" charset="0"/>
              </a:rPr>
              <a:t>&lt;</a:t>
            </a:r>
            <a:r>
              <a:rPr lang="en-US" sz="2400" dirty="0" err="1" smtClean="0">
                <a:latin typeface="Consolas" pitchFamily="49" charset="0"/>
                <a:cs typeface="Consolas" pitchFamily="49" charset="0"/>
              </a:rPr>
              <a:t>nav</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epub:type</a:t>
            </a:r>
            <a:r>
              <a:rPr lang="en-US" sz="2400" dirty="0" smtClean="0">
                <a:latin typeface="Consolas" pitchFamily="49" charset="0"/>
                <a:cs typeface="Consolas" pitchFamily="49" charset="0"/>
              </a:rPr>
              <a:t>="landmarks"&gt;</a:t>
            </a:r>
            <a:endParaRPr lang="en-US" sz="2400" dirty="0" smtClean="0">
              <a:latin typeface="Consolas" pitchFamily="49" charset="0"/>
              <a:cs typeface="Consolas" pitchFamily="49" charset="0"/>
            </a:endParaRPr>
          </a:p>
          <a:p>
            <a:pPr>
              <a:buNone/>
            </a:pPr>
            <a:r>
              <a:rPr lang="en-US" sz="2400" dirty="0" smtClean="0">
                <a:latin typeface="Consolas" pitchFamily="49" charset="0"/>
                <a:cs typeface="Consolas" pitchFamily="49" charset="0"/>
              </a:rPr>
              <a:t>	&lt;h1&gt;Guide&lt;/h1&gt;</a:t>
            </a:r>
          </a:p>
          <a:p>
            <a:pPr>
              <a:buNone/>
            </a:pPr>
            <a:r>
              <a:rPr lang="en-US" sz="2400" dirty="0" smtClean="0">
                <a:latin typeface="Consolas" pitchFamily="49" charset="0"/>
                <a:cs typeface="Consolas" pitchFamily="49" charset="0"/>
              </a:rPr>
              <a:t>	&lt;</a:t>
            </a:r>
            <a:r>
              <a:rPr lang="en-US" sz="2400" dirty="0" err="1" smtClean="0">
                <a:latin typeface="Consolas" pitchFamily="49" charset="0"/>
                <a:cs typeface="Consolas" pitchFamily="49" charset="0"/>
              </a:rPr>
              <a:t>ol</a:t>
            </a:r>
            <a:r>
              <a:rPr lang="en-US" sz="2400" dirty="0" smtClean="0">
                <a:latin typeface="Consolas" pitchFamily="49" charset="0"/>
                <a:cs typeface="Consolas" pitchFamily="49" charset="0"/>
              </a:rPr>
              <a:t>&gt;&lt;</a:t>
            </a:r>
            <a:r>
              <a:rPr lang="en-US" sz="2400" dirty="0" err="1" smtClean="0">
                <a:latin typeface="Consolas" pitchFamily="49" charset="0"/>
                <a:cs typeface="Consolas" pitchFamily="49" charset="0"/>
              </a:rPr>
              <a:t>li</a:t>
            </a:r>
            <a:r>
              <a:rPr lang="en-US" sz="2400" dirty="0" smtClean="0">
                <a:latin typeface="Consolas" pitchFamily="49" charset="0"/>
                <a:cs typeface="Consolas" pitchFamily="49" charset="0"/>
              </a:rPr>
              <a:t>&gt;&lt;a </a:t>
            </a:r>
            <a:r>
              <a:rPr lang="en-US" sz="2400" dirty="0" err="1" smtClean="0">
                <a:latin typeface="Consolas" pitchFamily="49" charset="0"/>
                <a:cs typeface="Consolas" pitchFamily="49" charset="0"/>
              </a:rPr>
              <a:t>epub:type</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toc</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href</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toc</a:t>
            </a:r>
            <a:r>
              <a:rPr lang="en-US" sz="2400" dirty="0" smtClean="0">
                <a:latin typeface="Consolas" pitchFamily="49" charset="0"/>
                <a:cs typeface="Consolas" pitchFamily="49" charset="0"/>
              </a:rPr>
              <a:t>"&gt;</a:t>
            </a:r>
            <a:r>
              <a:rPr lang="en-US" sz="2400" dirty="0" smtClean="0">
                <a:latin typeface="Consolas" pitchFamily="49" charset="0"/>
                <a:cs typeface="Consolas" pitchFamily="49" charset="0"/>
              </a:rPr>
              <a:t>Table of Contents&lt;/a&gt;&lt;/</a:t>
            </a:r>
            <a:r>
              <a:rPr lang="en-US" sz="2400" dirty="0" err="1" smtClean="0">
                <a:latin typeface="Consolas" pitchFamily="49" charset="0"/>
                <a:cs typeface="Consolas" pitchFamily="49" charset="0"/>
              </a:rPr>
              <a:t>li</a:t>
            </a:r>
            <a:r>
              <a:rPr lang="en-US" sz="2400" dirty="0" smtClean="0">
                <a:latin typeface="Consolas" pitchFamily="49" charset="0"/>
                <a:cs typeface="Consolas" pitchFamily="49" charset="0"/>
              </a:rPr>
              <a:t>&gt;</a:t>
            </a:r>
          </a:p>
          <a:p>
            <a:pPr>
              <a:buNone/>
            </a:pPr>
            <a:r>
              <a:rPr lang="en-US" sz="2400" dirty="0" smtClean="0">
                <a:latin typeface="Consolas" pitchFamily="49" charset="0"/>
                <a:cs typeface="Consolas" pitchFamily="49" charset="0"/>
              </a:rPr>
              <a:t>	…</a:t>
            </a:r>
          </a:p>
          <a:p>
            <a:pPr>
              <a:buNone/>
            </a:pPr>
            <a:r>
              <a:rPr lang="en-US" sz="2400" dirty="0" smtClean="0">
                <a:latin typeface="Consolas" pitchFamily="49" charset="0"/>
                <a:cs typeface="Consolas" pitchFamily="49" charset="0"/>
              </a:rPr>
              <a:t>	&lt;/</a:t>
            </a:r>
            <a:r>
              <a:rPr lang="en-US" sz="2400" dirty="0" err="1" smtClean="0">
                <a:latin typeface="Consolas" pitchFamily="49" charset="0"/>
                <a:cs typeface="Consolas" pitchFamily="49" charset="0"/>
              </a:rPr>
              <a:t>ol</a:t>
            </a:r>
            <a:r>
              <a:rPr lang="en-US" sz="2400" dirty="0" smtClean="0">
                <a:latin typeface="Consolas" pitchFamily="49" charset="0"/>
                <a:cs typeface="Consolas" pitchFamily="49" charset="0"/>
              </a:rPr>
              <a:t>&gt;</a:t>
            </a:r>
          </a:p>
          <a:p>
            <a:pPr>
              <a:buNone/>
            </a:pPr>
            <a:r>
              <a:rPr lang="en-US" sz="2400" dirty="0" smtClean="0">
                <a:latin typeface="Consolas" pitchFamily="49" charset="0"/>
                <a:cs typeface="Consolas" pitchFamily="49" charset="0"/>
              </a:rPr>
              <a:t>&lt;/</a:t>
            </a:r>
            <a:r>
              <a:rPr lang="en-US" sz="2400" dirty="0" err="1" smtClean="0">
                <a:latin typeface="Consolas" pitchFamily="49" charset="0"/>
                <a:cs typeface="Consolas" pitchFamily="49" charset="0"/>
              </a:rPr>
              <a:t>nav</a:t>
            </a:r>
            <a:r>
              <a:rPr lang="en-US" sz="2400" dirty="0" smtClean="0">
                <a:latin typeface="Consolas" pitchFamily="49" charset="0"/>
                <a:cs typeface="Consolas" pitchFamily="49" charset="0"/>
              </a:rPr>
              <a:t>&gt;</a:t>
            </a:r>
            <a:endParaRPr lang="en-US" sz="2400" dirty="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C80"/>
                </a:solidFill>
              </a:rPr>
              <a:t>What’s an </a:t>
            </a:r>
            <a:r>
              <a:rPr lang="en-US" dirty="0" err="1">
                <a:solidFill>
                  <a:srgbClr val="005C80"/>
                </a:solidFill>
              </a:rPr>
              <a:t>epub</a:t>
            </a:r>
            <a:r>
              <a:rPr lang="en-US" dirty="0">
                <a:solidFill>
                  <a:srgbClr val="005C80"/>
                </a:solidFill>
              </a:rPr>
              <a:t>?</a:t>
            </a:r>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5400" y="1356981"/>
            <a:ext cx="3353197" cy="287655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9600" y="1402612"/>
            <a:ext cx="2591071" cy="2800350"/>
          </a:xfrm>
          <a:prstGeom prst="rect">
            <a:avLst/>
          </a:prstGeom>
        </p:spPr>
      </p:pic>
      <p:sp>
        <p:nvSpPr>
          <p:cNvPr id="11" name="Oval 10"/>
          <p:cNvSpPr/>
          <p:nvPr/>
        </p:nvSpPr>
        <p:spPr>
          <a:xfrm>
            <a:off x="457200" y="2345587"/>
            <a:ext cx="2667000" cy="457200"/>
          </a:xfrm>
          <a:prstGeom prst="ellipse">
            <a:avLst/>
          </a:prstGeom>
          <a:noFill/>
          <a:ln>
            <a:solidFill>
              <a:srgbClr val="A50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124200" y="2574187"/>
            <a:ext cx="2209800" cy="835763"/>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7200" y="2051050"/>
            <a:ext cx="2667000" cy="215900"/>
          </a:xfrm>
          <a:prstGeom prst="ellipse">
            <a:avLst/>
          </a:prstGeom>
          <a:noFill/>
          <a:ln>
            <a:solidFill>
              <a:srgbClr val="A50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6"/>
          </p:cNvCxnSpPr>
          <p:nvPr/>
        </p:nvCxnSpPr>
        <p:spPr>
          <a:xfrm>
            <a:off x="3124200" y="2159000"/>
            <a:ext cx="2133600" cy="565150"/>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57200" y="3257550"/>
            <a:ext cx="2667000" cy="457200"/>
          </a:xfrm>
          <a:prstGeom prst="ellipse">
            <a:avLst/>
          </a:prstGeom>
          <a:noFill/>
          <a:ln>
            <a:solidFill>
              <a:srgbClr val="A50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9" idx="6"/>
          </p:cNvCxnSpPr>
          <p:nvPr/>
        </p:nvCxnSpPr>
        <p:spPr>
          <a:xfrm flipV="1">
            <a:off x="3124200" y="2802788"/>
            <a:ext cx="4495800" cy="683362"/>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545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3pub adds semantics through:</a:t>
            </a:r>
            <a:endParaRPr lang="en-US" dirty="0"/>
          </a:p>
        </p:txBody>
      </p:sp>
      <p:sp>
        <p:nvSpPr>
          <p:cNvPr id="3" name="Content Placeholder 2"/>
          <p:cNvSpPr>
            <a:spLocks noGrp="1"/>
          </p:cNvSpPr>
          <p:nvPr>
            <p:ph idx="1"/>
          </p:nvPr>
        </p:nvSpPr>
        <p:spPr/>
        <p:txBody>
          <a:bodyPr/>
          <a:lstStyle/>
          <a:p>
            <a:r>
              <a:rPr lang="en-US" dirty="0" err="1" smtClean="0">
                <a:latin typeface="Consolas" pitchFamily="49" charset="0"/>
                <a:cs typeface="Consolas" pitchFamily="49" charset="0"/>
              </a:rPr>
              <a:t>epub:type</a:t>
            </a:r>
            <a:endParaRPr lang="en-US" dirty="0" smtClean="0">
              <a:latin typeface="Consolas" pitchFamily="49" charset="0"/>
              <a:cs typeface="Consolas" pitchFamily="49" charset="0"/>
            </a:endParaRPr>
          </a:p>
          <a:p>
            <a:r>
              <a:rPr lang="en-US" dirty="0" err="1" smtClean="0">
                <a:latin typeface="Consolas" pitchFamily="49" charset="0"/>
                <a:cs typeface="Consolas" pitchFamily="49" charset="0"/>
              </a:rPr>
              <a:t>dc:terms</a:t>
            </a:r>
            <a:r>
              <a:rPr lang="en-US" dirty="0" smtClean="0">
                <a:latin typeface="Consolas" pitchFamily="49" charset="0"/>
                <a:cs typeface="Consolas" pitchFamily="49" charset="0"/>
              </a:rPr>
              <a:t> </a:t>
            </a:r>
            <a:r>
              <a:rPr lang="en-US" dirty="0" smtClean="0">
                <a:latin typeface="+mj-lt"/>
                <a:cs typeface="Consolas" pitchFamily="49" charset="0"/>
              </a:rPr>
              <a:t>in the metadata</a:t>
            </a:r>
          </a:p>
          <a:p>
            <a:r>
              <a:rPr lang="en-US" dirty="0" smtClean="0">
                <a:latin typeface="+mj-lt"/>
                <a:cs typeface="Consolas" pitchFamily="49" charset="0"/>
              </a:rPr>
              <a:t>Specialized navigation lists</a:t>
            </a:r>
          </a:p>
          <a:p>
            <a:endParaRPr lang="en-US" dirty="0" smtClean="0">
              <a:latin typeface="+mj-lt"/>
              <a:cs typeface="Consolas" pitchFamily="49" charset="0"/>
            </a:endParaRPr>
          </a:p>
          <a:p>
            <a:endParaRPr lang="en-US" dirty="0" smtClean="0">
              <a:latin typeface="+mj-lt"/>
              <a:cs typeface="Consolas" pitchFamily="49" charset="0"/>
            </a:endParaRPr>
          </a:p>
          <a:p>
            <a:endParaRPr lang="en-US" dirty="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solidFill>
                  <a:srgbClr val="A5003F"/>
                </a:solidFill>
              </a:rPr>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Support</a:t>
            </a:r>
            <a:endParaRPr lang="en-US" dirty="0"/>
          </a:p>
        </p:txBody>
      </p:sp>
      <p:sp>
        <p:nvSpPr>
          <p:cNvPr id="3" name="TextBox 2"/>
          <p:cNvSpPr txBox="1"/>
          <p:nvPr/>
        </p:nvSpPr>
        <p:spPr>
          <a:xfrm>
            <a:off x="1676400" y="1352550"/>
            <a:ext cx="5045365" cy="1569660"/>
          </a:xfrm>
          <a:prstGeom prst="rect">
            <a:avLst/>
          </a:prstGeom>
          <a:noFill/>
        </p:spPr>
        <p:txBody>
          <a:bodyPr wrap="square" rtlCol="0">
            <a:spAutoFit/>
          </a:bodyPr>
          <a:lstStyle/>
          <a:p>
            <a:r>
              <a:rPr lang="en-US" sz="3200" dirty="0" smtClean="0"/>
              <a:t>HTML 5 Specified </a:t>
            </a:r>
          </a:p>
          <a:p>
            <a:r>
              <a:rPr lang="en-US" sz="3200" dirty="0"/>
              <a:t>EPUB3 Enhancements</a:t>
            </a:r>
          </a:p>
          <a:p>
            <a:r>
              <a:rPr lang="en-US" sz="3200" dirty="0"/>
              <a:t>EPUB3 </a:t>
            </a:r>
            <a:r>
              <a:rPr lang="en-US" sz="3200" dirty="0" smtClean="0"/>
              <a:t>Deviations</a:t>
            </a:r>
            <a:endParaRPr lang="en-US" sz="3200" dirty="0"/>
          </a:p>
        </p:txBody>
      </p:sp>
    </p:spTree>
    <p:extLst>
      <p:ext uri="{BB962C8B-B14F-4D97-AF65-F5344CB8AC3E}">
        <p14:creationId xmlns="" xmlns:p14="http://schemas.microsoft.com/office/powerpoint/2010/main" val="203868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Support</a:t>
            </a:r>
            <a:endParaRPr lang="en-US" dirty="0"/>
          </a:p>
        </p:txBody>
      </p:sp>
      <p:sp>
        <p:nvSpPr>
          <p:cNvPr id="3" name="Content Placeholder 2"/>
          <p:cNvSpPr>
            <a:spLocks noGrp="1"/>
          </p:cNvSpPr>
          <p:nvPr>
            <p:ph idx="1"/>
          </p:nvPr>
        </p:nvSpPr>
        <p:spPr/>
        <p:txBody>
          <a:bodyPr/>
          <a:lstStyle/>
          <a:p>
            <a:r>
              <a:rPr lang="en-US" dirty="0" smtClean="0"/>
              <a:t>HTML5 is not a fixed standard</a:t>
            </a:r>
            <a:endParaRPr lang="en-US" dirty="0"/>
          </a:p>
        </p:txBody>
      </p:sp>
    </p:spTree>
    <p:extLst>
      <p:ext uri="{BB962C8B-B14F-4D97-AF65-F5344CB8AC3E}">
        <p14:creationId xmlns="" xmlns:p14="http://schemas.microsoft.com/office/powerpoint/2010/main" val="3168798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Support</a:t>
            </a:r>
            <a:endParaRPr lang="en-US" dirty="0"/>
          </a:p>
        </p:txBody>
      </p:sp>
      <p:sp>
        <p:nvSpPr>
          <p:cNvPr id="4" name="Content Placeholder 2"/>
          <p:cNvSpPr txBox="1">
            <a:spLocks/>
          </p:cNvSpPr>
          <p:nvPr/>
        </p:nvSpPr>
        <p:spPr>
          <a:xfrm>
            <a:off x="457200" y="1276350"/>
            <a:ext cx="8229600" cy="3657600"/>
          </a:xfrm>
          <a:prstGeom prst="rect">
            <a:avLst/>
          </a:prstGeom>
        </p:spPr>
        <p:txBody>
          <a:bodyPr vert="horz" lIns="91440" tIns="45720" rIns="91440" bIns="45720" numCol="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Deprecated Elements</a:t>
            </a:r>
            <a:endParaRPr lang="en-US" sz="1600" b="1" dirty="0"/>
          </a:p>
          <a:p>
            <a:r>
              <a:rPr lang="en-US" sz="1200" dirty="0"/>
              <a:t>frame</a:t>
            </a:r>
          </a:p>
          <a:p>
            <a:r>
              <a:rPr lang="en-US" sz="1200" dirty="0"/>
              <a:t>frameset</a:t>
            </a:r>
          </a:p>
          <a:p>
            <a:r>
              <a:rPr lang="en-US" sz="1200" dirty="0" err="1"/>
              <a:t>noframes</a:t>
            </a:r>
            <a:endParaRPr lang="en-US" sz="1200" dirty="0"/>
          </a:p>
          <a:p>
            <a:r>
              <a:rPr lang="en-US" sz="1200" dirty="0" err="1"/>
              <a:t>basefont</a:t>
            </a:r>
            <a:endParaRPr lang="en-US" sz="1200" dirty="0"/>
          </a:p>
          <a:p>
            <a:r>
              <a:rPr lang="en-US" sz="1200" dirty="0"/>
              <a:t>big</a:t>
            </a:r>
          </a:p>
          <a:p>
            <a:r>
              <a:rPr lang="en-US" sz="1200" dirty="0"/>
              <a:t>center</a:t>
            </a:r>
          </a:p>
          <a:p>
            <a:r>
              <a:rPr lang="en-US" sz="1200" dirty="0"/>
              <a:t>font</a:t>
            </a:r>
          </a:p>
          <a:p>
            <a:r>
              <a:rPr lang="en-US" sz="1200" dirty="0"/>
              <a:t>s</a:t>
            </a:r>
          </a:p>
          <a:p>
            <a:r>
              <a:rPr lang="en-US" sz="1200" dirty="0"/>
              <a:t>strike</a:t>
            </a:r>
          </a:p>
          <a:p>
            <a:r>
              <a:rPr lang="en-US" sz="1200" dirty="0" err="1"/>
              <a:t>tt</a:t>
            </a:r>
            <a:endParaRPr lang="en-US" sz="1200" dirty="0"/>
          </a:p>
          <a:p>
            <a:r>
              <a:rPr lang="en-US" sz="1200" dirty="0"/>
              <a:t>u</a:t>
            </a:r>
          </a:p>
          <a:p>
            <a:r>
              <a:rPr lang="en-US" sz="1200" dirty="0"/>
              <a:t>acronym</a:t>
            </a:r>
          </a:p>
          <a:p>
            <a:r>
              <a:rPr lang="en-US" sz="1200" dirty="0"/>
              <a:t>applet</a:t>
            </a:r>
          </a:p>
          <a:p>
            <a:r>
              <a:rPr lang="en-US" sz="1200" dirty="0" err="1"/>
              <a:t>isindex</a:t>
            </a:r>
            <a:endParaRPr lang="en-US" sz="1200" dirty="0"/>
          </a:p>
          <a:p>
            <a:r>
              <a:rPr lang="en-US" sz="1200" dirty="0" err="1"/>
              <a:t>dir</a:t>
            </a:r>
            <a:endParaRPr lang="en-US" sz="1200" dirty="0"/>
          </a:p>
          <a:p>
            <a:pPr marL="0" indent="0">
              <a:buNone/>
            </a:pPr>
            <a:r>
              <a:rPr lang="en-US" sz="1600" b="1" dirty="0" smtClean="0"/>
              <a:t>Deprecated Attributes</a:t>
            </a:r>
          </a:p>
          <a:p>
            <a:r>
              <a:rPr lang="en-US" sz="1200" dirty="0"/>
              <a:t>All Block Level Elements</a:t>
            </a:r>
          </a:p>
          <a:p>
            <a:pPr lvl="1"/>
            <a:r>
              <a:rPr lang="en-US" sz="1200" dirty="0"/>
              <a:t>align</a:t>
            </a:r>
          </a:p>
          <a:p>
            <a:r>
              <a:rPr lang="en-US" sz="1200" dirty="0"/>
              <a:t>body</a:t>
            </a:r>
          </a:p>
          <a:p>
            <a:pPr lvl="1"/>
            <a:r>
              <a:rPr lang="en-US" sz="1200" dirty="0" smtClean="0"/>
              <a:t>background</a:t>
            </a:r>
          </a:p>
          <a:p>
            <a:r>
              <a:rPr lang="en-US" sz="1200" dirty="0" smtClean="0"/>
              <a:t>a/link</a:t>
            </a:r>
          </a:p>
          <a:p>
            <a:pPr lvl="1"/>
            <a:r>
              <a:rPr lang="en-US" sz="1200" dirty="0" smtClean="0"/>
              <a:t>rev</a:t>
            </a:r>
          </a:p>
          <a:p>
            <a:pPr lvl="1"/>
            <a:r>
              <a:rPr lang="en-US" sz="1200" dirty="0" smtClean="0"/>
              <a:t>charset</a:t>
            </a:r>
          </a:p>
          <a:p>
            <a:r>
              <a:rPr lang="en-US" sz="1200" dirty="0" err="1" smtClean="0"/>
              <a:t>img</a:t>
            </a:r>
            <a:endParaRPr lang="en-US" sz="1200" dirty="0" smtClean="0"/>
          </a:p>
          <a:p>
            <a:pPr lvl="1"/>
            <a:r>
              <a:rPr lang="en-US" sz="1200" dirty="0" err="1" smtClean="0"/>
              <a:t>longdesc</a:t>
            </a:r>
            <a:endParaRPr lang="en-US" sz="1200" dirty="0"/>
          </a:p>
          <a:p>
            <a:pPr lvl="1"/>
            <a:r>
              <a:rPr lang="en-US" sz="1200" dirty="0" smtClean="0"/>
              <a:t>name</a:t>
            </a:r>
          </a:p>
          <a:p>
            <a:pPr lvl="1"/>
            <a:r>
              <a:rPr lang="en-US" sz="1200" dirty="0" err="1" smtClean="0"/>
              <a:t>hspace</a:t>
            </a:r>
            <a:endParaRPr lang="en-US" sz="1200" dirty="0" smtClean="0"/>
          </a:p>
          <a:p>
            <a:pPr lvl="1"/>
            <a:r>
              <a:rPr lang="en-US" sz="1200" dirty="0" err="1" smtClean="0"/>
              <a:t>vspace</a:t>
            </a:r>
            <a:endParaRPr lang="en-US" sz="1200" dirty="0" smtClean="0"/>
          </a:p>
          <a:p>
            <a:r>
              <a:rPr lang="en-US" sz="1200" dirty="0" smtClean="0"/>
              <a:t>html</a:t>
            </a:r>
          </a:p>
          <a:p>
            <a:pPr lvl="1"/>
            <a:r>
              <a:rPr lang="en-US" sz="1200" dirty="0" smtClean="0"/>
              <a:t>version</a:t>
            </a:r>
          </a:p>
          <a:p>
            <a:endParaRPr lang="en-US" sz="1200" dirty="0" smtClean="0"/>
          </a:p>
          <a:p>
            <a:endParaRPr lang="en-US" sz="1600" dirty="0" smtClean="0"/>
          </a:p>
          <a:p>
            <a:r>
              <a:rPr lang="en-US" sz="1200" dirty="0" smtClean="0"/>
              <a:t>table, </a:t>
            </a:r>
            <a:r>
              <a:rPr lang="en-US" sz="1200" dirty="0" err="1" smtClean="0"/>
              <a:t>tr</a:t>
            </a:r>
            <a:r>
              <a:rPr lang="en-US" sz="1200" dirty="0" smtClean="0"/>
              <a:t>, </a:t>
            </a:r>
            <a:r>
              <a:rPr lang="en-US" sz="1200" dirty="0" err="1" smtClean="0"/>
              <a:t>th</a:t>
            </a:r>
            <a:r>
              <a:rPr lang="en-US" sz="1200" dirty="0" smtClean="0"/>
              <a:t>, td</a:t>
            </a:r>
          </a:p>
          <a:p>
            <a:pPr lvl="1"/>
            <a:r>
              <a:rPr lang="en-US" sz="1200" dirty="0" err="1" smtClean="0"/>
              <a:t>bgcolor</a:t>
            </a:r>
            <a:endParaRPr lang="en-US" sz="1200" dirty="0" smtClean="0"/>
          </a:p>
          <a:p>
            <a:r>
              <a:rPr lang="en-US" sz="1200" dirty="0" smtClean="0"/>
              <a:t>table</a:t>
            </a:r>
          </a:p>
          <a:p>
            <a:pPr lvl="1"/>
            <a:r>
              <a:rPr lang="en-US" sz="1200" dirty="0" smtClean="0"/>
              <a:t>border</a:t>
            </a:r>
          </a:p>
          <a:p>
            <a:pPr lvl="1"/>
            <a:r>
              <a:rPr lang="en-US" sz="1200" dirty="0" smtClean="0"/>
              <a:t>cell padding</a:t>
            </a:r>
          </a:p>
          <a:p>
            <a:pPr lvl="1"/>
            <a:r>
              <a:rPr lang="en-US" sz="1200" dirty="0" smtClean="0"/>
              <a:t>cell spacing</a:t>
            </a:r>
          </a:p>
          <a:p>
            <a:pPr lvl="1"/>
            <a:r>
              <a:rPr lang="en-US" sz="1200" dirty="0" err="1" smtClean="0"/>
              <a:t>valign</a:t>
            </a:r>
            <a:endParaRPr lang="en-US" sz="1200" dirty="0" smtClean="0"/>
          </a:p>
          <a:p>
            <a:r>
              <a:rPr lang="en-US" sz="1200" dirty="0" smtClean="0"/>
              <a:t>td, </a:t>
            </a:r>
            <a:r>
              <a:rPr lang="en-US" sz="1200" dirty="0" err="1" smtClean="0"/>
              <a:t>th</a:t>
            </a:r>
            <a:r>
              <a:rPr lang="en-US" sz="1200" dirty="0" smtClean="0"/>
              <a:t> </a:t>
            </a:r>
          </a:p>
          <a:p>
            <a:pPr lvl="1"/>
            <a:r>
              <a:rPr lang="en-US" sz="1200" dirty="0" smtClean="0"/>
              <a:t>height</a:t>
            </a:r>
          </a:p>
          <a:p>
            <a:pPr lvl="1"/>
            <a:r>
              <a:rPr lang="en-US" sz="1200" dirty="0" smtClean="0"/>
              <a:t>width</a:t>
            </a:r>
          </a:p>
          <a:p>
            <a:r>
              <a:rPr lang="en-US" sz="1200" dirty="0" err="1" smtClean="0"/>
              <a:t>th</a:t>
            </a:r>
            <a:endParaRPr lang="en-US" sz="1200" dirty="0" smtClean="0"/>
          </a:p>
          <a:p>
            <a:pPr lvl="1"/>
            <a:r>
              <a:rPr lang="en-US" sz="1200" dirty="0" err="1" smtClean="0"/>
              <a:t>abbr</a:t>
            </a:r>
            <a:endParaRPr lang="en-US" sz="1200" dirty="0" smtClean="0"/>
          </a:p>
          <a:p>
            <a:r>
              <a:rPr lang="en-US" sz="1200" dirty="0" smtClean="0"/>
              <a:t>td</a:t>
            </a:r>
          </a:p>
          <a:p>
            <a:pPr lvl="1"/>
            <a:r>
              <a:rPr lang="en-US" sz="1200" dirty="0" smtClean="0"/>
              <a:t>scope</a:t>
            </a:r>
          </a:p>
        </p:txBody>
      </p:sp>
      <p:sp>
        <p:nvSpPr>
          <p:cNvPr id="5" name="TextBox 4"/>
          <p:cNvSpPr txBox="1"/>
          <p:nvPr/>
        </p:nvSpPr>
        <p:spPr>
          <a:xfrm>
            <a:off x="3505200" y="907018"/>
            <a:ext cx="2164952" cy="369332"/>
          </a:xfrm>
          <a:prstGeom prst="rect">
            <a:avLst/>
          </a:prstGeom>
          <a:noFill/>
        </p:spPr>
        <p:txBody>
          <a:bodyPr wrap="none" rtlCol="0">
            <a:spAutoFit/>
          </a:bodyPr>
          <a:lstStyle/>
          <a:p>
            <a:r>
              <a:rPr lang="en-US" dirty="0" smtClean="0"/>
              <a:t>What </a:t>
            </a:r>
            <a:r>
              <a:rPr lang="en-US" i="1" dirty="0" smtClean="0"/>
              <a:t>might</a:t>
            </a:r>
            <a:r>
              <a:rPr lang="en-US" dirty="0" smtClean="0"/>
              <a:t> be gone:</a:t>
            </a:r>
            <a:endParaRPr lang="en-US" dirty="0"/>
          </a:p>
        </p:txBody>
      </p:sp>
    </p:spTree>
    <p:extLst>
      <p:ext uri="{BB962C8B-B14F-4D97-AF65-F5344CB8AC3E}">
        <p14:creationId xmlns="" xmlns:p14="http://schemas.microsoft.com/office/powerpoint/2010/main" val="1281607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52550"/>
            <a:ext cx="8458200" cy="3657600"/>
          </a:xfrm>
        </p:spPr>
        <p:txBody>
          <a:bodyPr numCol="3">
            <a:normAutofit fontScale="85000" lnSpcReduction="20000"/>
          </a:bodyPr>
          <a:lstStyle/>
          <a:p>
            <a:pPr marL="0" indent="0">
              <a:buNone/>
            </a:pPr>
            <a:r>
              <a:rPr lang="en-US" sz="1800" b="1" dirty="0" smtClean="0">
                <a:cs typeface="Consolas" pitchFamily="49" charset="0"/>
              </a:rPr>
              <a:t>Content Tags</a:t>
            </a:r>
          </a:p>
          <a:p>
            <a:pPr marL="0" indent="0">
              <a:buNone/>
            </a:pPr>
            <a:r>
              <a:rPr lang="en-US" sz="1800" dirty="0" smtClean="0">
                <a:latin typeface="Consolas" pitchFamily="49" charset="0"/>
                <a:cs typeface="Consolas" pitchFamily="49" charset="0"/>
              </a:rPr>
              <a:t>video</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smtClean="0">
                <a:latin typeface="Consolas" pitchFamily="49" charset="0"/>
                <a:cs typeface="Consolas" pitchFamily="49" charset="0"/>
              </a:rPr>
              <a:t>audio</a:t>
            </a:r>
          </a:p>
          <a:p>
            <a:pPr marL="0" indent="0">
              <a:buNone/>
            </a:pPr>
            <a:r>
              <a:rPr lang="en-US" sz="1800" dirty="0">
                <a:latin typeface="Consolas" pitchFamily="49" charset="0"/>
                <a:cs typeface="Consolas" pitchFamily="49" charset="0"/>
              </a:rPr>
              <a:t>embed</a:t>
            </a:r>
            <a:endParaRPr lang="en-US" sz="1800" dirty="0" smtClean="0">
              <a:latin typeface="Consolas" pitchFamily="49" charset="0"/>
              <a:cs typeface="Consolas" pitchFamily="49" charset="0"/>
            </a:endParaRPr>
          </a:p>
          <a:p>
            <a:pPr marL="0" indent="0">
              <a:buNone/>
            </a:pPr>
            <a:r>
              <a:rPr lang="en-US" sz="1800" dirty="0" smtClean="0">
                <a:latin typeface="Consolas" pitchFamily="49" charset="0"/>
                <a:cs typeface="Consolas" pitchFamily="49" charset="0"/>
              </a:rPr>
              <a:t>canvas</a:t>
            </a:r>
            <a:r>
              <a:rPr lang="en-US" sz="1800" dirty="0">
                <a:latin typeface="Consolas" pitchFamily="49" charset="0"/>
                <a:cs typeface="Consolas" pitchFamily="49" charset="0"/>
              </a:rPr>
              <a:t/>
            </a:r>
            <a:br>
              <a:rPr lang="en-US" sz="1800" dirty="0">
                <a:latin typeface="Consolas" pitchFamily="49" charset="0"/>
                <a:cs typeface="Consolas" pitchFamily="49" charset="0"/>
              </a:rPr>
            </a:br>
            <a:endParaRPr lang="en-US" sz="1800" dirty="0" smtClean="0">
              <a:latin typeface="Consolas" pitchFamily="49" charset="0"/>
              <a:cs typeface="Consolas" pitchFamily="49" charset="0"/>
            </a:endParaRPr>
          </a:p>
          <a:p>
            <a:pPr marL="0" indent="0">
              <a:buNone/>
            </a:pPr>
            <a:r>
              <a:rPr lang="en-US" sz="1800" dirty="0" smtClean="0">
                <a:latin typeface="Consolas" pitchFamily="49" charset="0"/>
                <a:cs typeface="Consolas" pitchFamily="49" charset="0"/>
              </a:rPr>
              <a:t>S</a:t>
            </a:r>
            <a:r>
              <a:rPr lang="en-US" sz="1800" b="1" dirty="0" smtClean="0">
                <a:cs typeface="Consolas" pitchFamily="49" charset="0"/>
              </a:rPr>
              <a:t>tructural </a:t>
            </a:r>
            <a:r>
              <a:rPr lang="en-US" sz="1800" b="1" dirty="0">
                <a:cs typeface="Consolas" pitchFamily="49" charset="0"/>
              </a:rPr>
              <a:t>Tags</a:t>
            </a:r>
          </a:p>
          <a:p>
            <a:pPr marL="0" indent="0">
              <a:buNone/>
            </a:pPr>
            <a:r>
              <a:rPr lang="en-US" sz="1800" dirty="0">
                <a:latin typeface="Consolas" pitchFamily="49" charset="0"/>
                <a:cs typeface="Consolas" pitchFamily="49" charset="0"/>
              </a:rPr>
              <a:t>article</a:t>
            </a:r>
          </a:p>
          <a:p>
            <a:pPr marL="0" indent="0">
              <a:buNone/>
            </a:pPr>
            <a:r>
              <a:rPr lang="en-US" sz="1800" dirty="0">
                <a:latin typeface="Consolas" pitchFamily="49" charset="0"/>
                <a:cs typeface="Consolas" pitchFamily="49" charset="0"/>
              </a:rPr>
              <a:t>aside</a:t>
            </a:r>
          </a:p>
          <a:p>
            <a:pPr marL="0" indent="0">
              <a:buNone/>
            </a:pPr>
            <a:r>
              <a:rPr lang="en-US" sz="1800" dirty="0">
                <a:latin typeface="Consolas" pitchFamily="49" charset="0"/>
                <a:cs typeface="Consolas" pitchFamily="49" charset="0"/>
              </a:rPr>
              <a:t>figure</a:t>
            </a:r>
          </a:p>
          <a:p>
            <a:pPr marL="0" indent="0">
              <a:buNone/>
            </a:pPr>
            <a:r>
              <a:rPr lang="en-US" sz="1800" dirty="0">
                <a:latin typeface="Consolas" pitchFamily="49" charset="0"/>
                <a:cs typeface="Consolas" pitchFamily="49" charset="0"/>
              </a:rPr>
              <a:t>header</a:t>
            </a:r>
          </a:p>
          <a:p>
            <a:pPr marL="0" indent="0">
              <a:buNone/>
            </a:pPr>
            <a:r>
              <a:rPr lang="en-US" sz="1800" dirty="0" err="1">
                <a:latin typeface="Consolas" pitchFamily="49" charset="0"/>
                <a:cs typeface="Consolas" pitchFamily="49" charset="0"/>
              </a:rPr>
              <a:t>hgroup</a:t>
            </a:r>
            <a:endParaRPr lang="en-US" sz="1800" dirty="0">
              <a:latin typeface="Consolas" pitchFamily="49" charset="0"/>
              <a:cs typeface="Consolas" pitchFamily="49" charset="0"/>
            </a:endParaRPr>
          </a:p>
          <a:p>
            <a:pPr marL="0" indent="0">
              <a:buNone/>
            </a:pPr>
            <a:r>
              <a:rPr lang="en-US" sz="1800" dirty="0">
                <a:latin typeface="Consolas" pitchFamily="49" charset="0"/>
                <a:cs typeface="Consolas" pitchFamily="49" charset="0"/>
              </a:rPr>
              <a:t>footer</a:t>
            </a:r>
          </a:p>
          <a:p>
            <a:pPr marL="0" indent="0">
              <a:buNone/>
            </a:pPr>
            <a:r>
              <a:rPr lang="en-US" sz="1800" dirty="0" err="1">
                <a:latin typeface="Consolas" pitchFamily="49" charset="0"/>
                <a:cs typeface="Consolas" pitchFamily="49" charset="0"/>
              </a:rPr>
              <a:t>nav</a:t>
            </a:r>
            <a:endParaRPr lang="en-US" sz="1800" dirty="0">
              <a:latin typeface="Consolas" pitchFamily="49" charset="0"/>
              <a:cs typeface="Consolas" pitchFamily="49" charset="0"/>
            </a:endParaRPr>
          </a:p>
          <a:p>
            <a:pPr marL="0" indent="0">
              <a:buNone/>
            </a:pPr>
            <a:r>
              <a:rPr lang="en-US" sz="1800" dirty="0" smtClean="0">
                <a:latin typeface="Consolas" pitchFamily="49" charset="0"/>
                <a:cs typeface="Consolas" pitchFamily="49" charset="0"/>
              </a:rPr>
              <a:t>Section</a:t>
            </a:r>
          </a:p>
          <a:p>
            <a:pPr marL="0" indent="0">
              <a:buNone/>
            </a:pPr>
            <a:r>
              <a:rPr lang="en-US" sz="1800" dirty="0" err="1" smtClean="0">
                <a:latin typeface="Consolas" pitchFamily="49" charset="0"/>
                <a:cs typeface="Consolas" pitchFamily="49" charset="0"/>
              </a:rPr>
              <a:t>Figcaption</a:t>
            </a:r>
            <a:endParaRPr lang="en-US" sz="1800" dirty="0" smtClean="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Others</a:t>
            </a:r>
            <a:endParaRPr lang="en-US" sz="1800" b="1" dirty="0" smtClean="0">
              <a:cs typeface="Consolas" pitchFamily="49" charset="0"/>
            </a:endParaRPr>
          </a:p>
          <a:p>
            <a:pPr marL="0" indent="0">
              <a:buNone/>
            </a:pPr>
            <a:r>
              <a:rPr lang="en-US" sz="1800" dirty="0" smtClean="0">
                <a:latin typeface="Consolas" pitchFamily="49" charset="0"/>
                <a:cs typeface="Consolas" pitchFamily="49" charset="0"/>
              </a:rPr>
              <a:t>meter</a:t>
            </a:r>
          </a:p>
          <a:p>
            <a:pPr marL="0" indent="0">
              <a:buNone/>
            </a:pPr>
            <a:r>
              <a:rPr lang="en-US" sz="1800" dirty="0">
                <a:latin typeface="Consolas" pitchFamily="49" charset="0"/>
                <a:cs typeface="Consolas" pitchFamily="49" charset="0"/>
              </a:rPr>
              <a:t>p</a:t>
            </a:r>
            <a:r>
              <a:rPr lang="en-US" sz="1800" dirty="0" smtClean="0">
                <a:latin typeface="Consolas" pitchFamily="49" charset="0"/>
                <a:cs typeface="Consolas" pitchFamily="49" charset="0"/>
              </a:rPr>
              <a:t>rogress</a:t>
            </a:r>
          </a:p>
          <a:p>
            <a:pPr marL="0" indent="0">
              <a:buNone/>
            </a:pPr>
            <a:r>
              <a:rPr lang="en-US" sz="1800" dirty="0">
                <a:latin typeface="Consolas" pitchFamily="49" charset="0"/>
                <a:cs typeface="Consolas" pitchFamily="49" charset="0"/>
              </a:rPr>
              <a:t>t</a:t>
            </a:r>
            <a:r>
              <a:rPr lang="en-US" sz="1800" dirty="0" smtClean="0">
                <a:latin typeface="Consolas" pitchFamily="49" charset="0"/>
                <a:cs typeface="Consolas" pitchFamily="49" charset="0"/>
              </a:rPr>
              <a:t>ime</a:t>
            </a:r>
          </a:p>
          <a:p>
            <a:pPr marL="0" indent="0">
              <a:buNone/>
            </a:pPr>
            <a:r>
              <a:rPr lang="en-US" sz="1800" dirty="0" smtClean="0">
                <a:latin typeface="Consolas" pitchFamily="49" charset="0"/>
                <a:cs typeface="Consolas" pitchFamily="49" charset="0"/>
              </a:rPr>
              <a:t>details</a:t>
            </a:r>
          </a:p>
          <a:p>
            <a:pPr marL="0" indent="0">
              <a:buNone/>
            </a:pPr>
            <a:r>
              <a:rPr lang="en-US" sz="1800" dirty="0" smtClean="0">
                <a:latin typeface="Consolas" pitchFamily="49" charset="0"/>
                <a:cs typeface="Consolas" pitchFamily="49" charset="0"/>
              </a:rPr>
              <a:t>command</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smtClean="0">
                <a:latin typeface="Consolas" pitchFamily="49" charset="0"/>
                <a:cs typeface="Consolas" pitchFamily="49" charset="0"/>
              </a:rPr>
              <a:t>menu</a:t>
            </a:r>
          </a:p>
          <a:p>
            <a:pPr marL="0" indent="0">
              <a:buNone/>
            </a:pPr>
            <a:r>
              <a:rPr lang="en-US" sz="1800" dirty="0" err="1" smtClean="0">
                <a:latin typeface="Consolas" pitchFamily="49" charset="0"/>
                <a:cs typeface="Consolas" pitchFamily="49" charset="0"/>
              </a:rPr>
              <a:t>datalist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smtClean="0">
                <a:latin typeface="Consolas" pitchFamily="49" charset="0"/>
                <a:cs typeface="Consolas" pitchFamily="49" charset="0"/>
              </a:rPr>
              <a:t>mark</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smtClean="0">
                <a:latin typeface="Consolas" pitchFamily="49" charset="0"/>
                <a:cs typeface="Consolas" pitchFamily="49" charset="0"/>
              </a:rPr>
              <a:t>output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err="1" smtClean="0">
                <a:latin typeface="Consolas" pitchFamily="49" charset="0"/>
                <a:cs typeface="Consolas" pitchFamily="49" charset="0"/>
              </a:rPr>
              <a:t>rp</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ruby</a:t>
            </a:r>
            <a:br>
              <a:rPr lang="en-US" sz="1800" dirty="0">
                <a:latin typeface="Consolas" pitchFamily="49" charset="0"/>
                <a:cs typeface="Consolas" pitchFamily="49" charset="0"/>
              </a:rPr>
            </a:br>
            <a:r>
              <a:rPr lang="en-US" sz="1800" dirty="0" smtClean="0">
                <a:latin typeface="Consolas" pitchFamily="49" charset="0"/>
                <a:cs typeface="Consolas" pitchFamily="49" charset="0"/>
              </a:rPr>
              <a:t>source</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summary</a:t>
            </a:r>
            <a:br>
              <a:rPr lang="en-US" sz="1800" dirty="0">
                <a:latin typeface="Consolas" pitchFamily="49" charset="0"/>
                <a:cs typeface="Consolas" pitchFamily="49" charset="0"/>
              </a:rPr>
            </a:br>
            <a:r>
              <a:rPr lang="en-US" sz="1800" dirty="0" err="1" smtClean="0">
                <a:latin typeface="Consolas" pitchFamily="49" charset="0"/>
                <a:cs typeface="Consolas" pitchFamily="49" charset="0"/>
              </a:rPr>
              <a:t>Keygen</a:t>
            </a:r>
            <a:endParaRPr lang="en-US" sz="1800" dirty="0">
              <a:latin typeface="Consolas" pitchFamily="49" charset="0"/>
              <a:cs typeface="Consolas" pitchFamily="49" charset="0"/>
            </a:endParaRPr>
          </a:p>
          <a:p>
            <a:pPr marL="0" indent="0">
              <a:buNone/>
            </a:pPr>
            <a:endParaRPr lang="en-US" sz="1800" b="1" dirty="0" smtClean="0">
              <a:cs typeface="Consolas" pitchFamily="49" charset="0"/>
            </a:endParaRPr>
          </a:p>
          <a:p>
            <a:pPr marL="0" indent="0">
              <a:buNone/>
            </a:pPr>
            <a:endParaRPr lang="en-US" sz="1800" b="1" dirty="0">
              <a:cs typeface="Consolas" pitchFamily="49" charset="0"/>
            </a:endParaRPr>
          </a:p>
          <a:p>
            <a:pPr marL="0" indent="0">
              <a:buNone/>
            </a:pPr>
            <a:r>
              <a:rPr lang="en-US" sz="1800" b="1" dirty="0" smtClean="0">
                <a:cs typeface="Consolas" pitchFamily="49" charset="0"/>
              </a:rPr>
              <a:t>Integrated APIs</a:t>
            </a:r>
          </a:p>
          <a:p>
            <a:pPr marL="0" indent="0">
              <a:buNone/>
            </a:pPr>
            <a:r>
              <a:rPr lang="en-US" sz="1800" dirty="0" smtClean="0">
                <a:latin typeface="Consolas" pitchFamily="49" charset="0"/>
                <a:cs typeface="Consolas" pitchFamily="49" charset="0"/>
              </a:rPr>
              <a:t>Audio/Video</a:t>
            </a:r>
          </a:p>
          <a:p>
            <a:pPr marL="0" indent="0">
              <a:buNone/>
            </a:pPr>
            <a:r>
              <a:rPr lang="en-US" sz="1800" dirty="0" smtClean="0">
                <a:latin typeface="Consolas" pitchFamily="49" charset="0"/>
                <a:cs typeface="Consolas" pitchFamily="49" charset="0"/>
              </a:rPr>
              <a:t>Offline Application</a:t>
            </a:r>
          </a:p>
          <a:p>
            <a:pPr marL="0" indent="0">
              <a:buNone/>
            </a:pPr>
            <a:r>
              <a:rPr lang="en-US" sz="1800" dirty="0" smtClean="0">
                <a:latin typeface="Consolas" pitchFamily="49" charset="0"/>
                <a:cs typeface="Consolas" pitchFamily="49" charset="0"/>
              </a:rPr>
              <a:t>Inline Editing</a:t>
            </a:r>
          </a:p>
          <a:p>
            <a:pPr marL="0" indent="0">
              <a:buNone/>
            </a:pPr>
            <a:r>
              <a:rPr lang="en-US" sz="1800" dirty="0" smtClean="0">
                <a:latin typeface="Consolas" pitchFamily="49" charset="0"/>
                <a:cs typeface="Consolas" pitchFamily="49" charset="0"/>
              </a:rPr>
              <a:t>Drag &amp; Drop</a:t>
            </a:r>
          </a:p>
          <a:p>
            <a:pPr marL="0" indent="0">
              <a:buNone/>
            </a:pPr>
            <a:r>
              <a:rPr lang="en-US" sz="1800" dirty="0" smtClean="0">
                <a:latin typeface="Consolas" pitchFamily="49" charset="0"/>
                <a:cs typeface="Consolas" pitchFamily="49" charset="0"/>
              </a:rPr>
              <a:t>History</a:t>
            </a:r>
          </a:p>
          <a:p>
            <a:pPr marL="0" indent="0">
              <a:buNone/>
            </a:pPr>
            <a:r>
              <a:rPr lang="en-US" sz="1800" dirty="0" smtClean="0">
                <a:latin typeface="Consolas" pitchFamily="49" charset="0"/>
                <a:cs typeface="Consolas" pitchFamily="49" charset="0"/>
              </a:rPr>
              <a:t>Protocols</a:t>
            </a:r>
          </a:p>
          <a:p>
            <a:pPr marL="0" indent="0">
              <a:buNone/>
            </a:pPr>
            <a:endParaRPr lang="en-US" sz="1800" dirty="0" smtClean="0">
              <a:latin typeface="Consolas" pitchFamily="49" charset="0"/>
              <a:cs typeface="Consolas" pitchFamily="49" charset="0"/>
            </a:endParaRPr>
          </a:p>
          <a:p>
            <a:pPr marL="0" indent="0">
              <a:buNone/>
            </a:pPr>
            <a:endParaRPr lang="en-US" sz="1800" dirty="0" smtClean="0">
              <a:latin typeface="Consolas" pitchFamily="49" charset="0"/>
              <a:cs typeface="Consolas" pitchFamily="49" charset="0"/>
            </a:endParaRPr>
          </a:p>
          <a:p>
            <a:pPr marL="0" indent="0">
              <a:buNone/>
            </a:pPr>
            <a:endParaRPr lang="en-US" sz="1800" dirty="0">
              <a:latin typeface="Consolas" pitchFamily="49" charset="0"/>
              <a:cs typeface="Consolas" pitchFamily="49" charset="0"/>
            </a:endParaRPr>
          </a:p>
          <a:p>
            <a:pPr marL="0" indent="0">
              <a:buNone/>
            </a:pPr>
            <a:r>
              <a:rPr lang="en-US" sz="1800" dirty="0" smtClean="0">
                <a:hlinkClick r:id="rId2"/>
              </a:rPr>
              <a:t>www.w3.org</a:t>
            </a:r>
            <a:endParaRPr lang="en-US" sz="1800" dirty="0" smtClean="0">
              <a:latin typeface="Consolas" pitchFamily="49" charset="0"/>
              <a:cs typeface="Consolas" pitchFamily="49" charset="0"/>
            </a:endParaRPr>
          </a:p>
          <a:p>
            <a:pPr marL="0" indent="0">
              <a:buNone/>
            </a:pPr>
            <a:endParaRPr lang="en-US" b="1" dirty="0" smtClean="0">
              <a:cs typeface="Consolas" pitchFamily="49" charset="0"/>
            </a:endParaRPr>
          </a:p>
        </p:txBody>
      </p:sp>
      <p:sp>
        <p:nvSpPr>
          <p:cNvPr id="5" name="Title 1"/>
          <p:cNvSpPr>
            <a:spLocks noGrp="1"/>
          </p:cNvSpPr>
          <p:nvPr>
            <p:ph type="title"/>
          </p:nvPr>
        </p:nvSpPr>
        <p:spPr>
          <a:xfrm>
            <a:off x="457200" y="205979"/>
            <a:ext cx="8229600" cy="857250"/>
          </a:xfrm>
        </p:spPr>
        <p:txBody>
          <a:bodyPr/>
          <a:lstStyle/>
          <a:p>
            <a:r>
              <a:rPr lang="en-US" dirty="0" smtClean="0"/>
              <a:t>HTML5 Support</a:t>
            </a:r>
            <a:endParaRPr lang="en-US" dirty="0"/>
          </a:p>
        </p:txBody>
      </p:sp>
      <p:sp>
        <p:nvSpPr>
          <p:cNvPr id="6" name="TextBox 5"/>
          <p:cNvSpPr txBox="1"/>
          <p:nvPr/>
        </p:nvSpPr>
        <p:spPr>
          <a:xfrm>
            <a:off x="3505200" y="907018"/>
            <a:ext cx="2099677" cy="369332"/>
          </a:xfrm>
          <a:prstGeom prst="rect">
            <a:avLst/>
          </a:prstGeom>
          <a:noFill/>
        </p:spPr>
        <p:txBody>
          <a:bodyPr wrap="none" rtlCol="0">
            <a:spAutoFit/>
          </a:bodyPr>
          <a:lstStyle/>
          <a:p>
            <a:r>
              <a:rPr lang="en-US" dirty="0" smtClean="0"/>
              <a:t>What </a:t>
            </a:r>
            <a:r>
              <a:rPr lang="en-US" i="1" dirty="0" smtClean="0"/>
              <a:t>might</a:t>
            </a:r>
            <a:r>
              <a:rPr lang="en-US" dirty="0" smtClean="0"/>
              <a:t> be new:</a:t>
            </a:r>
            <a:endParaRPr lang="en-US" dirty="0"/>
          </a:p>
        </p:txBody>
      </p:sp>
      <p:cxnSp>
        <p:nvCxnSpPr>
          <p:cNvPr id="15" name="Straight Connector 14"/>
          <p:cNvCxnSpPr/>
          <p:nvPr/>
        </p:nvCxnSpPr>
        <p:spPr>
          <a:xfrm>
            <a:off x="3102934" y="3594249"/>
            <a:ext cx="304800" cy="0"/>
          </a:xfrm>
          <a:prstGeom prst="line">
            <a:avLst/>
          </a:prstGeom>
          <a:ln w="19050">
            <a:solidFill>
              <a:srgbClr val="A500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7335" y="2125183"/>
            <a:ext cx="643265" cy="0"/>
          </a:xfrm>
          <a:prstGeom prst="line">
            <a:avLst/>
          </a:prstGeom>
          <a:ln w="19050">
            <a:solidFill>
              <a:srgbClr val="A500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47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a:t>
            </a:r>
          </a:p>
        </p:txBody>
      </p:sp>
      <p:sp>
        <p:nvSpPr>
          <p:cNvPr id="3" name="Content Placeholder 2"/>
          <p:cNvSpPr>
            <a:spLocks noGrp="1"/>
          </p:cNvSpPr>
          <p:nvPr>
            <p:ph idx="1"/>
          </p:nvPr>
        </p:nvSpPr>
        <p:spPr>
          <a:xfrm>
            <a:off x="1562100" y="1581150"/>
            <a:ext cx="6019800" cy="3013473"/>
          </a:xfrm>
        </p:spPr>
        <p:txBody>
          <a:bodyPr numCol="1">
            <a:normAutofit fontScale="77500" lnSpcReduction="20000"/>
          </a:bodyPr>
          <a:lstStyle/>
          <a:p>
            <a:r>
              <a:rPr lang="en-US" dirty="0" smtClean="0">
                <a:latin typeface="Consolas" pitchFamily="49" charset="0"/>
                <a:cs typeface="Consolas" pitchFamily="49" charset="0"/>
              </a:rPr>
              <a:t>Prefix</a:t>
            </a:r>
            <a:endParaRPr lang="en-US" dirty="0">
              <a:latin typeface="Consolas" pitchFamily="49" charset="0"/>
              <a:cs typeface="Consolas" pitchFamily="49" charset="0"/>
            </a:endParaRPr>
          </a:p>
          <a:p>
            <a:r>
              <a:rPr lang="en-US" dirty="0" err="1">
                <a:latin typeface="Consolas" pitchFamily="49" charset="0"/>
                <a:cs typeface="Consolas" pitchFamily="49" charset="0"/>
              </a:rPr>
              <a:t>epub:type</a:t>
            </a:r>
            <a:endParaRPr lang="en-US" dirty="0">
              <a:latin typeface="Consolas" pitchFamily="49" charset="0"/>
              <a:cs typeface="Consolas" pitchFamily="49" charset="0"/>
            </a:endParaRPr>
          </a:p>
          <a:p>
            <a:r>
              <a:rPr lang="en-US" dirty="0" err="1">
                <a:latin typeface="Consolas" pitchFamily="49" charset="0"/>
                <a:cs typeface="Consolas" pitchFamily="49" charset="0"/>
              </a:rPr>
              <a:t>epub:switch</a:t>
            </a:r>
            <a:endParaRPr lang="en-US" dirty="0">
              <a:latin typeface="Consolas" pitchFamily="49" charset="0"/>
              <a:cs typeface="Consolas" pitchFamily="49" charset="0"/>
            </a:endParaRPr>
          </a:p>
          <a:p>
            <a:pPr lvl="1"/>
            <a:r>
              <a:rPr lang="en-US" dirty="0" err="1">
                <a:latin typeface="Consolas" pitchFamily="49" charset="0"/>
                <a:cs typeface="Consolas" pitchFamily="49" charset="0"/>
              </a:rPr>
              <a:t>epub:case</a:t>
            </a:r>
            <a:endParaRPr lang="en-US" dirty="0">
              <a:latin typeface="Consolas" pitchFamily="49" charset="0"/>
              <a:cs typeface="Consolas" pitchFamily="49" charset="0"/>
            </a:endParaRPr>
          </a:p>
          <a:p>
            <a:pPr lvl="1"/>
            <a:r>
              <a:rPr lang="en-US" dirty="0" err="1">
                <a:latin typeface="Consolas" pitchFamily="49" charset="0"/>
                <a:cs typeface="Consolas" pitchFamily="49" charset="0"/>
              </a:rPr>
              <a:t>epub:default</a:t>
            </a:r>
            <a:endParaRPr lang="en-US" dirty="0">
              <a:latin typeface="Consolas" pitchFamily="49" charset="0"/>
              <a:cs typeface="Consolas" pitchFamily="49" charset="0"/>
            </a:endParaRPr>
          </a:p>
          <a:p>
            <a:r>
              <a:rPr lang="en-US" dirty="0" err="1" smtClean="0">
                <a:latin typeface="Consolas" pitchFamily="49" charset="0"/>
                <a:cs typeface="Consolas" pitchFamily="49" charset="0"/>
              </a:rPr>
              <a:t>epub:trigger</a:t>
            </a:r>
            <a:endParaRPr lang="en-US" dirty="0" smtClean="0">
              <a:latin typeface="Consolas" pitchFamily="49" charset="0"/>
              <a:cs typeface="Consolas" pitchFamily="49" charset="0"/>
            </a:endParaRPr>
          </a:p>
          <a:p>
            <a:r>
              <a:rPr lang="en-US" dirty="0" smtClean="0"/>
              <a:t>Alternate </a:t>
            </a:r>
            <a:r>
              <a:rPr lang="en-US" dirty="0"/>
              <a:t>Style tags</a:t>
            </a:r>
          </a:p>
          <a:p>
            <a:r>
              <a:rPr lang="en-US" dirty="0" smtClean="0"/>
              <a:t>SSML</a:t>
            </a:r>
            <a:endParaRPr lang="en-US" dirty="0">
              <a:latin typeface="Consolas" pitchFamily="49" charset="0"/>
              <a:cs typeface="Consolas" pitchFamily="49" charset="0"/>
            </a:endParaRPr>
          </a:p>
        </p:txBody>
      </p:sp>
      <p:sp>
        <p:nvSpPr>
          <p:cNvPr id="9" name="TextBox 8"/>
          <p:cNvSpPr txBox="1"/>
          <p:nvPr/>
        </p:nvSpPr>
        <p:spPr>
          <a:xfrm>
            <a:off x="3505298" y="907018"/>
            <a:ext cx="2133405" cy="369332"/>
          </a:xfrm>
          <a:prstGeom prst="rect">
            <a:avLst/>
          </a:prstGeom>
          <a:noFill/>
        </p:spPr>
        <p:txBody>
          <a:bodyPr wrap="none" rtlCol="0">
            <a:spAutoFit/>
          </a:bodyPr>
          <a:lstStyle/>
          <a:p>
            <a:r>
              <a:rPr lang="en-US" dirty="0" smtClean="0"/>
              <a:t>3PUB Enhancements</a:t>
            </a:r>
            <a:endParaRPr lang="en-US" dirty="0"/>
          </a:p>
        </p:txBody>
      </p:sp>
    </p:spTree>
    <p:extLst>
      <p:ext uri="{BB962C8B-B14F-4D97-AF65-F5344CB8AC3E}">
        <p14:creationId xmlns="" xmlns:p14="http://schemas.microsoft.com/office/powerpoint/2010/main" val="1297358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Support: Prefix</a:t>
            </a:r>
            <a:endParaRPr lang="en-US" dirty="0"/>
          </a:p>
        </p:txBody>
      </p:sp>
      <p:sp>
        <p:nvSpPr>
          <p:cNvPr id="3" name="Content Placeholder 2"/>
          <p:cNvSpPr>
            <a:spLocks noGrp="1"/>
          </p:cNvSpPr>
          <p:nvPr>
            <p:ph idx="1"/>
          </p:nvPr>
        </p:nvSpPr>
        <p:spPr/>
        <p:txBody>
          <a:bodyPr>
            <a:normAutofit/>
          </a:bodyPr>
          <a:lstStyle/>
          <a:p>
            <a:pPr>
              <a:buNone/>
            </a:pPr>
            <a:r>
              <a:rPr lang="en-US" sz="2000" dirty="0" smtClean="0"/>
              <a:t>&lt;html </a:t>
            </a:r>
            <a:r>
              <a:rPr lang="en-US" sz="2000" dirty="0" err="1" smtClean="0"/>
              <a:t>xmnls:epub</a:t>
            </a:r>
            <a:r>
              <a:rPr lang="en-US" sz="2000" dirty="0" smtClean="0"/>
              <a:t>="http</a:t>
            </a:r>
            <a:r>
              <a:rPr lang="en-US" sz="2000" dirty="0" smtClean="0"/>
              <a:t>://</a:t>
            </a:r>
            <a:r>
              <a:rPr lang="en-US" sz="2000" dirty="0" smtClean="0"/>
              <a:t>www.ipdf.org/ops" </a:t>
            </a:r>
            <a:endParaRPr lang="en-US" sz="2000" dirty="0" smtClean="0"/>
          </a:p>
          <a:p>
            <a:pPr>
              <a:buNone/>
            </a:pPr>
            <a:r>
              <a:rPr lang="en-US" sz="2000" dirty="0" smtClean="0"/>
              <a:t>            </a:t>
            </a:r>
            <a:r>
              <a:rPr lang="en-US" sz="2000" dirty="0" err="1" smtClean="0"/>
              <a:t>xmnls:m</a:t>
            </a:r>
            <a:r>
              <a:rPr lang="en-US" sz="2000" dirty="0" smtClean="0">
                <a:latin typeface="Consolas" pitchFamily="49" charset="0"/>
                <a:cs typeface="Consolas" pitchFamily="49" charset="0"/>
              </a:rPr>
              <a:t>="http</a:t>
            </a:r>
            <a:r>
              <a:rPr lang="en-US" sz="2000" dirty="0" smtClean="0">
                <a:latin typeface="Consolas" pitchFamily="49" charset="0"/>
                <a:cs typeface="Consolas" pitchFamily="49" charset="0"/>
              </a:rPr>
              <a:t>://</a:t>
            </a:r>
            <a:r>
              <a:rPr lang="en-US" sz="2000" dirty="0" smtClean="0">
                <a:latin typeface="Consolas" pitchFamily="49" charset="0"/>
                <a:cs typeface="Consolas" pitchFamily="49" charset="0"/>
              </a:rPr>
              <a:t>www.w3.org/1998/Math/MathML"&gt;</a:t>
            </a:r>
          </a:p>
          <a:p>
            <a:pPr>
              <a:buNone/>
            </a:pPr>
            <a:endParaRPr lang="en-US" sz="2000" dirty="0" smtClean="0">
              <a:latin typeface="Consolas" pitchFamily="49" charset="0"/>
              <a:cs typeface="Consolas" pitchFamily="49" charset="0"/>
            </a:endParaRPr>
          </a:p>
          <a:p>
            <a:pPr>
              <a:buNone/>
            </a:pPr>
            <a:r>
              <a:rPr lang="en-US" sz="2000" dirty="0" smtClean="0">
                <a:latin typeface="Consolas" pitchFamily="49" charset="0"/>
                <a:cs typeface="Consolas" pitchFamily="49" charset="0"/>
              </a:rPr>
              <a:t>&lt;m:math&gt;</a:t>
            </a:r>
          </a:p>
          <a:p>
            <a:pPr>
              <a:buNone/>
            </a:pPr>
            <a:r>
              <a:rPr lang="en-US" sz="2000" dirty="0" smtClean="0">
                <a:latin typeface="Consolas" pitchFamily="49" charset="0"/>
                <a:cs typeface="Consolas" pitchFamily="49" charset="0"/>
              </a:rPr>
              <a:t>&lt;</a:t>
            </a:r>
            <a:r>
              <a:rPr lang="en-US" sz="2000" dirty="0" err="1" smtClean="0">
                <a:latin typeface="Consolas" pitchFamily="49" charset="0"/>
                <a:cs typeface="Consolas" pitchFamily="49" charset="0"/>
              </a:rPr>
              <a:t>epub:type</a:t>
            </a:r>
            <a:r>
              <a:rPr lang="en-US" sz="2000" dirty="0" smtClean="0">
                <a:latin typeface="Consolas" pitchFamily="49" charset="0"/>
                <a:cs typeface="Consolas" pitchFamily="49" charset="0"/>
              </a:rPr>
              <a:t>&gt;</a:t>
            </a:r>
            <a:endParaRPr lang="en-US" sz="2000" dirty="0" smtClean="0"/>
          </a:p>
        </p:txBody>
      </p:sp>
    </p:spTree>
    <p:extLst>
      <p:ext uri="{BB962C8B-B14F-4D97-AF65-F5344CB8AC3E}">
        <p14:creationId xmlns="" xmlns:p14="http://schemas.microsoft.com/office/powerpoint/2010/main" val="212013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HTML5 </a:t>
            </a:r>
            <a:r>
              <a:rPr lang="en-US" dirty="0" smtClean="0"/>
              <a:t>Support: </a:t>
            </a:r>
            <a:r>
              <a:rPr lang="en-US" dirty="0" err="1" smtClean="0"/>
              <a:t>epub:trigger</a:t>
            </a:r>
            <a:endParaRPr lang="en-US" dirty="0"/>
          </a:p>
        </p:txBody>
      </p:sp>
      <p:sp>
        <p:nvSpPr>
          <p:cNvPr id="3" name="Content Placeholder 2"/>
          <p:cNvSpPr>
            <a:spLocks noGrp="1"/>
          </p:cNvSpPr>
          <p:nvPr>
            <p:ph idx="1"/>
          </p:nvPr>
        </p:nvSpPr>
        <p:spPr>
          <a:xfrm>
            <a:off x="1066800" y="1257300"/>
            <a:ext cx="7162800" cy="2971800"/>
          </a:xfrm>
        </p:spPr>
        <p:txBody>
          <a:bodyPr>
            <a:normAutofit fontScale="77500" lnSpcReduction="20000"/>
          </a:bodyPr>
          <a:lstStyle/>
          <a:p>
            <a:pPr marL="0" indent="0">
              <a:buNone/>
            </a:pPr>
            <a:r>
              <a:rPr lang="en-US" b="1" dirty="0"/>
              <a:t>Definition</a:t>
            </a:r>
            <a:r>
              <a:rPr lang="en-US" b="1" dirty="0" smtClean="0"/>
              <a:t>:</a:t>
            </a:r>
          </a:p>
          <a:p>
            <a:pPr marL="0" indent="0">
              <a:buNone/>
            </a:pPr>
            <a:endParaRPr lang="en-US" b="1" dirty="0"/>
          </a:p>
          <a:p>
            <a:pPr marL="400050" lvl="1" indent="0">
              <a:buNone/>
            </a:pPr>
            <a:r>
              <a:rPr lang="en-US" dirty="0" smtClean="0"/>
              <a:t>When the reader does something, something else happens.</a:t>
            </a:r>
          </a:p>
          <a:p>
            <a:pPr marL="0" indent="0">
              <a:buNone/>
            </a:pPr>
            <a:endParaRPr lang="en-US" b="1" dirty="0" smtClean="0"/>
          </a:p>
          <a:p>
            <a:pPr marL="0" indent="0">
              <a:buNone/>
            </a:pPr>
            <a:r>
              <a:rPr lang="en-US" b="1" dirty="0" smtClean="0"/>
              <a:t>Uses:</a:t>
            </a:r>
          </a:p>
          <a:p>
            <a:pPr marL="0" indent="0">
              <a:buNone/>
            </a:pPr>
            <a:endParaRPr lang="en-US" b="1" dirty="0"/>
          </a:p>
          <a:p>
            <a:pPr marL="400050" lvl="1" indent="0">
              <a:buNone/>
            </a:pPr>
            <a:r>
              <a:rPr lang="en-US" dirty="0"/>
              <a:t>Multimedia playback control without scripting</a:t>
            </a:r>
            <a:endParaRPr lang="en-US" dirty="0" smtClean="0"/>
          </a:p>
        </p:txBody>
      </p:sp>
    </p:spTree>
    <p:extLst>
      <p:ext uri="{BB962C8B-B14F-4D97-AF65-F5344CB8AC3E}">
        <p14:creationId xmlns="" xmlns:p14="http://schemas.microsoft.com/office/powerpoint/2010/main" val="23602901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a:t>
            </a:r>
            <a:r>
              <a:rPr lang="en-US" dirty="0" smtClean="0"/>
              <a:t>: </a:t>
            </a:r>
            <a:r>
              <a:rPr lang="en-US" dirty="0" err="1" smtClean="0"/>
              <a:t>epub:triggers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Structure</a:t>
            </a:r>
            <a:r>
              <a:rPr lang="en-US" b="1" dirty="0"/>
              <a:t>:</a:t>
            </a:r>
          </a:p>
          <a:p>
            <a:pPr marL="400050" lvl="1" indent="0">
              <a:buNone/>
            </a:pPr>
            <a:endParaRPr lang="en-US" sz="1600" dirty="0" smtClean="0">
              <a:latin typeface="Consolas" pitchFamily="49" charset="0"/>
              <a:cs typeface="Consolas" pitchFamily="49" charset="0"/>
            </a:endParaRPr>
          </a:p>
          <a:p>
            <a:pPr marL="400050" lvl="1" indent="0">
              <a:buNone/>
            </a:pPr>
            <a:r>
              <a:rPr lang="en-US" sz="1600" dirty="0" smtClean="0">
                <a:latin typeface="Consolas" pitchFamily="49" charset="0"/>
                <a:cs typeface="Consolas" pitchFamily="49" charset="0"/>
              </a:rPr>
              <a:t>&lt;head</a:t>
            </a:r>
            <a:r>
              <a:rPr lang="en-US" sz="1600" dirty="0">
                <a:latin typeface="Consolas" pitchFamily="49" charset="0"/>
                <a:cs typeface="Consolas" pitchFamily="49" charset="0"/>
              </a:rPr>
              <a:t>&gt;</a:t>
            </a:r>
            <a:br>
              <a:rPr lang="en-US" sz="1600" dirty="0">
                <a:latin typeface="Consolas" pitchFamily="49" charset="0"/>
                <a:cs typeface="Consolas" pitchFamily="49" charset="0"/>
              </a:rPr>
            </a:br>
            <a:endParaRPr lang="en-US" sz="1600" dirty="0" smtClean="0">
              <a:latin typeface="Consolas" pitchFamily="49" charset="0"/>
              <a:cs typeface="Consolas" pitchFamily="49" charset="0"/>
            </a:endParaRPr>
          </a:p>
          <a:p>
            <a:pPr marL="800100" lvl="2" indent="0">
              <a:buNone/>
            </a:pPr>
            <a:r>
              <a:rPr lang="en-US" sz="1600" dirty="0" smtClean="0">
                <a:latin typeface="Consolas" pitchFamily="49" charset="0"/>
                <a:cs typeface="Consolas" pitchFamily="49" charset="0"/>
              </a:rPr>
              <a:t>&lt;</a:t>
            </a:r>
            <a:r>
              <a:rPr lang="en-US" sz="1600" dirty="0">
                <a:latin typeface="Consolas" pitchFamily="49" charset="0"/>
                <a:cs typeface="Consolas" pitchFamily="49" charset="0"/>
              </a:rPr>
              <a:t>epub:trigger  </a:t>
            </a:r>
            <a:endParaRPr lang="en-US" sz="1600" dirty="0" smtClean="0">
              <a:latin typeface="Consolas" pitchFamily="49" charset="0"/>
              <a:cs typeface="Consolas" pitchFamily="49" charset="0"/>
            </a:endParaRPr>
          </a:p>
          <a:p>
            <a:pPr marL="1257300" lvl="3" indent="0">
              <a:buNone/>
            </a:pPr>
            <a:r>
              <a:rPr lang="en-US" sz="1600" dirty="0" smtClean="0">
                <a:latin typeface="Consolas" pitchFamily="49" charset="0"/>
                <a:cs typeface="Consolas" pitchFamily="49" charset="0"/>
              </a:rPr>
              <a:t>id</a:t>
            </a:r>
            <a:r>
              <a:rPr lang="en-US" sz="1600" dirty="0" smtClean="0">
                <a:latin typeface="Consolas" pitchFamily="49" charset="0"/>
                <a:cs typeface="Consolas" pitchFamily="49" charset="0"/>
              </a:rPr>
              <a:t>="</a:t>
            </a:r>
            <a:r>
              <a:rPr lang="en-US" sz="1600" i="1" dirty="0" smtClean="0">
                <a:latin typeface="Consolas" pitchFamily="49" charset="0"/>
                <a:cs typeface="Consolas" pitchFamily="49" charset="0"/>
              </a:rPr>
              <a:t>optional</a:t>
            </a:r>
            <a:r>
              <a:rPr lang="en-US" sz="1600" dirty="0" smtClean="0">
                <a:latin typeface="Consolas" pitchFamily="49" charset="0"/>
                <a:cs typeface="Consolas" pitchFamily="49" charset="0"/>
              </a:rPr>
              <a:t>" </a:t>
            </a:r>
            <a:endParaRPr lang="en-US" sz="1600" dirty="0" smtClean="0">
              <a:latin typeface="Consolas" pitchFamily="49" charset="0"/>
              <a:cs typeface="Consolas" pitchFamily="49" charset="0"/>
            </a:endParaRPr>
          </a:p>
          <a:p>
            <a:pPr marL="1257300" lvl="3" indent="0">
              <a:buNone/>
            </a:pPr>
            <a:r>
              <a:rPr lang="en-US" sz="1600" dirty="0" err="1" smtClean="0">
                <a:solidFill>
                  <a:srgbClr val="A5003F"/>
                </a:solidFill>
                <a:latin typeface="Consolas" pitchFamily="49" charset="0"/>
                <a:cs typeface="Consolas" pitchFamily="49" charset="0"/>
              </a:rPr>
              <a:t>ev:observer</a:t>
            </a:r>
            <a:r>
              <a:rPr lang="en-US" sz="1600" dirty="0" smtClean="0">
                <a:solidFill>
                  <a:srgbClr val="A5003F"/>
                </a:solidFill>
                <a:latin typeface="Consolas" pitchFamily="49" charset="0"/>
                <a:cs typeface="Consolas" pitchFamily="49" charset="0"/>
              </a:rPr>
              <a:t>="</a:t>
            </a:r>
            <a:r>
              <a:rPr lang="en-US" sz="1600" i="1" dirty="0" smtClean="0">
                <a:solidFill>
                  <a:srgbClr val="A5003F"/>
                </a:solidFill>
                <a:latin typeface="Consolas" pitchFamily="49" charset="0"/>
                <a:cs typeface="Consolas" pitchFamily="49" charset="0"/>
              </a:rPr>
              <a:t>source </a:t>
            </a:r>
            <a:r>
              <a:rPr lang="en-US" sz="1600" i="1" dirty="0">
                <a:solidFill>
                  <a:srgbClr val="A5003F"/>
                </a:solidFill>
                <a:latin typeface="Consolas" pitchFamily="49" charset="0"/>
                <a:cs typeface="Consolas" pitchFamily="49" charset="0"/>
              </a:rPr>
              <a:t>of the </a:t>
            </a:r>
            <a:r>
              <a:rPr lang="en-US" sz="1600" i="1" dirty="0" smtClean="0">
                <a:solidFill>
                  <a:srgbClr val="A5003F"/>
                </a:solidFill>
                <a:latin typeface="Consolas" pitchFamily="49" charset="0"/>
                <a:cs typeface="Consolas" pitchFamily="49" charset="0"/>
              </a:rPr>
              <a:t>trigger</a:t>
            </a:r>
            <a:r>
              <a:rPr lang="en-US" sz="1600" dirty="0" smtClean="0">
                <a:solidFill>
                  <a:schemeClr val="accent4">
                    <a:lumMod val="75000"/>
                  </a:schemeClr>
                </a:solidFill>
                <a:latin typeface="Consolas" pitchFamily="49" charset="0"/>
                <a:cs typeface="Consolas" pitchFamily="49" charset="0"/>
              </a:rPr>
              <a:t>" </a:t>
            </a:r>
            <a:endParaRPr lang="en-US" sz="1600" dirty="0" smtClean="0">
              <a:solidFill>
                <a:schemeClr val="accent4">
                  <a:lumMod val="75000"/>
                </a:schemeClr>
              </a:solidFill>
              <a:latin typeface="Consolas" pitchFamily="49" charset="0"/>
              <a:cs typeface="Consolas" pitchFamily="49" charset="0"/>
            </a:endParaRPr>
          </a:p>
          <a:p>
            <a:pPr marL="1257300" lvl="3" indent="0">
              <a:buNone/>
            </a:pPr>
            <a:r>
              <a:rPr lang="en-US" sz="1600" dirty="0" err="1" smtClean="0">
                <a:solidFill>
                  <a:schemeClr val="accent4">
                    <a:lumMod val="75000"/>
                  </a:schemeClr>
                </a:solidFill>
                <a:latin typeface="Consolas" pitchFamily="49" charset="0"/>
                <a:cs typeface="Consolas" pitchFamily="49" charset="0"/>
              </a:rPr>
              <a:t>ev:event</a:t>
            </a:r>
            <a:r>
              <a:rPr lang="en-US" sz="1600" dirty="0" smtClean="0">
                <a:solidFill>
                  <a:schemeClr val="accent4">
                    <a:lumMod val="75000"/>
                  </a:schemeClr>
                </a:solidFill>
                <a:latin typeface="Consolas" pitchFamily="49" charset="0"/>
                <a:cs typeface="Consolas" pitchFamily="49" charset="0"/>
              </a:rPr>
              <a:t>="</a:t>
            </a:r>
            <a:r>
              <a:rPr lang="en-US" sz="1600" i="1" dirty="0" smtClean="0">
                <a:solidFill>
                  <a:schemeClr val="accent4">
                    <a:lumMod val="75000"/>
                  </a:schemeClr>
                </a:solidFill>
                <a:latin typeface="Consolas" pitchFamily="49" charset="0"/>
                <a:cs typeface="Consolas" pitchFamily="49" charset="0"/>
              </a:rPr>
              <a:t>reader </a:t>
            </a:r>
            <a:r>
              <a:rPr lang="en-US" sz="1600" i="1" dirty="0" smtClean="0">
                <a:solidFill>
                  <a:schemeClr val="accent4">
                    <a:lumMod val="75000"/>
                  </a:schemeClr>
                </a:solidFill>
                <a:latin typeface="Consolas" pitchFamily="49" charset="0"/>
                <a:cs typeface="Consolas" pitchFamily="49" charset="0"/>
              </a:rPr>
              <a:t>instigated </a:t>
            </a:r>
            <a:r>
              <a:rPr lang="en-US" sz="1600" i="1" dirty="0" smtClean="0">
                <a:solidFill>
                  <a:schemeClr val="accent4">
                    <a:lumMod val="75000"/>
                  </a:schemeClr>
                </a:solidFill>
                <a:latin typeface="Consolas" pitchFamily="49" charset="0"/>
                <a:cs typeface="Consolas" pitchFamily="49" charset="0"/>
              </a:rPr>
              <a:t>event</a:t>
            </a:r>
            <a:r>
              <a:rPr lang="en-US" sz="1600" dirty="0" smtClean="0">
                <a:solidFill>
                  <a:schemeClr val="accent4">
                    <a:lumMod val="75000"/>
                  </a:schemeClr>
                </a:solidFill>
                <a:latin typeface="Consolas" pitchFamily="49" charset="0"/>
                <a:cs typeface="Consolas" pitchFamily="49" charset="0"/>
              </a:rPr>
              <a:t>" </a:t>
            </a:r>
            <a:endParaRPr lang="en-US" sz="1600" dirty="0" smtClean="0">
              <a:solidFill>
                <a:schemeClr val="accent4">
                  <a:lumMod val="75000"/>
                </a:schemeClr>
              </a:solidFill>
              <a:latin typeface="Consolas" pitchFamily="49" charset="0"/>
              <a:cs typeface="Consolas" pitchFamily="49" charset="0"/>
            </a:endParaRPr>
          </a:p>
          <a:p>
            <a:pPr marL="1257300" lvl="3" indent="0">
              <a:buNone/>
            </a:pPr>
            <a:r>
              <a:rPr lang="en-US" sz="1600" dirty="0" smtClean="0">
                <a:solidFill>
                  <a:schemeClr val="accent6">
                    <a:lumMod val="75000"/>
                  </a:schemeClr>
                </a:solidFill>
                <a:latin typeface="Consolas" pitchFamily="49" charset="0"/>
                <a:cs typeface="Consolas" pitchFamily="49" charset="0"/>
              </a:rPr>
              <a:t>action</a:t>
            </a:r>
            <a:r>
              <a:rPr lang="en-US" sz="1600" dirty="0" smtClean="0">
                <a:solidFill>
                  <a:schemeClr val="accent6">
                    <a:lumMod val="75000"/>
                  </a:schemeClr>
                </a:solidFill>
                <a:latin typeface="Consolas" pitchFamily="49" charset="0"/>
                <a:cs typeface="Consolas" pitchFamily="49" charset="0"/>
              </a:rPr>
              <a:t>="</a:t>
            </a:r>
            <a:r>
              <a:rPr lang="en-US" sz="1600" i="1" dirty="0" smtClean="0">
                <a:solidFill>
                  <a:schemeClr val="accent6">
                    <a:lumMod val="75000"/>
                  </a:schemeClr>
                </a:solidFill>
                <a:latin typeface="Consolas" pitchFamily="49" charset="0"/>
                <a:cs typeface="Consolas" pitchFamily="49" charset="0"/>
              </a:rPr>
              <a:t>what </a:t>
            </a:r>
            <a:r>
              <a:rPr lang="en-US" sz="1600" i="1" dirty="0">
                <a:solidFill>
                  <a:schemeClr val="accent6">
                    <a:lumMod val="75000"/>
                  </a:schemeClr>
                </a:solidFill>
                <a:latin typeface="Consolas" pitchFamily="49" charset="0"/>
                <a:cs typeface="Consolas" pitchFamily="49" charset="0"/>
              </a:rPr>
              <a:t>device will </a:t>
            </a:r>
            <a:r>
              <a:rPr lang="en-US" sz="1600" i="1" dirty="0" smtClean="0">
                <a:solidFill>
                  <a:schemeClr val="accent6">
                    <a:lumMod val="75000"/>
                  </a:schemeClr>
                </a:solidFill>
                <a:latin typeface="Consolas" pitchFamily="49" charset="0"/>
                <a:cs typeface="Consolas" pitchFamily="49" charset="0"/>
              </a:rPr>
              <a:t>perform</a:t>
            </a:r>
            <a:r>
              <a:rPr lang="en-US" sz="1600" dirty="0" smtClean="0">
                <a:solidFill>
                  <a:schemeClr val="accent6">
                    <a:lumMod val="75000"/>
                  </a:schemeClr>
                </a:solidFill>
                <a:latin typeface="Consolas" pitchFamily="49" charset="0"/>
                <a:cs typeface="Consolas" pitchFamily="49" charset="0"/>
              </a:rPr>
              <a:t>"</a:t>
            </a:r>
            <a:r>
              <a:rPr lang="en-US" sz="1600" dirty="0" smtClean="0">
                <a:latin typeface="Consolas" pitchFamily="49" charset="0"/>
                <a:cs typeface="Consolas" pitchFamily="49" charset="0"/>
              </a:rPr>
              <a:t> </a:t>
            </a:r>
            <a:endParaRPr lang="en-US" sz="1600" dirty="0" smtClean="0">
              <a:latin typeface="Consolas" pitchFamily="49" charset="0"/>
              <a:cs typeface="Consolas" pitchFamily="49" charset="0"/>
            </a:endParaRPr>
          </a:p>
          <a:p>
            <a:pPr marL="1257300" lvl="3" indent="0">
              <a:buNone/>
            </a:pPr>
            <a:r>
              <a:rPr lang="en-US" sz="1600" dirty="0" smtClean="0">
                <a:solidFill>
                  <a:srgbClr val="005C80"/>
                </a:solidFill>
                <a:latin typeface="Consolas" pitchFamily="49" charset="0"/>
                <a:cs typeface="Consolas" pitchFamily="49" charset="0"/>
              </a:rPr>
              <a:t>ref</a:t>
            </a:r>
            <a:r>
              <a:rPr lang="en-US" sz="1600" dirty="0" smtClean="0">
                <a:solidFill>
                  <a:srgbClr val="005C80"/>
                </a:solidFill>
                <a:latin typeface="Consolas" pitchFamily="49" charset="0"/>
                <a:cs typeface="Consolas" pitchFamily="49" charset="0"/>
              </a:rPr>
              <a:t>="</a:t>
            </a:r>
            <a:r>
              <a:rPr lang="en-US" sz="1600" i="1" dirty="0" smtClean="0">
                <a:solidFill>
                  <a:srgbClr val="005C80"/>
                </a:solidFill>
                <a:latin typeface="Consolas" pitchFamily="49" charset="0"/>
                <a:cs typeface="Consolas" pitchFamily="49" charset="0"/>
              </a:rPr>
              <a:t>IDREF </a:t>
            </a:r>
            <a:r>
              <a:rPr lang="en-US" sz="1600" i="1" dirty="0">
                <a:solidFill>
                  <a:srgbClr val="005C80"/>
                </a:solidFill>
                <a:latin typeface="Consolas" pitchFamily="49" charset="0"/>
                <a:cs typeface="Consolas" pitchFamily="49" charset="0"/>
              </a:rPr>
              <a:t>of object of the </a:t>
            </a:r>
            <a:r>
              <a:rPr lang="en-US" sz="1600" i="1" dirty="0" smtClean="0">
                <a:solidFill>
                  <a:srgbClr val="005C80"/>
                </a:solidFill>
                <a:latin typeface="Consolas" pitchFamily="49" charset="0"/>
                <a:cs typeface="Consolas" pitchFamily="49" charset="0"/>
              </a:rPr>
              <a:t>action</a:t>
            </a:r>
            <a:r>
              <a:rPr lang="en-US" sz="1600" dirty="0" smtClean="0">
                <a:solidFill>
                  <a:srgbClr val="005C80"/>
                </a:solidFill>
                <a:latin typeface="Consolas" pitchFamily="49" charset="0"/>
                <a:cs typeface="Consolas" pitchFamily="49" charset="0"/>
              </a:rPr>
              <a:t>" </a:t>
            </a:r>
            <a:r>
              <a:rPr lang="en-US" sz="1600" dirty="0" smtClean="0">
                <a:latin typeface="Consolas" pitchFamily="49" charset="0"/>
                <a:cs typeface="Consolas" pitchFamily="49" charset="0"/>
              </a:rPr>
              <a:t>/&gt;</a:t>
            </a:r>
            <a:r>
              <a:rPr lang="en-US" sz="1600" dirty="0">
                <a:latin typeface="Consolas" pitchFamily="49" charset="0"/>
                <a:cs typeface="Consolas" pitchFamily="49" charset="0"/>
              </a:rPr>
              <a:t/>
            </a:r>
            <a:br>
              <a:rPr lang="en-US" sz="1600" dirty="0">
                <a:latin typeface="Consolas" pitchFamily="49" charset="0"/>
                <a:cs typeface="Consolas" pitchFamily="49" charset="0"/>
              </a:rPr>
            </a:br>
            <a:endParaRPr lang="en-US" sz="1600" dirty="0" smtClean="0">
              <a:latin typeface="Consolas" pitchFamily="49" charset="0"/>
              <a:cs typeface="Consolas" pitchFamily="49" charset="0"/>
            </a:endParaRPr>
          </a:p>
          <a:p>
            <a:pPr marL="400050" lvl="1" indent="0">
              <a:buNone/>
            </a:pPr>
            <a:r>
              <a:rPr lang="en-US" sz="1600" dirty="0" smtClean="0">
                <a:latin typeface="Consolas" pitchFamily="49" charset="0"/>
                <a:cs typeface="Consolas" pitchFamily="49" charset="0"/>
              </a:rPr>
              <a:t>&lt;/head&gt;</a:t>
            </a:r>
          </a:p>
          <a:p>
            <a:pPr marL="400050" lvl="1" indent="0">
              <a:buNone/>
            </a:pPr>
            <a:endParaRPr lang="en-US" sz="1600" dirty="0" smtClean="0">
              <a:latin typeface="Consolas" pitchFamily="49" charset="0"/>
              <a:cs typeface="Consolas" pitchFamily="49" charset="0"/>
            </a:endParaRPr>
          </a:p>
          <a:p>
            <a:pPr marL="400050" lvl="1" indent="0">
              <a:buNone/>
            </a:pPr>
            <a:r>
              <a:rPr lang="en-US" sz="1600" dirty="0" smtClean="0">
                <a:latin typeface="Consolas" pitchFamily="49" charset="0"/>
                <a:cs typeface="Consolas" pitchFamily="49" charset="0"/>
              </a:rPr>
              <a:t>&lt;body&gt;</a:t>
            </a:r>
          </a:p>
          <a:p>
            <a:pPr marL="400050" lvl="1" indent="0">
              <a:buNone/>
            </a:pPr>
            <a:endParaRPr lang="en-US" sz="1600" dirty="0" smtClean="0">
              <a:latin typeface="Consolas" pitchFamily="49" charset="0"/>
              <a:cs typeface="Consolas" pitchFamily="49" charset="0"/>
            </a:endParaRPr>
          </a:p>
          <a:p>
            <a:pPr marL="800100" lvl="2" indent="0">
              <a:buNone/>
            </a:pPr>
            <a:r>
              <a:rPr lang="en-US" sz="1600" dirty="0" smtClean="0">
                <a:latin typeface="Consolas" pitchFamily="49" charset="0"/>
                <a:cs typeface="Consolas" pitchFamily="49" charset="0"/>
              </a:rPr>
              <a:t>&lt;video </a:t>
            </a:r>
            <a:r>
              <a:rPr lang="en-US" sz="1600" dirty="0" smtClean="0">
                <a:solidFill>
                  <a:srgbClr val="005C80"/>
                </a:solidFill>
                <a:latin typeface="Consolas" pitchFamily="49" charset="0"/>
                <a:cs typeface="Consolas" pitchFamily="49" charset="0"/>
              </a:rPr>
              <a:t>id</a:t>
            </a:r>
            <a:r>
              <a:rPr lang="en-US" sz="1600" dirty="0" smtClean="0">
                <a:solidFill>
                  <a:srgbClr val="005C80"/>
                </a:solidFill>
                <a:latin typeface="Consolas" pitchFamily="49" charset="0"/>
                <a:cs typeface="Consolas" pitchFamily="49" charset="0"/>
              </a:rPr>
              <a:t>="movie1" </a:t>
            </a:r>
            <a:r>
              <a:rPr lang="en-US" sz="1600" dirty="0" err="1" smtClean="0">
                <a:latin typeface="Consolas" pitchFamily="49" charset="0"/>
                <a:cs typeface="Consolas" pitchFamily="49" charset="0"/>
              </a:rPr>
              <a:t>src</a:t>
            </a:r>
            <a:r>
              <a:rPr lang="en-US" sz="1600" dirty="0" smtClean="0">
                <a:latin typeface="Consolas" pitchFamily="49" charset="0"/>
                <a:cs typeface="Consolas" pitchFamily="49" charset="0"/>
              </a:rPr>
              <a:t>="movie.mp4" </a:t>
            </a:r>
            <a:r>
              <a:rPr lang="en-US" sz="1600" dirty="0" smtClean="0">
                <a:latin typeface="Consolas" pitchFamily="49" charset="0"/>
                <a:cs typeface="Consolas" pitchFamily="49" charset="0"/>
              </a:rPr>
              <a:t>width</a:t>
            </a:r>
            <a:r>
              <a:rPr lang="en-US" sz="1600" dirty="0" smtClean="0">
                <a:latin typeface="Consolas" pitchFamily="49" charset="0"/>
                <a:cs typeface="Consolas" pitchFamily="49" charset="0"/>
              </a:rPr>
              <a:t>="320" </a:t>
            </a:r>
            <a:r>
              <a:rPr lang="en-US" sz="1600" dirty="0" smtClean="0">
                <a:latin typeface="Consolas" pitchFamily="49" charset="0"/>
                <a:cs typeface="Consolas" pitchFamily="49" charset="0"/>
              </a:rPr>
              <a:t>height</a:t>
            </a:r>
            <a:r>
              <a:rPr lang="en-US" sz="1600" dirty="0" smtClean="0">
                <a:latin typeface="Consolas" pitchFamily="49" charset="0"/>
                <a:cs typeface="Consolas" pitchFamily="49" charset="0"/>
              </a:rPr>
              <a:t>="240" </a:t>
            </a:r>
            <a:r>
              <a:rPr lang="en-US" sz="1600" dirty="0" smtClean="0">
                <a:latin typeface="Consolas" pitchFamily="49" charset="0"/>
                <a:cs typeface="Consolas" pitchFamily="49" charset="0"/>
              </a:rPr>
              <a:t>/&gt;</a:t>
            </a:r>
          </a:p>
          <a:p>
            <a:pPr marL="800100" lvl="2" indent="0">
              <a:buNone/>
            </a:pPr>
            <a:endParaRPr lang="en-US" sz="1600" dirty="0" smtClean="0">
              <a:latin typeface="Consolas" pitchFamily="49" charset="0"/>
              <a:cs typeface="Consolas" pitchFamily="49" charset="0"/>
            </a:endParaRPr>
          </a:p>
          <a:p>
            <a:pPr marL="800100" lvl="2" indent="0">
              <a:buNone/>
            </a:pPr>
            <a:r>
              <a:rPr lang="en-US" sz="1600" dirty="0" smtClean="0">
                <a:latin typeface="Consolas" pitchFamily="49" charset="0"/>
                <a:cs typeface="Consolas" pitchFamily="49" charset="0"/>
              </a:rPr>
              <a:t>&lt;span class</a:t>
            </a:r>
            <a:r>
              <a:rPr lang="en-US" sz="1600" dirty="0" smtClean="0">
                <a:latin typeface="Consolas" pitchFamily="49" charset="0"/>
                <a:cs typeface="Consolas" pitchFamily="49" charset="0"/>
              </a:rPr>
              <a:t>="button" </a:t>
            </a:r>
            <a:r>
              <a:rPr lang="en-US" sz="1600" dirty="0" smtClean="0">
                <a:solidFill>
                  <a:srgbClr val="A5003F"/>
                </a:solidFill>
                <a:latin typeface="Consolas" pitchFamily="49" charset="0"/>
                <a:cs typeface="Consolas" pitchFamily="49" charset="0"/>
              </a:rPr>
              <a:t>id</a:t>
            </a:r>
            <a:r>
              <a:rPr lang="en-US" sz="1600" dirty="0" smtClean="0">
                <a:solidFill>
                  <a:srgbClr val="A5003F"/>
                </a:solidFill>
                <a:latin typeface="Consolas" pitchFamily="49" charset="0"/>
                <a:cs typeface="Consolas" pitchFamily="49" charset="0"/>
              </a:rPr>
              <a:t>="pause-button"</a:t>
            </a:r>
            <a:r>
              <a:rPr lang="en-US" sz="1600" dirty="0" smtClean="0">
                <a:latin typeface="Consolas" pitchFamily="49" charset="0"/>
                <a:cs typeface="Consolas" pitchFamily="49" charset="0"/>
              </a:rPr>
              <a:t>&gt;</a:t>
            </a:r>
            <a:r>
              <a:rPr lang="en-US" sz="1600" dirty="0" smtClean="0">
                <a:latin typeface="Consolas" pitchFamily="49" charset="0"/>
                <a:cs typeface="Consolas" pitchFamily="49" charset="0"/>
              </a:rPr>
              <a:t>Pause&lt;/span&gt;</a:t>
            </a:r>
            <a:endParaRPr lang="en-US" sz="1600" dirty="0">
              <a:latin typeface="Consolas" pitchFamily="49" charset="0"/>
              <a:cs typeface="Consolas" pitchFamily="49" charset="0"/>
            </a:endParaRPr>
          </a:p>
          <a:p>
            <a:pPr marL="400050" lvl="1" indent="0">
              <a:buNone/>
            </a:pPr>
            <a:endParaRPr lang="en-US" sz="1600" dirty="0" smtClean="0">
              <a:latin typeface="Consolas" pitchFamily="49" charset="0"/>
              <a:cs typeface="Consolas" pitchFamily="49" charset="0"/>
            </a:endParaRPr>
          </a:p>
          <a:p>
            <a:pPr marL="400050" lvl="1" indent="0">
              <a:buNone/>
            </a:pPr>
            <a:r>
              <a:rPr lang="en-US" sz="1600" dirty="0" smtClean="0">
                <a:latin typeface="Consolas" pitchFamily="49" charset="0"/>
                <a:cs typeface="Consolas" pitchFamily="49" charset="0"/>
              </a:rPr>
              <a:t>&lt;/body&gt;</a:t>
            </a:r>
            <a:endParaRPr lang="en-US" sz="1600" dirty="0">
              <a:latin typeface="Consolas" pitchFamily="49" charset="0"/>
              <a:cs typeface="Consolas" pitchFamily="49" charset="0"/>
            </a:endParaRPr>
          </a:p>
        </p:txBody>
      </p:sp>
    </p:spTree>
    <p:extLst>
      <p:ext uri="{BB962C8B-B14F-4D97-AF65-F5344CB8AC3E}">
        <p14:creationId xmlns="" xmlns:p14="http://schemas.microsoft.com/office/powerpoint/2010/main" val="317254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C80"/>
                </a:solidFill>
              </a:rPr>
              <a:t>What’s an </a:t>
            </a:r>
            <a:r>
              <a:rPr lang="en-US" dirty="0" err="1">
                <a:solidFill>
                  <a:srgbClr val="005C80"/>
                </a:solidFill>
              </a:rPr>
              <a:t>epub</a:t>
            </a:r>
            <a:r>
              <a:rPr lang="en-US" dirty="0">
                <a:solidFill>
                  <a:srgbClr val="005C80"/>
                </a:solidFill>
              </a:rPr>
              <a:t>?</a:t>
            </a:r>
            <a:endParaRPr lang="en-US" dirty="0"/>
          </a:p>
        </p:txBody>
      </p:sp>
      <p:pic>
        <p:nvPicPr>
          <p:cNvPr id="259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971550"/>
            <a:ext cx="1872798"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9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0" y="1428750"/>
            <a:ext cx="1872798" cy="21078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907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5424" y="2458302"/>
            <a:ext cx="1919176" cy="21629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9077"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95488" y="2040731"/>
            <a:ext cx="1838224" cy="2071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94557" y="1522227"/>
            <a:ext cx="826090" cy="1037007"/>
          </a:xfrm>
          <a:prstGeom prst="rect">
            <a:avLst/>
          </a:prstGeom>
        </p:spPr>
      </p:pic>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894557" y="2730132"/>
            <a:ext cx="826090" cy="1037007"/>
          </a:xfrm>
          <a:prstGeom prst="rect">
            <a:avLst/>
          </a:prstGeom>
        </p:spPr>
      </p:pic>
      <p:cxnSp>
        <p:nvCxnSpPr>
          <p:cNvPr id="11" name="Straight Arrow Connector 10"/>
          <p:cNvCxnSpPr/>
          <p:nvPr/>
        </p:nvCxnSpPr>
        <p:spPr>
          <a:xfrm>
            <a:off x="3352800" y="1733550"/>
            <a:ext cx="1295400" cy="228600"/>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33712" y="1885950"/>
            <a:ext cx="1214488" cy="1511118"/>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57600" y="2190750"/>
            <a:ext cx="990600" cy="582612"/>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33800" y="3257550"/>
            <a:ext cx="914400" cy="279036"/>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877050" y="2162175"/>
            <a:ext cx="876300" cy="876300"/>
          </a:xfrm>
          <a:prstGeom prst="rect">
            <a:avLst/>
          </a:prstGeom>
        </p:spPr>
      </p:pic>
      <p:cxnSp>
        <p:nvCxnSpPr>
          <p:cNvPr id="27" name="Straight Arrow Connector 26"/>
          <p:cNvCxnSpPr>
            <a:stCxn id="4" idx="3"/>
          </p:cNvCxnSpPr>
          <p:nvPr/>
        </p:nvCxnSpPr>
        <p:spPr>
          <a:xfrm>
            <a:off x="5720647" y="2040731"/>
            <a:ext cx="984953" cy="559594"/>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p:cNvCxnSpPr>
          <p:nvPr/>
        </p:nvCxnSpPr>
        <p:spPr>
          <a:xfrm flipV="1">
            <a:off x="5720647" y="2773362"/>
            <a:ext cx="1061153" cy="475274"/>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466975" y="3038476"/>
            <a:ext cx="4848225" cy="1638692"/>
          </a:xfrm>
          <a:custGeom>
            <a:avLst/>
            <a:gdLst>
              <a:gd name="connsiteX0" fmla="*/ 0 w 447675"/>
              <a:gd name="connsiteY0" fmla="*/ 0 h 67495"/>
              <a:gd name="connsiteX1" fmla="*/ 200025 w 447675"/>
              <a:gd name="connsiteY1" fmla="*/ 38100 h 67495"/>
              <a:gd name="connsiteX2" fmla="*/ 333375 w 447675"/>
              <a:gd name="connsiteY2" fmla="*/ 57150 h 67495"/>
              <a:gd name="connsiteX3" fmla="*/ 381000 w 447675"/>
              <a:gd name="connsiteY3" fmla="*/ 66675 h 67495"/>
              <a:gd name="connsiteX4" fmla="*/ 447675 w 447675"/>
              <a:gd name="connsiteY4" fmla="*/ 66675 h 67495"/>
              <a:gd name="connsiteX0" fmla="*/ 0 w 1371600"/>
              <a:gd name="connsiteY0" fmla="*/ 0 h 172270"/>
              <a:gd name="connsiteX1" fmla="*/ 1123950 w 1371600"/>
              <a:gd name="connsiteY1" fmla="*/ 142875 h 172270"/>
              <a:gd name="connsiteX2" fmla="*/ 1257300 w 1371600"/>
              <a:gd name="connsiteY2" fmla="*/ 161925 h 172270"/>
              <a:gd name="connsiteX3" fmla="*/ 1304925 w 1371600"/>
              <a:gd name="connsiteY3" fmla="*/ 171450 h 172270"/>
              <a:gd name="connsiteX4" fmla="*/ 1371600 w 1371600"/>
              <a:gd name="connsiteY4" fmla="*/ 171450 h 172270"/>
              <a:gd name="connsiteX0" fmla="*/ 0 w 4572000"/>
              <a:gd name="connsiteY0" fmla="*/ 1152525 h 1419611"/>
              <a:gd name="connsiteX1" fmla="*/ 1123950 w 4572000"/>
              <a:gd name="connsiteY1" fmla="*/ 1295400 h 1419611"/>
              <a:gd name="connsiteX2" fmla="*/ 1257300 w 4572000"/>
              <a:gd name="connsiteY2" fmla="*/ 1314450 h 1419611"/>
              <a:gd name="connsiteX3" fmla="*/ 1304925 w 4572000"/>
              <a:gd name="connsiteY3" fmla="*/ 1323975 h 1419611"/>
              <a:gd name="connsiteX4" fmla="*/ 4572000 w 4572000"/>
              <a:gd name="connsiteY4" fmla="*/ 0 h 1419611"/>
              <a:gd name="connsiteX0" fmla="*/ 0 w 4572000"/>
              <a:gd name="connsiteY0" fmla="*/ 1152525 h 1328214"/>
              <a:gd name="connsiteX1" fmla="*/ 1123950 w 4572000"/>
              <a:gd name="connsiteY1" fmla="*/ 1295400 h 1328214"/>
              <a:gd name="connsiteX2" fmla="*/ 1257300 w 4572000"/>
              <a:gd name="connsiteY2" fmla="*/ 1314450 h 1328214"/>
              <a:gd name="connsiteX3" fmla="*/ 3619500 w 4572000"/>
              <a:gd name="connsiteY3" fmla="*/ 1123950 h 1328214"/>
              <a:gd name="connsiteX4" fmla="*/ 4572000 w 4572000"/>
              <a:gd name="connsiteY4" fmla="*/ 0 h 1328214"/>
              <a:gd name="connsiteX0" fmla="*/ 0 w 4572000"/>
              <a:gd name="connsiteY0" fmla="*/ 1152525 h 1297094"/>
              <a:gd name="connsiteX1" fmla="*/ 1123950 w 4572000"/>
              <a:gd name="connsiteY1" fmla="*/ 1295400 h 1297094"/>
              <a:gd name="connsiteX2" fmla="*/ 3619500 w 4572000"/>
              <a:gd name="connsiteY2" fmla="*/ 1123950 h 1297094"/>
              <a:gd name="connsiteX3" fmla="*/ 4572000 w 4572000"/>
              <a:gd name="connsiteY3" fmla="*/ 0 h 1297094"/>
              <a:gd name="connsiteX0" fmla="*/ 0 w 5257800"/>
              <a:gd name="connsiteY0" fmla="*/ 876300 h 1317410"/>
              <a:gd name="connsiteX1" fmla="*/ 1809750 w 5257800"/>
              <a:gd name="connsiteY1" fmla="*/ 1295400 h 1317410"/>
              <a:gd name="connsiteX2" fmla="*/ 4305300 w 5257800"/>
              <a:gd name="connsiteY2" fmla="*/ 1123950 h 1317410"/>
              <a:gd name="connsiteX3" fmla="*/ 5257800 w 5257800"/>
              <a:gd name="connsiteY3" fmla="*/ 0 h 1317410"/>
              <a:gd name="connsiteX0" fmla="*/ 0 w 5257800"/>
              <a:gd name="connsiteY0" fmla="*/ 876300 h 1317410"/>
              <a:gd name="connsiteX1" fmla="*/ 1809750 w 5257800"/>
              <a:gd name="connsiteY1" fmla="*/ 1295400 h 1317410"/>
              <a:gd name="connsiteX2" fmla="*/ 4305300 w 5257800"/>
              <a:gd name="connsiteY2" fmla="*/ 1123950 h 1317410"/>
              <a:gd name="connsiteX3" fmla="*/ 5257800 w 5257800"/>
              <a:gd name="connsiteY3" fmla="*/ 0 h 1317410"/>
              <a:gd name="connsiteX0" fmla="*/ 0 w 5257800"/>
              <a:gd name="connsiteY0" fmla="*/ 876300 h 1357827"/>
              <a:gd name="connsiteX1" fmla="*/ 2971800 w 5257800"/>
              <a:gd name="connsiteY1" fmla="*/ 1343025 h 1357827"/>
              <a:gd name="connsiteX2" fmla="*/ 4305300 w 5257800"/>
              <a:gd name="connsiteY2" fmla="*/ 1123950 h 1357827"/>
              <a:gd name="connsiteX3" fmla="*/ 5257800 w 5257800"/>
              <a:gd name="connsiteY3" fmla="*/ 0 h 1357827"/>
              <a:gd name="connsiteX0" fmla="*/ 0 w 5257800"/>
              <a:gd name="connsiteY0" fmla="*/ 876300 h 1343717"/>
              <a:gd name="connsiteX1" fmla="*/ 2971800 w 5257800"/>
              <a:gd name="connsiteY1" fmla="*/ 1343025 h 1343717"/>
              <a:gd name="connsiteX2" fmla="*/ 4305300 w 5257800"/>
              <a:gd name="connsiteY2" fmla="*/ 1123950 h 1343717"/>
              <a:gd name="connsiteX3" fmla="*/ 5257800 w 5257800"/>
              <a:gd name="connsiteY3" fmla="*/ 0 h 1343717"/>
              <a:gd name="connsiteX0" fmla="*/ 0 w 5257800"/>
              <a:gd name="connsiteY0" fmla="*/ 876300 h 1379042"/>
              <a:gd name="connsiteX1" fmla="*/ 2971800 w 5257800"/>
              <a:gd name="connsiteY1" fmla="*/ 1343025 h 1379042"/>
              <a:gd name="connsiteX2" fmla="*/ 5257800 w 5257800"/>
              <a:gd name="connsiteY2" fmla="*/ 0 h 1379042"/>
              <a:gd name="connsiteX0" fmla="*/ 0 w 5257800"/>
              <a:gd name="connsiteY0" fmla="*/ 876300 h 1379042"/>
              <a:gd name="connsiteX1" fmla="*/ 2971800 w 5257800"/>
              <a:gd name="connsiteY1" fmla="*/ 1343025 h 1379042"/>
              <a:gd name="connsiteX2" fmla="*/ 5257800 w 5257800"/>
              <a:gd name="connsiteY2" fmla="*/ 0 h 1379042"/>
              <a:gd name="connsiteX0" fmla="*/ 0 w 5276850"/>
              <a:gd name="connsiteY0" fmla="*/ 1076325 h 1591106"/>
              <a:gd name="connsiteX1" fmla="*/ 2971800 w 5276850"/>
              <a:gd name="connsiteY1" fmla="*/ 1543050 h 1591106"/>
              <a:gd name="connsiteX2" fmla="*/ 5276850 w 5276850"/>
              <a:gd name="connsiteY2" fmla="*/ 0 h 1591106"/>
              <a:gd name="connsiteX0" fmla="*/ 0 w 5276850"/>
              <a:gd name="connsiteY0" fmla="*/ 1076325 h 1624303"/>
              <a:gd name="connsiteX1" fmla="*/ 2971800 w 5276850"/>
              <a:gd name="connsiteY1" fmla="*/ 1543050 h 1624303"/>
              <a:gd name="connsiteX2" fmla="*/ 5276850 w 5276850"/>
              <a:gd name="connsiteY2" fmla="*/ 0 h 1624303"/>
              <a:gd name="connsiteX0" fmla="*/ 0 w 5276850"/>
              <a:gd name="connsiteY0" fmla="*/ 1076325 h 1647344"/>
              <a:gd name="connsiteX1" fmla="*/ 3013268 w 5276850"/>
              <a:gd name="connsiteY1" fmla="*/ 1571776 h 1647344"/>
              <a:gd name="connsiteX2" fmla="*/ 5276850 w 5276850"/>
              <a:gd name="connsiteY2" fmla="*/ 0 h 1647344"/>
            </a:gdLst>
            <a:ahLst/>
            <a:cxnLst>
              <a:cxn ang="0">
                <a:pos x="connsiteX0" y="connsiteY0"/>
              </a:cxn>
              <a:cxn ang="0">
                <a:pos x="connsiteX1" y="connsiteY1"/>
              </a:cxn>
              <a:cxn ang="0">
                <a:pos x="connsiteX2" y="connsiteY2"/>
              </a:cxn>
            </a:cxnLst>
            <a:rect l="l" t="t" r="r" b="b"/>
            <a:pathLst>
              <a:path w="5276850" h="1647344">
                <a:moveTo>
                  <a:pt x="0" y="1076325"/>
                </a:moveTo>
                <a:cubicBezTo>
                  <a:pt x="782843" y="1620897"/>
                  <a:pt x="2133793" y="1751163"/>
                  <a:pt x="3013268" y="1571776"/>
                </a:cubicBezTo>
                <a:cubicBezTo>
                  <a:pt x="3892743" y="1392389"/>
                  <a:pt x="4933950" y="784622"/>
                  <a:pt x="5276850" y="0"/>
                </a:cubicBezTo>
              </a:path>
            </a:pathLst>
          </a:custGeom>
          <a:noFill/>
          <a:ln>
            <a:solidFill>
              <a:srgbClr val="A5003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153400" y="2166824"/>
            <a:ext cx="633541" cy="867002"/>
          </a:xfrm>
          <a:prstGeom prst="rect">
            <a:avLst/>
          </a:prstGeom>
        </p:spPr>
      </p:pic>
      <p:cxnSp>
        <p:nvCxnSpPr>
          <p:cNvPr id="50" name="Straight Arrow Connector 49"/>
          <p:cNvCxnSpPr>
            <a:stCxn id="22" idx="3"/>
            <a:endCxn id="44" idx="1"/>
          </p:cNvCxnSpPr>
          <p:nvPr/>
        </p:nvCxnSpPr>
        <p:spPr>
          <a:xfrm>
            <a:off x="7753350" y="2600325"/>
            <a:ext cx="400050" cy="0"/>
          </a:xfrm>
          <a:prstGeom prst="straightConnector1">
            <a:avLst/>
          </a:prstGeom>
          <a:ln w="28575">
            <a:solidFill>
              <a:srgbClr val="A5003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02815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19100" y="1348978"/>
            <a:ext cx="8305800" cy="3394472"/>
          </a:xfrm>
        </p:spPr>
        <p:txBody>
          <a:bodyPr>
            <a:normAutofit lnSpcReduction="10000"/>
          </a:bodyPr>
          <a:lstStyle/>
          <a:p>
            <a:pPr marL="400050" lvl="1" indent="0" algn="ctr">
              <a:buNone/>
            </a:pPr>
            <a:r>
              <a:rPr lang="en-US" sz="1800" dirty="0" smtClean="0"/>
              <a:t>The </a:t>
            </a:r>
            <a:r>
              <a:rPr lang="en-US" sz="1800" dirty="0"/>
              <a:t>id of the element that is listening for the </a:t>
            </a:r>
            <a:r>
              <a:rPr lang="en-US" sz="1800" dirty="0" smtClean="0"/>
              <a:t>event</a:t>
            </a:r>
            <a:r>
              <a:rPr lang="en-US" sz="1800" dirty="0"/>
              <a:t/>
            </a:r>
            <a:br>
              <a:rPr lang="en-US" sz="1800" dirty="0"/>
            </a:br>
            <a:endParaRPr lang="en-US" sz="1800" dirty="0"/>
          </a:p>
          <a:p>
            <a:pPr marL="0" indent="0">
              <a:buNone/>
            </a:pPr>
            <a:r>
              <a:rPr lang="en-US" sz="2800" b="1" dirty="0" smtClean="0"/>
              <a:t>Example</a:t>
            </a:r>
            <a:r>
              <a:rPr lang="en-US" sz="2800" b="1" dirty="0"/>
              <a:t>:</a:t>
            </a:r>
          </a:p>
          <a:p>
            <a:pPr marL="400050" lvl="1" indent="0">
              <a:buNone/>
            </a:pPr>
            <a:r>
              <a:rPr lang="en-US" sz="1800" dirty="0"/>
              <a:t>When the </a:t>
            </a:r>
            <a:r>
              <a:rPr lang="en-US" sz="1800" dirty="0">
                <a:latin typeface="Consolas" pitchFamily="49" charset="0"/>
                <a:cs typeface="Consolas" pitchFamily="49" charset="0"/>
              </a:rPr>
              <a:t>ev:event</a:t>
            </a:r>
            <a:r>
              <a:rPr lang="en-US" sz="1800" dirty="0"/>
              <a:t> happens to </a:t>
            </a:r>
            <a:r>
              <a:rPr lang="en-US" sz="1800" dirty="0">
                <a:solidFill>
                  <a:srgbClr val="A5003F"/>
                </a:solidFill>
                <a:latin typeface="Consolas" pitchFamily="49" charset="0"/>
                <a:cs typeface="Consolas" pitchFamily="49" charset="0"/>
              </a:rPr>
              <a:t>ev:observer</a:t>
            </a:r>
            <a:r>
              <a:rPr lang="en-US" sz="1800" dirty="0"/>
              <a:t> (when the </a:t>
            </a:r>
            <a:r>
              <a:rPr lang="en-US" sz="1800" dirty="0">
                <a:solidFill>
                  <a:srgbClr val="A5003F"/>
                </a:solidFill>
              </a:rPr>
              <a:t>pause-button </a:t>
            </a:r>
            <a:r>
              <a:rPr lang="en-US" sz="1800" dirty="0"/>
              <a:t>is clicked</a:t>
            </a:r>
            <a:r>
              <a:rPr lang="en-US" sz="1800" dirty="0" smtClean="0"/>
              <a:t>)</a:t>
            </a:r>
            <a:r>
              <a:rPr lang="en-US" sz="1800" dirty="0"/>
              <a:t> the </a:t>
            </a:r>
            <a:r>
              <a:rPr lang="en-US" sz="1800" dirty="0">
                <a:latin typeface="Consolas" pitchFamily="49" charset="0"/>
                <a:cs typeface="Consolas" pitchFamily="49" charset="0"/>
              </a:rPr>
              <a:t>action</a:t>
            </a:r>
            <a:r>
              <a:rPr lang="en-US" sz="1800" dirty="0"/>
              <a:t> happens to </a:t>
            </a:r>
            <a:r>
              <a:rPr lang="en-US" sz="1800" dirty="0">
                <a:latin typeface="Consolas" pitchFamily="49" charset="0"/>
                <a:cs typeface="Consolas" pitchFamily="49" charset="0"/>
              </a:rPr>
              <a:t>ref</a:t>
            </a:r>
            <a:r>
              <a:rPr lang="en-US" sz="1800" dirty="0"/>
              <a:t> (the video </a:t>
            </a:r>
            <a:r>
              <a:rPr lang="en-US" sz="1800" dirty="0" smtClean="0"/>
              <a:t>named movie1 is </a:t>
            </a:r>
            <a:r>
              <a:rPr lang="en-US" sz="1800" dirty="0"/>
              <a:t>paused</a:t>
            </a:r>
            <a:r>
              <a:rPr lang="en-US" sz="1800" dirty="0" smtClean="0"/>
              <a:t>).</a:t>
            </a:r>
            <a:endParaRPr lang="en-US" sz="1800" dirty="0"/>
          </a:p>
          <a:p>
            <a:pPr marL="400050" lvl="1" indent="0">
              <a:buNone/>
            </a:pPr>
            <a:r>
              <a:rPr lang="en-US" sz="1800" dirty="0" smtClean="0"/>
              <a:t/>
            </a:r>
            <a:br>
              <a:rPr lang="en-US" sz="1800" dirty="0" smtClean="0"/>
            </a:br>
            <a:r>
              <a:rPr lang="en-US" sz="1800" dirty="0" smtClean="0">
                <a:latin typeface="Consolas" pitchFamily="49" charset="0"/>
                <a:cs typeface="Consolas" pitchFamily="49" charset="0"/>
              </a:rPr>
              <a:t>&lt;epub:trigger </a:t>
            </a:r>
            <a:r>
              <a:rPr lang="en-US" sz="1800" dirty="0" err="1" smtClean="0">
                <a:solidFill>
                  <a:srgbClr val="A5003F"/>
                </a:solidFill>
                <a:latin typeface="Consolas" pitchFamily="49" charset="0"/>
                <a:cs typeface="Consolas" pitchFamily="49" charset="0"/>
              </a:rPr>
              <a:t>ev:observer</a:t>
            </a:r>
            <a:r>
              <a:rPr lang="en-US" sz="1800" dirty="0" smtClean="0">
                <a:solidFill>
                  <a:srgbClr val="A5003F"/>
                </a:solidFill>
                <a:latin typeface="Consolas" pitchFamily="49" charset="0"/>
                <a:cs typeface="Consolas" pitchFamily="49" charset="0"/>
              </a:rPr>
              <a:t>="pause-button" </a:t>
            </a:r>
            <a:r>
              <a:rPr lang="en-US" sz="1800" dirty="0" err="1" smtClean="0">
                <a:latin typeface="Consolas" pitchFamily="49" charset="0"/>
                <a:cs typeface="Consolas" pitchFamily="49" charset="0"/>
              </a:rPr>
              <a:t>ev:event</a:t>
            </a:r>
            <a:r>
              <a:rPr lang="en-US" sz="1800" dirty="0" smtClean="0">
                <a:latin typeface="Consolas" pitchFamily="49" charset="0"/>
                <a:cs typeface="Consolas" pitchFamily="49" charset="0"/>
              </a:rPr>
              <a:t>="click" </a:t>
            </a:r>
            <a:r>
              <a:rPr lang="en-US" sz="1800" dirty="0" smtClean="0">
                <a:latin typeface="Consolas" pitchFamily="49" charset="0"/>
                <a:cs typeface="Consolas" pitchFamily="49" charset="0"/>
              </a:rPr>
              <a:t>action</a:t>
            </a:r>
            <a:r>
              <a:rPr lang="en-US" sz="1800" dirty="0" smtClean="0">
                <a:latin typeface="Consolas" pitchFamily="49" charset="0"/>
                <a:cs typeface="Consolas" pitchFamily="49" charset="0"/>
              </a:rPr>
              <a:t>="pause" </a:t>
            </a:r>
            <a:r>
              <a:rPr lang="en-US" sz="1800" dirty="0" smtClean="0">
                <a:latin typeface="Consolas" pitchFamily="49" charset="0"/>
                <a:cs typeface="Consolas" pitchFamily="49" charset="0"/>
              </a:rPr>
              <a:t>ref</a:t>
            </a:r>
            <a:r>
              <a:rPr lang="en-US" sz="1800" dirty="0" smtClean="0">
                <a:latin typeface="Consolas" pitchFamily="49" charset="0"/>
                <a:cs typeface="Consolas" pitchFamily="49" charset="0"/>
              </a:rPr>
              <a:t>="movie1"/&gt;</a:t>
            </a: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&lt;video id</a:t>
            </a:r>
            <a:r>
              <a:rPr lang="en-US" sz="1800" dirty="0" smtClean="0">
                <a:latin typeface="Consolas" pitchFamily="49" charset="0"/>
                <a:cs typeface="Consolas" pitchFamily="49" charset="0"/>
              </a:rPr>
              <a:t>="movie1" </a:t>
            </a:r>
            <a:r>
              <a:rPr lang="en-US" sz="1800" dirty="0" err="1" smtClean="0">
                <a:latin typeface="Consolas" pitchFamily="49" charset="0"/>
                <a:cs typeface="Consolas" pitchFamily="49" charset="0"/>
              </a:rPr>
              <a:t>src</a:t>
            </a:r>
            <a:r>
              <a:rPr lang="en-US" sz="1800" dirty="0" smtClean="0">
                <a:latin typeface="Consolas" pitchFamily="49" charset="0"/>
                <a:cs typeface="Consolas" pitchFamily="49" charset="0"/>
              </a:rPr>
              <a:t>="movie.mp4" </a:t>
            </a:r>
            <a:r>
              <a:rPr lang="en-US" sz="1800" dirty="0" smtClean="0">
                <a:latin typeface="Consolas" pitchFamily="49" charset="0"/>
                <a:cs typeface="Consolas" pitchFamily="49" charset="0"/>
              </a:rPr>
              <a:t>width</a:t>
            </a:r>
            <a:r>
              <a:rPr lang="en-US" sz="1800" dirty="0" smtClean="0">
                <a:latin typeface="Consolas" pitchFamily="49" charset="0"/>
                <a:cs typeface="Consolas" pitchFamily="49" charset="0"/>
              </a:rPr>
              <a:t>="320" </a:t>
            </a:r>
            <a:r>
              <a:rPr lang="en-US" sz="1800" dirty="0" smtClean="0">
                <a:latin typeface="Consolas" pitchFamily="49" charset="0"/>
                <a:cs typeface="Consolas" pitchFamily="49" charset="0"/>
              </a:rPr>
              <a:t>height</a:t>
            </a:r>
            <a:r>
              <a:rPr lang="en-US" sz="1800" dirty="0" smtClean="0">
                <a:latin typeface="Consolas" pitchFamily="49" charset="0"/>
                <a:cs typeface="Consolas" pitchFamily="49" charset="0"/>
              </a:rPr>
              <a:t>="240"/&gt;</a:t>
            </a: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&lt;span class</a:t>
            </a:r>
            <a:r>
              <a:rPr lang="en-US" sz="1800" dirty="0" smtClean="0">
                <a:latin typeface="Consolas" pitchFamily="49" charset="0"/>
                <a:cs typeface="Consolas" pitchFamily="49" charset="0"/>
              </a:rPr>
              <a:t>="button" </a:t>
            </a:r>
            <a:r>
              <a:rPr lang="en-US" sz="1800" dirty="0" smtClean="0">
                <a:solidFill>
                  <a:srgbClr val="A5003F"/>
                </a:solidFill>
                <a:latin typeface="Consolas" pitchFamily="49" charset="0"/>
                <a:cs typeface="Consolas" pitchFamily="49" charset="0"/>
              </a:rPr>
              <a:t>id</a:t>
            </a:r>
            <a:r>
              <a:rPr lang="en-US" sz="1800" dirty="0" smtClean="0">
                <a:solidFill>
                  <a:srgbClr val="A5003F"/>
                </a:solidFill>
                <a:latin typeface="Consolas" pitchFamily="49" charset="0"/>
                <a:cs typeface="Consolas" pitchFamily="49" charset="0"/>
              </a:rPr>
              <a:t>="pause-button"</a:t>
            </a:r>
            <a:r>
              <a:rPr lang="en-US" sz="1800" dirty="0" smtClean="0">
                <a:latin typeface="Consolas" pitchFamily="49" charset="0"/>
                <a:cs typeface="Consolas" pitchFamily="49" charset="0"/>
              </a:rPr>
              <a:t>&gt;</a:t>
            </a:r>
            <a:r>
              <a:rPr lang="en-US" sz="1800" dirty="0" smtClean="0">
                <a:latin typeface="Consolas" pitchFamily="49" charset="0"/>
                <a:cs typeface="Consolas" pitchFamily="49" charset="0"/>
              </a:rPr>
              <a:t>Pause&lt;/span&gt;</a:t>
            </a:r>
            <a:endParaRPr lang="en-US" sz="1800" dirty="0"/>
          </a:p>
        </p:txBody>
      </p:sp>
      <p:sp>
        <p:nvSpPr>
          <p:cNvPr id="5" name="TextBox 4"/>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rgbClr val="A5003F"/>
                </a:solidFill>
              </a:rPr>
              <a:t>ev:observer</a:t>
            </a:r>
            <a:endParaRPr lang="en-US" b="1" dirty="0">
              <a:solidFill>
                <a:srgbClr val="A5003F"/>
              </a:solidFill>
            </a:endParaRPr>
          </a:p>
        </p:txBody>
      </p:sp>
    </p:spTree>
    <p:extLst>
      <p:ext uri="{BB962C8B-B14F-4D97-AF65-F5344CB8AC3E}">
        <p14:creationId xmlns="" xmlns:p14="http://schemas.microsoft.com/office/powerpoint/2010/main" val="1301409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854168"/>
            <a:ext cx="3048000" cy="3394472"/>
          </a:xfrm>
        </p:spPr>
        <p:txBody>
          <a:bodyPr>
            <a:normAutofit/>
          </a:bodyPr>
          <a:lstStyle/>
          <a:p>
            <a:pPr marL="0" indent="0" algn="ctr">
              <a:buNone/>
            </a:pPr>
            <a:r>
              <a:rPr lang="en-US" b="1" dirty="0" smtClean="0"/>
              <a:t>Mouse Events</a:t>
            </a:r>
            <a:endParaRPr lang="en-US" b="1" dirty="0"/>
          </a:p>
          <a:p>
            <a:pPr marL="400050" lvl="1" indent="0" fontAlgn="base">
              <a:buNone/>
            </a:pPr>
            <a:r>
              <a:rPr lang="en-US" sz="2000" dirty="0"/>
              <a:t>click</a:t>
            </a:r>
          </a:p>
          <a:p>
            <a:pPr marL="400050" lvl="1" indent="0" fontAlgn="base">
              <a:buNone/>
            </a:pPr>
            <a:r>
              <a:rPr lang="en-US" sz="2000" dirty="0" err="1"/>
              <a:t>mousedown</a:t>
            </a:r>
            <a:endParaRPr lang="en-US" sz="2000" dirty="0"/>
          </a:p>
          <a:p>
            <a:pPr marL="400050" lvl="1" indent="0" fontAlgn="base">
              <a:buNone/>
            </a:pPr>
            <a:r>
              <a:rPr lang="en-US" sz="2000" dirty="0" err="1"/>
              <a:t>mouseup</a:t>
            </a:r>
            <a:endParaRPr lang="en-US" sz="2000" dirty="0"/>
          </a:p>
          <a:p>
            <a:pPr marL="400050" lvl="1" indent="0" fontAlgn="base">
              <a:buNone/>
            </a:pPr>
            <a:r>
              <a:rPr lang="en-US" sz="2000" dirty="0" err="1"/>
              <a:t>mouseover</a:t>
            </a:r>
            <a:endParaRPr lang="en-US" sz="2000" dirty="0"/>
          </a:p>
          <a:p>
            <a:pPr marL="400050" lvl="1" indent="0" fontAlgn="base">
              <a:buNone/>
            </a:pPr>
            <a:r>
              <a:rPr lang="en-US" sz="2000" dirty="0" err="1"/>
              <a:t>mousemove</a:t>
            </a:r>
            <a:endParaRPr lang="en-US" sz="2000" dirty="0"/>
          </a:p>
          <a:p>
            <a:pPr marL="400050" lvl="1" indent="0" fontAlgn="base">
              <a:buNone/>
            </a:pPr>
            <a:r>
              <a:rPr lang="en-US" sz="2000" dirty="0" err="1" smtClean="0"/>
              <a:t>mouseout</a:t>
            </a:r>
            <a:endParaRPr lang="en-US" sz="2000" dirty="0"/>
          </a:p>
        </p:txBody>
      </p:sp>
      <p:sp>
        <p:nvSpPr>
          <p:cNvPr id="5" name="TextBox 4"/>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chemeClr val="accent4">
                    <a:lumMod val="75000"/>
                  </a:schemeClr>
                </a:solidFill>
              </a:rPr>
              <a:t>ev:event</a:t>
            </a:r>
            <a:endParaRPr lang="en-US" b="1" dirty="0">
              <a:solidFill>
                <a:schemeClr val="accent4">
                  <a:lumMod val="75000"/>
                </a:schemeClr>
              </a:solidFill>
            </a:endParaRPr>
          </a:p>
        </p:txBody>
      </p:sp>
      <p:grpSp>
        <p:nvGrpSpPr>
          <p:cNvPr id="7" name="Group 6"/>
          <p:cNvGrpSpPr/>
          <p:nvPr/>
        </p:nvGrpSpPr>
        <p:grpSpPr>
          <a:xfrm>
            <a:off x="3810000" y="1869559"/>
            <a:ext cx="4648200" cy="4527803"/>
            <a:chOff x="3809999" y="1849321"/>
            <a:chExt cx="4648200" cy="6037072"/>
          </a:xfrm>
        </p:grpSpPr>
        <p:sp>
          <p:nvSpPr>
            <p:cNvPr id="4" name="TextBox 3"/>
            <p:cNvSpPr txBox="1"/>
            <p:nvPr/>
          </p:nvSpPr>
          <p:spPr>
            <a:xfrm>
              <a:off x="3809999" y="1849321"/>
              <a:ext cx="4648200" cy="779700"/>
            </a:xfrm>
            <a:prstGeom prst="rect">
              <a:avLst/>
            </a:prstGeom>
            <a:noFill/>
          </p:spPr>
          <p:txBody>
            <a:bodyPr wrap="square" numCol="1" rtlCol="0">
              <a:spAutoFit/>
            </a:bodyPr>
            <a:lstStyle/>
            <a:p>
              <a:pPr algn="ctr" fontAlgn="base"/>
              <a:r>
                <a:rPr lang="en-US" sz="3200" b="1" dirty="0"/>
                <a:t>HTML </a:t>
              </a:r>
              <a:r>
                <a:rPr lang="en-US" sz="3200" b="1" dirty="0" smtClean="0"/>
                <a:t>events</a:t>
              </a:r>
              <a:endParaRPr lang="en-US" sz="3200" b="1" dirty="0"/>
            </a:p>
          </p:txBody>
        </p:sp>
        <p:sp>
          <p:nvSpPr>
            <p:cNvPr id="6" name="TextBox 5"/>
            <p:cNvSpPr txBox="1"/>
            <p:nvPr/>
          </p:nvSpPr>
          <p:spPr>
            <a:xfrm>
              <a:off x="4267199" y="2582376"/>
              <a:ext cx="3962400" cy="5304017"/>
            </a:xfrm>
            <a:prstGeom prst="rect">
              <a:avLst/>
            </a:prstGeom>
            <a:noFill/>
          </p:spPr>
          <p:txBody>
            <a:bodyPr wrap="square" numCol="2" rtlCol="0">
              <a:spAutoFit/>
            </a:bodyPr>
            <a:lstStyle/>
            <a:p>
              <a:pPr lvl="1" fontAlgn="base">
                <a:spcBef>
                  <a:spcPts val="672"/>
                </a:spcBef>
              </a:pPr>
              <a:r>
                <a:rPr lang="en-US" sz="2000" dirty="0"/>
                <a:t>load</a:t>
              </a:r>
            </a:p>
            <a:p>
              <a:pPr lvl="1" fontAlgn="base">
                <a:spcBef>
                  <a:spcPts val="672"/>
                </a:spcBef>
              </a:pPr>
              <a:r>
                <a:rPr lang="en-US" sz="2000" dirty="0"/>
                <a:t>unload</a:t>
              </a:r>
            </a:p>
            <a:p>
              <a:pPr lvl="1" fontAlgn="base">
                <a:spcBef>
                  <a:spcPts val="672"/>
                </a:spcBef>
              </a:pPr>
              <a:r>
                <a:rPr lang="en-US" sz="2000" dirty="0"/>
                <a:t>abort</a:t>
              </a:r>
            </a:p>
            <a:p>
              <a:pPr lvl="1" fontAlgn="base">
                <a:spcBef>
                  <a:spcPts val="672"/>
                </a:spcBef>
              </a:pPr>
              <a:r>
                <a:rPr lang="en-US" sz="2000" dirty="0"/>
                <a:t>error</a:t>
              </a:r>
            </a:p>
            <a:p>
              <a:pPr lvl="1" fontAlgn="base">
                <a:spcBef>
                  <a:spcPts val="672"/>
                </a:spcBef>
              </a:pPr>
              <a:r>
                <a:rPr lang="en-US" sz="2000" dirty="0"/>
                <a:t>select</a:t>
              </a:r>
            </a:p>
            <a:p>
              <a:pPr lvl="1" fontAlgn="base">
                <a:spcBef>
                  <a:spcPts val="672"/>
                </a:spcBef>
              </a:pPr>
              <a:r>
                <a:rPr lang="en-US" sz="2000" dirty="0"/>
                <a:t>change</a:t>
              </a:r>
            </a:p>
            <a:p>
              <a:pPr lvl="1" fontAlgn="base">
                <a:spcBef>
                  <a:spcPts val="672"/>
                </a:spcBef>
              </a:pPr>
              <a:endParaRPr lang="en-US" sz="2000" dirty="0" smtClean="0"/>
            </a:p>
            <a:p>
              <a:pPr lvl="1" fontAlgn="base">
                <a:spcBef>
                  <a:spcPts val="672"/>
                </a:spcBef>
              </a:pPr>
              <a:endParaRPr lang="en-US" sz="2000" dirty="0"/>
            </a:p>
            <a:p>
              <a:pPr lvl="1" fontAlgn="base">
                <a:spcBef>
                  <a:spcPts val="672"/>
                </a:spcBef>
              </a:pPr>
              <a:endParaRPr lang="en-US" sz="2000" dirty="0" smtClean="0"/>
            </a:p>
            <a:p>
              <a:pPr lvl="1" fontAlgn="base">
                <a:spcBef>
                  <a:spcPts val="672"/>
                </a:spcBef>
              </a:pPr>
              <a:endParaRPr lang="en-US" sz="2000" dirty="0"/>
            </a:p>
            <a:p>
              <a:pPr lvl="1" fontAlgn="base">
                <a:spcBef>
                  <a:spcPts val="672"/>
                </a:spcBef>
              </a:pPr>
              <a:r>
                <a:rPr lang="en-US" sz="2000" dirty="0" smtClean="0"/>
                <a:t>submit</a:t>
              </a:r>
              <a:endParaRPr lang="en-US" sz="2000" dirty="0"/>
            </a:p>
            <a:p>
              <a:pPr lvl="1" fontAlgn="base">
                <a:spcBef>
                  <a:spcPts val="672"/>
                </a:spcBef>
              </a:pPr>
              <a:r>
                <a:rPr lang="en-US" sz="2000" dirty="0"/>
                <a:t>reset</a:t>
              </a:r>
            </a:p>
            <a:p>
              <a:pPr lvl="1" fontAlgn="base">
                <a:spcBef>
                  <a:spcPts val="672"/>
                </a:spcBef>
              </a:pPr>
              <a:r>
                <a:rPr lang="en-US" sz="2000" dirty="0"/>
                <a:t>focus</a:t>
              </a:r>
            </a:p>
            <a:p>
              <a:pPr lvl="1" fontAlgn="base">
                <a:spcBef>
                  <a:spcPts val="672"/>
                </a:spcBef>
              </a:pPr>
              <a:r>
                <a:rPr lang="en-US" sz="2000" dirty="0"/>
                <a:t>blur</a:t>
              </a:r>
            </a:p>
            <a:p>
              <a:pPr lvl="1" fontAlgn="base">
                <a:spcBef>
                  <a:spcPts val="672"/>
                </a:spcBef>
              </a:pPr>
              <a:r>
                <a:rPr lang="en-US" sz="2000" dirty="0"/>
                <a:t>resize</a:t>
              </a:r>
            </a:p>
            <a:p>
              <a:pPr lvl="1" fontAlgn="base">
                <a:spcBef>
                  <a:spcPts val="672"/>
                </a:spcBef>
              </a:pPr>
              <a:r>
                <a:rPr lang="en-US" sz="2000" dirty="0"/>
                <a:t>scroll</a:t>
              </a:r>
            </a:p>
            <a:p>
              <a:endParaRPr lang="en-US" dirty="0"/>
            </a:p>
          </p:txBody>
        </p:sp>
      </p:grpSp>
      <p:sp>
        <p:nvSpPr>
          <p:cNvPr id="8" name="TextBox 7"/>
          <p:cNvSpPr txBox="1"/>
          <p:nvPr/>
        </p:nvSpPr>
        <p:spPr>
          <a:xfrm>
            <a:off x="2438400" y="1351026"/>
            <a:ext cx="4267200" cy="369332"/>
          </a:xfrm>
          <a:prstGeom prst="rect">
            <a:avLst/>
          </a:prstGeom>
          <a:noFill/>
        </p:spPr>
        <p:txBody>
          <a:bodyPr wrap="square" rtlCol="0">
            <a:spAutoFit/>
          </a:bodyPr>
          <a:lstStyle/>
          <a:p>
            <a:pPr algn="ctr"/>
            <a:r>
              <a:rPr lang="en-US" dirty="0" smtClean="0"/>
              <a:t>Sets what event will instigate the action</a:t>
            </a:r>
            <a:endParaRPr lang="en-US" dirty="0"/>
          </a:p>
        </p:txBody>
      </p:sp>
    </p:spTree>
    <p:extLst>
      <p:ext uri="{BB962C8B-B14F-4D97-AF65-F5344CB8AC3E}">
        <p14:creationId xmlns="" xmlns:p14="http://schemas.microsoft.com/office/powerpoint/2010/main" val="3148533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406128"/>
            <a:ext cx="8382000" cy="3394472"/>
          </a:xfrm>
        </p:spPr>
        <p:txBody>
          <a:bodyPr>
            <a:normAutofit/>
          </a:bodyPr>
          <a:lstStyle/>
          <a:p>
            <a:pPr marL="0" indent="0">
              <a:buNone/>
            </a:pPr>
            <a:r>
              <a:rPr lang="en-US" sz="2800" b="1" dirty="0"/>
              <a:t>Example:</a:t>
            </a:r>
          </a:p>
          <a:p>
            <a:pPr marL="400050" lvl="1" indent="0">
              <a:buNone/>
            </a:pPr>
            <a:r>
              <a:rPr lang="en-US" sz="1800" dirty="0"/>
              <a:t>When the </a:t>
            </a:r>
            <a:r>
              <a:rPr lang="en-US" sz="1800" dirty="0">
                <a:solidFill>
                  <a:schemeClr val="accent4">
                    <a:lumMod val="75000"/>
                  </a:schemeClr>
                </a:solidFill>
                <a:latin typeface="Consolas" pitchFamily="49" charset="0"/>
                <a:cs typeface="Consolas" pitchFamily="49" charset="0"/>
              </a:rPr>
              <a:t>ev:event</a:t>
            </a:r>
            <a:r>
              <a:rPr lang="en-US" sz="1800" dirty="0">
                <a:solidFill>
                  <a:schemeClr val="accent4">
                    <a:lumMod val="75000"/>
                  </a:schemeClr>
                </a:solidFill>
              </a:rPr>
              <a:t> </a:t>
            </a:r>
            <a:r>
              <a:rPr lang="en-US" sz="1800" dirty="0"/>
              <a:t>happens to </a:t>
            </a:r>
            <a:r>
              <a:rPr lang="en-US" sz="1800" dirty="0">
                <a:latin typeface="Consolas" pitchFamily="49" charset="0"/>
                <a:cs typeface="Consolas" pitchFamily="49" charset="0"/>
              </a:rPr>
              <a:t>ev:observer</a:t>
            </a:r>
            <a:r>
              <a:rPr lang="en-US" sz="1800" dirty="0"/>
              <a:t> (when the pause-button is clicked) the </a:t>
            </a:r>
            <a:r>
              <a:rPr lang="en-US" sz="1800" dirty="0">
                <a:latin typeface="Consolas" pitchFamily="49" charset="0"/>
                <a:cs typeface="Consolas" pitchFamily="49" charset="0"/>
              </a:rPr>
              <a:t>action</a:t>
            </a:r>
            <a:r>
              <a:rPr lang="en-US" sz="1800" dirty="0"/>
              <a:t> happens to </a:t>
            </a:r>
            <a:r>
              <a:rPr lang="en-US" sz="1800" dirty="0">
                <a:latin typeface="Consolas" pitchFamily="49" charset="0"/>
                <a:cs typeface="Consolas" pitchFamily="49" charset="0"/>
              </a:rPr>
              <a:t>ref</a:t>
            </a:r>
            <a:r>
              <a:rPr lang="en-US" sz="1800" dirty="0"/>
              <a:t> (the video named movie1 is paused).</a:t>
            </a:r>
          </a:p>
          <a:p>
            <a:pPr marL="400050" lvl="1" indent="0">
              <a:buNone/>
            </a:pPr>
            <a:r>
              <a:rPr lang="en-US" sz="1800" dirty="0"/>
              <a:t/>
            </a:r>
            <a:br>
              <a:rPr lang="en-US" sz="1800" dirty="0"/>
            </a:br>
            <a:r>
              <a:rPr lang="en-US" sz="1800" dirty="0">
                <a:latin typeface="Consolas" pitchFamily="49" charset="0"/>
                <a:cs typeface="Consolas" pitchFamily="49" charset="0"/>
              </a:rPr>
              <a:t>&lt;epub:trigger </a:t>
            </a:r>
            <a:r>
              <a:rPr lang="en-US" sz="1800" dirty="0" err="1">
                <a:latin typeface="Consolas" pitchFamily="49" charset="0"/>
                <a:cs typeface="Consolas" pitchFamily="49" charset="0"/>
              </a:rPr>
              <a:t>ev:observer</a:t>
            </a:r>
            <a:r>
              <a:rPr lang="en-US" sz="1800" dirty="0" smtClean="0">
                <a:latin typeface="Consolas" pitchFamily="49" charset="0"/>
                <a:cs typeface="Consolas" pitchFamily="49" charset="0"/>
              </a:rPr>
              <a:t>="pause-button" </a:t>
            </a:r>
            <a:r>
              <a:rPr lang="en-US" sz="1800" dirty="0" err="1">
                <a:solidFill>
                  <a:schemeClr val="accent4">
                    <a:lumMod val="75000"/>
                  </a:schemeClr>
                </a:solidFill>
                <a:latin typeface="Consolas" pitchFamily="49" charset="0"/>
                <a:cs typeface="Consolas" pitchFamily="49" charset="0"/>
              </a:rPr>
              <a:t>ev:event</a:t>
            </a:r>
            <a:r>
              <a:rPr lang="en-US" sz="1800" dirty="0" smtClean="0">
                <a:solidFill>
                  <a:schemeClr val="accent4">
                    <a:lumMod val="75000"/>
                  </a:schemeClr>
                </a:solidFill>
                <a:latin typeface="Consolas" pitchFamily="49" charset="0"/>
                <a:cs typeface="Consolas" pitchFamily="49" charset="0"/>
              </a:rPr>
              <a:t>="click" </a:t>
            </a:r>
            <a:r>
              <a:rPr lang="en-US" sz="1800" dirty="0">
                <a:latin typeface="Consolas" pitchFamily="49" charset="0"/>
                <a:cs typeface="Consolas" pitchFamily="49" charset="0"/>
              </a:rPr>
              <a:t>action</a:t>
            </a:r>
            <a:r>
              <a:rPr lang="en-US" sz="1800" dirty="0" smtClean="0">
                <a:latin typeface="Consolas" pitchFamily="49" charset="0"/>
                <a:cs typeface="Consolas" pitchFamily="49" charset="0"/>
              </a:rPr>
              <a:t>="pause" </a:t>
            </a:r>
            <a:r>
              <a:rPr lang="en-US" sz="1800" dirty="0">
                <a:latin typeface="Consolas" pitchFamily="49" charset="0"/>
                <a:cs typeface="Consolas" pitchFamily="49" charset="0"/>
              </a:rPr>
              <a:t>ref</a:t>
            </a:r>
            <a:r>
              <a:rPr lang="en-US" sz="1800" dirty="0" smtClean="0">
                <a:latin typeface="Consolas" pitchFamily="49" charset="0"/>
                <a:cs typeface="Consolas" pitchFamily="49" charset="0"/>
              </a:rPr>
              <a:t>="movie1"/&gt;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&lt;video id</a:t>
            </a:r>
            <a:r>
              <a:rPr lang="en-US" sz="1800" dirty="0" smtClean="0">
                <a:latin typeface="Consolas" pitchFamily="49" charset="0"/>
                <a:cs typeface="Consolas" pitchFamily="49" charset="0"/>
              </a:rPr>
              <a:t>="movie1" </a:t>
            </a:r>
            <a:r>
              <a:rPr lang="en-US" sz="1800" dirty="0" err="1">
                <a:latin typeface="Consolas" pitchFamily="49" charset="0"/>
                <a:cs typeface="Consolas" pitchFamily="49" charset="0"/>
              </a:rPr>
              <a:t>src</a:t>
            </a:r>
            <a:r>
              <a:rPr lang="en-US" sz="1800" dirty="0" smtClean="0">
                <a:latin typeface="Consolas" pitchFamily="49" charset="0"/>
                <a:cs typeface="Consolas" pitchFamily="49" charset="0"/>
              </a:rPr>
              <a:t>="movie.mp4" </a:t>
            </a:r>
            <a:r>
              <a:rPr lang="en-US" sz="1800" dirty="0">
                <a:latin typeface="Consolas" pitchFamily="49" charset="0"/>
                <a:cs typeface="Consolas" pitchFamily="49" charset="0"/>
              </a:rPr>
              <a:t>width</a:t>
            </a:r>
            <a:r>
              <a:rPr lang="en-US" sz="1800" dirty="0" smtClean="0">
                <a:latin typeface="Consolas" pitchFamily="49" charset="0"/>
                <a:cs typeface="Consolas" pitchFamily="49" charset="0"/>
              </a:rPr>
              <a:t>="320" </a:t>
            </a:r>
            <a:r>
              <a:rPr lang="en-US" sz="1800" dirty="0">
                <a:latin typeface="Consolas" pitchFamily="49" charset="0"/>
                <a:cs typeface="Consolas" pitchFamily="49" charset="0"/>
              </a:rPr>
              <a:t>height</a:t>
            </a:r>
            <a:r>
              <a:rPr lang="en-US" sz="1800" dirty="0" smtClean="0">
                <a:latin typeface="Consolas" pitchFamily="49" charset="0"/>
                <a:cs typeface="Consolas" pitchFamily="49" charset="0"/>
              </a:rPr>
              <a:t>="240"/&gt;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&lt;span class</a:t>
            </a:r>
            <a:r>
              <a:rPr lang="en-US" sz="1800" dirty="0" smtClean="0">
                <a:latin typeface="Consolas" pitchFamily="49" charset="0"/>
                <a:cs typeface="Consolas" pitchFamily="49" charset="0"/>
              </a:rPr>
              <a:t>="button" </a:t>
            </a:r>
            <a:r>
              <a:rPr lang="en-US" sz="1800" dirty="0">
                <a:latin typeface="Consolas" pitchFamily="49" charset="0"/>
                <a:cs typeface="Consolas" pitchFamily="49" charset="0"/>
              </a:rPr>
              <a:t>id</a:t>
            </a:r>
            <a:r>
              <a:rPr lang="en-US" sz="1800" dirty="0" smtClean="0">
                <a:latin typeface="Consolas" pitchFamily="49" charset="0"/>
                <a:cs typeface="Consolas" pitchFamily="49" charset="0"/>
              </a:rPr>
              <a:t>="pause-button"&gt;</a:t>
            </a:r>
            <a:r>
              <a:rPr lang="en-US" sz="1800" dirty="0">
                <a:latin typeface="Consolas" pitchFamily="49" charset="0"/>
                <a:cs typeface="Consolas" pitchFamily="49" charset="0"/>
              </a:rPr>
              <a:t>Pause&lt;/span</a:t>
            </a:r>
            <a:r>
              <a:rPr lang="en-US" sz="1800" dirty="0" smtClean="0">
                <a:latin typeface="Consolas" pitchFamily="49" charset="0"/>
                <a:cs typeface="Consolas" pitchFamily="49" charset="0"/>
              </a:rPr>
              <a:t>&gt;</a:t>
            </a:r>
            <a:endParaRPr lang="en-US" sz="1800" dirty="0"/>
          </a:p>
        </p:txBody>
      </p:sp>
      <p:sp>
        <p:nvSpPr>
          <p:cNvPr id="4" name="TextBox 3"/>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chemeClr val="accent4">
                    <a:lumMod val="75000"/>
                  </a:schemeClr>
                </a:solidFill>
              </a:rPr>
              <a:t>ev:event</a:t>
            </a:r>
            <a:endParaRPr lang="en-US" b="1" dirty="0">
              <a:solidFill>
                <a:schemeClr val="accent4">
                  <a:lumMod val="75000"/>
                </a:schemeClr>
              </a:solidFill>
            </a:endParaRPr>
          </a:p>
        </p:txBody>
      </p:sp>
    </p:spTree>
    <p:extLst>
      <p:ext uri="{BB962C8B-B14F-4D97-AF65-F5344CB8AC3E}">
        <p14:creationId xmlns="" xmlns:p14="http://schemas.microsoft.com/office/powerpoint/2010/main" val="25470156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885951"/>
            <a:ext cx="8229600" cy="2857499"/>
          </a:xfrm>
        </p:spPr>
        <p:txBody>
          <a:bodyPr>
            <a:noAutofit/>
          </a:bodyPr>
          <a:lstStyle/>
          <a:p>
            <a:pPr marL="0" indent="0">
              <a:buNone/>
            </a:pPr>
            <a:r>
              <a:rPr lang="en-US" sz="2300" dirty="0" smtClean="0">
                <a:latin typeface="Consolas" pitchFamily="49" charset="0"/>
                <a:cs typeface="Consolas" pitchFamily="49" charset="0"/>
              </a:rPr>
              <a:t>action</a:t>
            </a:r>
            <a:r>
              <a:rPr lang="en-US" sz="2300" dirty="0" smtClean="0">
                <a:latin typeface="Consolas" pitchFamily="49" charset="0"/>
                <a:cs typeface="Consolas" pitchFamily="49" charset="0"/>
              </a:rPr>
              <a:t>="show" </a:t>
            </a:r>
            <a:r>
              <a:rPr lang="en-US" sz="2300" dirty="0" smtClean="0">
                <a:latin typeface="Consolas" pitchFamily="49" charset="0"/>
                <a:cs typeface="Consolas" pitchFamily="49" charset="0"/>
              </a:rPr>
              <a:t>	</a:t>
            </a:r>
            <a:r>
              <a:rPr lang="en-US" sz="2300" dirty="0" smtClean="0"/>
              <a:t>	- sets visibility to </a:t>
            </a:r>
            <a:r>
              <a:rPr lang="en-US" sz="2300" dirty="0" smtClean="0">
                <a:latin typeface="Consolas" pitchFamily="49" charset="0"/>
                <a:cs typeface="Consolas" pitchFamily="49" charset="0"/>
              </a:rPr>
              <a:t>visible</a:t>
            </a:r>
          </a:p>
          <a:p>
            <a:pPr marL="1257300" lvl="3" indent="0">
              <a:buNone/>
            </a:pPr>
            <a:r>
              <a:rPr lang="en-US" sz="2300" dirty="0" smtClean="0">
                <a:latin typeface="Consolas" pitchFamily="49" charset="0"/>
                <a:cs typeface="Consolas" pitchFamily="49" charset="0"/>
              </a:rPr>
              <a:t>hide" </a:t>
            </a:r>
            <a:r>
              <a:rPr lang="en-US" sz="2300" dirty="0" smtClean="0"/>
              <a:t>		- sets visibility to </a:t>
            </a:r>
            <a:r>
              <a:rPr lang="en-US" sz="2300" dirty="0" smtClean="0">
                <a:latin typeface="Consolas" pitchFamily="49" charset="0"/>
                <a:cs typeface="Consolas" pitchFamily="49" charset="0"/>
              </a:rPr>
              <a:t>hidden</a:t>
            </a:r>
          </a:p>
          <a:p>
            <a:pPr marL="1257300" lvl="3" indent="0">
              <a:buNone/>
            </a:pPr>
            <a:r>
              <a:rPr lang="en-US" sz="2300" dirty="0" smtClean="0">
                <a:latin typeface="Consolas" pitchFamily="49" charset="0"/>
                <a:cs typeface="Consolas" pitchFamily="49" charset="0"/>
              </a:rPr>
              <a:t>play"</a:t>
            </a:r>
            <a:r>
              <a:rPr lang="en-US" sz="2300" dirty="0" smtClean="0"/>
              <a:t>		- plays the video or audio</a:t>
            </a:r>
          </a:p>
          <a:p>
            <a:pPr marL="1257300" lvl="3" indent="0">
              <a:buNone/>
            </a:pPr>
            <a:r>
              <a:rPr lang="en-US" sz="2300" dirty="0" smtClean="0">
                <a:latin typeface="Consolas" pitchFamily="49" charset="0"/>
                <a:cs typeface="Consolas" pitchFamily="49" charset="0"/>
              </a:rPr>
              <a:t>pause" </a:t>
            </a:r>
            <a:r>
              <a:rPr lang="en-US" sz="2300" dirty="0" smtClean="0"/>
              <a:t>		- pauses playing</a:t>
            </a:r>
          </a:p>
          <a:p>
            <a:pPr marL="1257300" lvl="3" indent="0">
              <a:buNone/>
            </a:pPr>
            <a:r>
              <a:rPr lang="en-US" sz="2300" dirty="0" smtClean="0">
                <a:latin typeface="Consolas" pitchFamily="49" charset="0"/>
                <a:cs typeface="Consolas" pitchFamily="49" charset="0"/>
              </a:rPr>
              <a:t>resume" </a:t>
            </a:r>
            <a:r>
              <a:rPr lang="en-US" sz="2300" dirty="0" smtClean="0"/>
              <a:t>		- resumes playing</a:t>
            </a:r>
          </a:p>
          <a:p>
            <a:pPr marL="1257300" lvl="3" indent="0">
              <a:buNone/>
            </a:pPr>
            <a:r>
              <a:rPr lang="en-US" sz="2300" dirty="0" smtClean="0">
                <a:latin typeface="Consolas" pitchFamily="49" charset="0"/>
                <a:cs typeface="Consolas" pitchFamily="49" charset="0"/>
              </a:rPr>
              <a:t>mute" </a:t>
            </a:r>
            <a:r>
              <a:rPr lang="en-US" sz="2300" dirty="0" smtClean="0"/>
              <a:t>		- mutes the sound</a:t>
            </a:r>
          </a:p>
          <a:p>
            <a:pPr marL="1257300" lvl="3" indent="0">
              <a:buNone/>
            </a:pPr>
            <a:r>
              <a:rPr lang="en-US" sz="2300" dirty="0" err="1" smtClean="0">
                <a:latin typeface="Consolas" pitchFamily="49" charset="0"/>
                <a:cs typeface="Consolas" pitchFamily="49" charset="0"/>
              </a:rPr>
              <a:t>unmute</a:t>
            </a:r>
            <a:r>
              <a:rPr lang="en-US" sz="2300" dirty="0" smtClean="0">
                <a:latin typeface="Consolas" pitchFamily="49" charset="0"/>
                <a:cs typeface="Consolas" pitchFamily="49" charset="0"/>
              </a:rPr>
              <a:t>" </a:t>
            </a:r>
            <a:r>
              <a:rPr lang="en-US" sz="2300" dirty="0" smtClean="0">
                <a:latin typeface="Consolas" pitchFamily="49" charset="0"/>
                <a:cs typeface="Consolas" pitchFamily="49" charset="0"/>
              </a:rPr>
              <a:t>	</a:t>
            </a:r>
            <a:r>
              <a:rPr lang="en-US" sz="2300" dirty="0" smtClean="0"/>
              <a:t>	- unmutes the sound</a:t>
            </a:r>
            <a:endParaRPr lang="en-US" sz="2300" dirty="0"/>
          </a:p>
        </p:txBody>
      </p:sp>
      <p:sp>
        <p:nvSpPr>
          <p:cNvPr id="4" name="TextBox 3"/>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chemeClr val="accent6">
                    <a:lumMod val="75000"/>
                  </a:schemeClr>
                </a:solidFill>
              </a:rPr>
              <a:t>action</a:t>
            </a:r>
            <a:endParaRPr lang="en-US" b="1" dirty="0">
              <a:solidFill>
                <a:schemeClr val="accent6">
                  <a:lumMod val="75000"/>
                </a:schemeClr>
              </a:solidFill>
            </a:endParaRPr>
          </a:p>
        </p:txBody>
      </p:sp>
      <p:sp>
        <p:nvSpPr>
          <p:cNvPr id="5" name="TextBox 4"/>
          <p:cNvSpPr txBox="1"/>
          <p:nvPr/>
        </p:nvSpPr>
        <p:spPr>
          <a:xfrm>
            <a:off x="2590800" y="1351026"/>
            <a:ext cx="3962400" cy="369332"/>
          </a:xfrm>
          <a:prstGeom prst="rect">
            <a:avLst/>
          </a:prstGeom>
          <a:noFill/>
        </p:spPr>
        <p:txBody>
          <a:bodyPr wrap="square" rtlCol="0">
            <a:spAutoFit/>
          </a:bodyPr>
          <a:lstStyle/>
          <a:p>
            <a:pPr algn="ctr"/>
            <a:r>
              <a:rPr lang="en-US" dirty="0" smtClean="0">
                <a:cs typeface="Consolas" pitchFamily="49" charset="0"/>
              </a:rPr>
              <a:t>Defines what the </a:t>
            </a:r>
            <a:r>
              <a:rPr lang="en-US" i="1" dirty="0" smtClean="0">
                <a:cs typeface="Consolas" pitchFamily="49" charset="0"/>
              </a:rPr>
              <a:t>device</a:t>
            </a:r>
            <a:r>
              <a:rPr lang="en-US" dirty="0" smtClean="0">
                <a:cs typeface="Consolas" pitchFamily="49" charset="0"/>
              </a:rPr>
              <a:t> </a:t>
            </a:r>
            <a:r>
              <a:rPr lang="en-US" dirty="0">
                <a:cs typeface="Consolas" pitchFamily="49" charset="0"/>
              </a:rPr>
              <a:t>will perform</a:t>
            </a:r>
            <a:endParaRPr lang="en-US" dirty="0"/>
          </a:p>
        </p:txBody>
      </p:sp>
    </p:spTree>
    <p:extLst>
      <p:ext uri="{BB962C8B-B14F-4D97-AF65-F5344CB8AC3E}">
        <p14:creationId xmlns="" xmlns:p14="http://schemas.microsoft.com/office/powerpoint/2010/main" val="4013206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405890"/>
            <a:ext cx="8382000" cy="3394472"/>
          </a:xfrm>
        </p:spPr>
        <p:txBody>
          <a:bodyPr>
            <a:normAutofit/>
          </a:bodyPr>
          <a:lstStyle/>
          <a:p>
            <a:pPr marL="0" indent="0">
              <a:buNone/>
            </a:pPr>
            <a:r>
              <a:rPr lang="en-US" sz="2800" b="1" dirty="0"/>
              <a:t>Example:</a:t>
            </a:r>
          </a:p>
          <a:p>
            <a:pPr marL="400050" lvl="1" indent="0">
              <a:buNone/>
            </a:pPr>
            <a:r>
              <a:rPr lang="en-US" sz="1800" dirty="0"/>
              <a:t>When the </a:t>
            </a:r>
            <a:r>
              <a:rPr lang="en-US" sz="1800" dirty="0">
                <a:latin typeface="Consolas" pitchFamily="49" charset="0"/>
                <a:cs typeface="Consolas" pitchFamily="49" charset="0"/>
              </a:rPr>
              <a:t>ev:event</a:t>
            </a:r>
            <a:r>
              <a:rPr lang="en-US" sz="1800" dirty="0"/>
              <a:t> happens to </a:t>
            </a:r>
            <a:r>
              <a:rPr lang="en-US" sz="1800" dirty="0">
                <a:latin typeface="Consolas" pitchFamily="49" charset="0"/>
                <a:cs typeface="Consolas" pitchFamily="49" charset="0"/>
              </a:rPr>
              <a:t>ev:observer</a:t>
            </a:r>
            <a:r>
              <a:rPr lang="en-US" sz="1800" dirty="0"/>
              <a:t> (when the pause-button is clicked) the </a:t>
            </a:r>
            <a:r>
              <a:rPr lang="en-US" sz="1800" dirty="0">
                <a:solidFill>
                  <a:schemeClr val="accent6">
                    <a:lumMod val="75000"/>
                  </a:schemeClr>
                </a:solidFill>
                <a:latin typeface="Consolas" pitchFamily="49" charset="0"/>
                <a:cs typeface="Consolas" pitchFamily="49" charset="0"/>
              </a:rPr>
              <a:t>action</a:t>
            </a:r>
            <a:r>
              <a:rPr lang="en-US" sz="1800" dirty="0">
                <a:solidFill>
                  <a:schemeClr val="accent6">
                    <a:lumMod val="75000"/>
                  </a:schemeClr>
                </a:solidFill>
              </a:rPr>
              <a:t> </a:t>
            </a:r>
            <a:r>
              <a:rPr lang="en-US" sz="1800" dirty="0"/>
              <a:t>happens to </a:t>
            </a:r>
            <a:r>
              <a:rPr lang="en-US" sz="1800" dirty="0">
                <a:latin typeface="Consolas" pitchFamily="49" charset="0"/>
                <a:cs typeface="Consolas" pitchFamily="49" charset="0"/>
              </a:rPr>
              <a:t>ref</a:t>
            </a:r>
            <a:r>
              <a:rPr lang="en-US" sz="1800" dirty="0"/>
              <a:t> (the video named movie1 is paused).</a:t>
            </a:r>
          </a:p>
          <a:p>
            <a:pPr marL="400050" lvl="1" indent="0">
              <a:buNone/>
            </a:pPr>
            <a:r>
              <a:rPr lang="en-US" sz="1800" dirty="0"/>
              <a:t/>
            </a:r>
            <a:br>
              <a:rPr lang="en-US" sz="1800" dirty="0"/>
            </a:br>
            <a:r>
              <a:rPr lang="en-US" sz="1800" dirty="0">
                <a:latin typeface="Consolas" pitchFamily="49" charset="0"/>
                <a:cs typeface="Consolas" pitchFamily="49" charset="0"/>
              </a:rPr>
              <a:t>&lt;epub:trigger </a:t>
            </a:r>
            <a:r>
              <a:rPr lang="en-US" sz="1800" dirty="0" err="1">
                <a:latin typeface="Consolas" pitchFamily="49" charset="0"/>
                <a:cs typeface="Consolas" pitchFamily="49" charset="0"/>
              </a:rPr>
              <a:t>ev:observer</a:t>
            </a:r>
            <a:r>
              <a:rPr lang="en-US" sz="1800" dirty="0" smtClean="0">
                <a:latin typeface="Consolas" pitchFamily="49" charset="0"/>
                <a:cs typeface="Consolas" pitchFamily="49" charset="0"/>
              </a:rPr>
              <a:t>="pause-button" </a:t>
            </a:r>
            <a:r>
              <a:rPr lang="en-US" sz="1800" dirty="0" err="1">
                <a:latin typeface="Consolas" pitchFamily="49" charset="0"/>
                <a:cs typeface="Consolas" pitchFamily="49" charset="0"/>
              </a:rPr>
              <a:t>ev:event</a:t>
            </a:r>
            <a:r>
              <a:rPr lang="en-US" sz="1800" dirty="0" smtClean="0">
                <a:latin typeface="Consolas" pitchFamily="49" charset="0"/>
                <a:cs typeface="Consolas" pitchFamily="49" charset="0"/>
              </a:rPr>
              <a:t>="click" </a:t>
            </a:r>
            <a:r>
              <a:rPr lang="en-US" sz="1800" dirty="0">
                <a:solidFill>
                  <a:schemeClr val="accent6">
                    <a:lumMod val="75000"/>
                  </a:schemeClr>
                </a:solidFill>
                <a:latin typeface="Consolas" pitchFamily="49" charset="0"/>
                <a:cs typeface="Consolas" pitchFamily="49" charset="0"/>
              </a:rPr>
              <a:t>action</a:t>
            </a:r>
            <a:r>
              <a:rPr lang="en-US" sz="1800" dirty="0" smtClean="0">
                <a:solidFill>
                  <a:schemeClr val="accent6">
                    <a:lumMod val="75000"/>
                  </a:schemeClr>
                </a:solidFill>
                <a:latin typeface="Consolas" pitchFamily="49" charset="0"/>
                <a:cs typeface="Consolas" pitchFamily="49" charset="0"/>
              </a:rPr>
              <a:t>="pause" </a:t>
            </a:r>
            <a:r>
              <a:rPr lang="en-US" sz="1800" dirty="0">
                <a:latin typeface="Consolas" pitchFamily="49" charset="0"/>
                <a:cs typeface="Consolas" pitchFamily="49" charset="0"/>
              </a:rPr>
              <a:t>ref</a:t>
            </a:r>
            <a:r>
              <a:rPr lang="en-US" sz="1800" dirty="0" smtClean="0">
                <a:latin typeface="Consolas" pitchFamily="49" charset="0"/>
                <a:cs typeface="Consolas" pitchFamily="49" charset="0"/>
              </a:rPr>
              <a:t>="movie1"/&gt;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&lt;video id</a:t>
            </a:r>
            <a:r>
              <a:rPr lang="en-US" sz="1800" dirty="0" smtClean="0">
                <a:latin typeface="Consolas" pitchFamily="49" charset="0"/>
                <a:cs typeface="Consolas" pitchFamily="49" charset="0"/>
              </a:rPr>
              <a:t>="movie1" </a:t>
            </a:r>
            <a:r>
              <a:rPr lang="en-US" sz="1800" dirty="0" err="1">
                <a:latin typeface="Consolas" pitchFamily="49" charset="0"/>
                <a:cs typeface="Consolas" pitchFamily="49" charset="0"/>
              </a:rPr>
              <a:t>src</a:t>
            </a:r>
            <a:r>
              <a:rPr lang="en-US" sz="1800" dirty="0" smtClean="0">
                <a:latin typeface="Consolas" pitchFamily="49" charset="0"/>
                <a:cs typeface="Consolas" pitchFamily="49" charset="0"/>
              </a:rPr>
              <a:t>="movie.mp4" </a:t>
            </a:r>
            <a:r>
              <a:rPr lang="en-US" sz="1800" dirty="0">
                <a:latin typeface="Consolas" pitchFamily="49" charset="0"/>
                <a:cs typeface="Consolas" pitchFamily="49" charset="0"/>
              </a:rPr>
              <a:t>width</a:t>
            </a:r>
            <a:r>
              <a:rPr lang="en-US" sz="1800" dirty="0" smtClean="0">
                <a:latin typeface="Consolas" pitchFamily="49" charset="0"/>
                <a:cs typeface="Consolas" pitchFamily="49" charset="0"/>
              </a:rPr>
              <a:t>="320" </a:t>
            </a:r>
            <a:r>
              <a:rPr lang="en-US" sz="1800" dirty="0">
                <a:latin typeface="Consolas" pitchFamily="49" charset="0"/>
                <a:cs typeface="Consolas" pitchFamily="49" charset="0"/>
              </a:rPr>
              <a:t>height</a:t>
            </a:r>
            <a:r>
              <a:rPr lang="en-US" sz="1800" dirty="0" smtClean="0">
                <a:latin typeface="Consolas" pitchFamily="49" charset="0"/>
                <a:cs typeface="Consolas" pitchFamily="49" charset="0"/>
              </a:rPr>
              <a:t>="240"/&gt;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&lt;span class</a:t>
            </a:r>
            <a:r>
              <a:rPr lang="en-US" sz="1800" dirty="0" smtClean="0">
                <a:latin typeface="Consolas" pitchFamily="49" charset="0"/>
                <a:cs typeface="Consolas" pitchFamily="49" charset="0"/>
              </a:rPr>
              <a:t>="button" </a:t>
            </a:r>
            <a:r>
              <a:rPr lang="en-US" sz="1800" dirty="0">
                <a:latin typeface="Consolas" pitchFamily="49" charset="0"/>
                <a:cs typeface="Consolas" pitchFamily="49" charset="0"/>
              </a:rPr>
              <a:t>id</a:t>
            </a:r>
            <a:r>
              <a:rPr lang="en-US" sz="1800" dirty="0" smtClean="0">
                <a:latin typeface="Consolas" pitchFamily="49" charset="0"/>
                <a:cs typeface="Consolas" pitchFamily="49" charset="0"/>
              </a:rPr>
              <a:t>="pause-button"&gt;</a:t>
            </a:r>
            <a:r>
              <a:rPr lang="en-US" sz="1800" dirty="0">
                <a:latin typeface="Consolas" pitchFamily="49" charset="0"/>
                <a:cs typeface="Consolas" pitchFamily="49" charset="0"/>
              </a:rPr>
              <a:t>Pause&lt;/span</a:t>
            </a:r>
            <a:r>
              <a:rPr lang="en-US" sz="1800" dirty="0" smtClean="0">
                <a:latin typeface="Consolas" pitchFamily="49" charset="0"/>
                <a:cs typeface="Consolas" pitchFamily="49" charset="0"/>
              </a:rPr>
              <a:t>&gt;</a:t>
            </a:r>
            <a:endParaRPr lang="en-US" sz="1800" dirty="0"/>
          </a:p>
        </p:txBody>
      </p:sp>
      <p:sp>
        <p:nvSpPr>
          <p:cNvPr id="4" name="TextBox 3"/>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chemeClr val="accent6">
                    <a:lumMod val="75000"/>
                  </a:schemeClr>
                </a:solidFill>
              </a:rPr>
              <a:t>action</a:t>
            </a:r>
            <a:endParaRPr lang="en-US" b="1" dirty="0">
              <a:solidFill>
                <a:schemeClr val="accent6">
                  <a:lumMod val="75000"/>
                </a:schemeClr>
              </a:solidFill>
            </a:endParaRPr>
          </a:p>
        </p:txBody>
      </p:sp>
    </p:spTree>
    <p:extLst>
      <p:ext uri="{BB962C8B-B14F-4D97-AF65-F5344CB8AC3E}">
        <p14:creationId xmlns="" xmlns:p14="http://schemas.microsoft.com/office/powerpoint/2010/main" val="2373725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771651"/>
            <a:ext cx="8458200" cy="2822972"/>
          </a:xfrm>
        </p:spPr>
        <p:txBody>
          <a:bodyPr>
            <a:normAutofit/>
          </a:bodyPr>
          <a:lstStyle/>
          <a:p>
            <a:pPr marL="0" indent="0">
              <a:buNone/>
            </a:pPr>
            <a:r>
              <a:rPr lang="en-US" sz="2800" b="1" dirty="0"/>
              <a:t>Example:</a:t>
            </a:r>
          </a:p>
          <a:p>
            <a:pPr marL="400050" lvl="1" indent="0">
              <a:buNone/>
            </a:pPr>
            <a:r>
              <a:rPr lang="en-US" sz="1800" dirty="0"/>
              <a:t>When the </a:t>
            </a:r>
            <a:r>
              <a:rPr lang="en-US" sz="1800" dirty="0">
                <a:latin typeface="Consolas" pitchFamily="49" charset="0"/>
                <a:cs typeface="Consolas" pitchFamily="49" charset="0"/>
              </a:rPr>
              <a:t>ev:event</a:t>
            </a:r>
            <a:r>
              <a:rPr lang="en-US" sz="1800" dirty="0"/>
              <a:t> happens to </a:t>
            </a:r>
            <a:r>
              <a:rPr lang="en-US" sz="1800" dirty="0">
                <a:latin typeface="Consolas" pitchFamily="49" charset="0"/>
                <a:cs typeface="Consolas" pitchFamily="49" charset="0"/>
              </a:rPr>
              <a:t>ev:observer</a:t>
            </a:r>
            <a:r>
              <a:rPr lang="en-US" sz="1800" dirty="0"/>
              <a:t> (when the pause-button is clicked) the </a:t>
            </a:r>
            <a:r>
              <a:rPr lang="en-US" sz="1800" dirty="0">
                <a:latin typeface="Consolas" pitchFamily="49" charset="0"/>
                <a:cs typeface="Consolas" pitchFamily="49" charset="0"/>
              </a:rPr>
              <a:t>action</a:t>
            </a:r>
            <a:r>
              <a:rPr lang="en-US" sz="1800" dirty="0"/>
              <a:t> happens to </a:t>
            </a:r>
            <a:r>
              <a:rPr lang="en-US" sz="1800" dirty="0">
                <a:latin typeface="Consolas" pitchFamily="49" charset="0"/>
                <a:cs typeface="Consolas" pitchFamily="49" charset="0"/>
              </a:rPr>
              <a:t>ref</a:t>
            </a:r>
            <a:r>
              <a:rPr lang="en-US" sz="1800" dirty="0"/>
              <a:t> (the video named movie1 is paused).</a:t>
            </a:r>
          </a:p>
          <a:p>
            <a:pPr marL="400050" lvl="1" indent="0">
              <a:buNone/>
            </a:pPr>
            <a:r>
              <a:rPr lang="en-US" sz="1800" dirty="0"/>
              <a:t/>
            </a:r>
            <a:br>
              <a:rPr lang="en-US" sz="1800" dirty="0"/>
            </a:br>
            <a:r>
              <a:rPr lang="en-US" sz="1800" dirty="0">
                <a:latin typeface="Consolas" pitchFamily="49" charset="0"/>
                <a:cs typeface="Consolas" pitchFamily="49" charset="0"/>
              </a:rPr>
              <a:t>&lt;epub:trigger </a:t>
            </a:r>
            <a:r>
              <a:rPr lang="en-US" sz="1800" dirty="0" err="1">
                <a:latin typeface="Consolas" pitchFamily="49" charset="0"/>
                <a:cs typeface="Consolas" pitchFamily="49" charset="0"/>
              </a:rPr>
              <a:t>ev:observer</a:t>
            </a:r>
            <a:r>
              <a:rPr lang="en-US" sz="1800" dirty="0" smtClean="0">
                <a:latin typeface="Consolas" pitchFamily="49" charset="0"/>
                <a:cs typeface="Consolas" pitchFamily="49" charset="0"/>
              </a:rPr>
              <a:t>="pause-button" </a:t>
            </a:r>
            <a:r>
              <a:rPr lang="en-US" sz="1800" dirty="0" err="1">
                <a:latin typeface="Consolas" pitchFamily="49" charset="0"/>
                <a:cs typeface="Consolas" pitchFamily="49" charset="0"/>
              </a:rPr>
              <a:t>ev:event</a:t>
            </a:r>
            <a:r>
              <a:rPr lang="en-US" sz="1800" dirty="0" smtClean="0">
                <a:latin typeface="Consolas" pitchFamily="49" charset="0"/>
                <a:cs typeface="Consolas" pitchFamily="49" charset="0"/>
              </a:rPr>
              <a:t>="click" </a:t>
            </a:r>
            <a:r>
              <a:rPr lang="en-US" sz="1800" dirty="0">
                <a:latin typeface="Consolas" pitchFamily="49" charset="0"/>
                <a:cs typeface="Consolas" pitchFamily="49" charset="0"/>
              </a:rPr>
              <a:t>action</a:t>
            </a:r>
            <a:r>
              <a:rPr lang="en-US" sz="1800" dirty="0" smtClean="0">
                <a:latin typeface="Consolas" pitchFamily="49" charset="0"/>
                <a:cs typeface="Consolas" pitchFamily="49" charset="0"/>
              </a:rPr>
              <a:t>="pause" </a:t>
            </a:r>
            <a:r>
              <a:rPr lang="en-US" sz="1800" dirty="0">
                <a:solidFill>
                  <a:srgbClr val="005C80"/>
                </a:solidFill>
                <a:latin typeface="Consolas" pitchFamily="49" charset="0"/>
                <a:cs typeface="Consolas" pitchFamily="49" charset="0"/>
              </a:rPr>
              <a:t>ref</a:t>
            </a:r>
            <a:r>
              <a:rPr lang="en-US" sz="1800" dirty="0" smtClean="0">
                <a:solidFill>
                  <a:srgbClr val="005C80"/>
                </a:solidFill>
                <a:latin typeface="Consolas" pitchFamily="49" charset="0"/>
                <a:cs typeface="Consolas" pitchFamily="49" charset="0"/>
              </a:rPr>
              <a:t>="movie1"</a:t>
            </a:r>
            <a:r>
              <a:rPr lang="en-US" sz="1800" dirty="0" smtClean="0">
                <a:latin typeface="Consolas" pitchFamily="49" charset="0"/>
                <a:cs typeface="Consolas" pitchFamily="49" charset="0"/>
              </a:rPr>
              <a:t>/&gt;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&lt;video </a:t>
            </a:r>
            <a:r>
              <a:rPr lang="en-US" sz="1800" dirty="0">
                <a:solidFill>
                  <a:srgbClr val="005C80"/>
                </a:solidFill>
                <a:latin typeface="Consolas" pitchFamily="49" charset="0"/>
                <a:cs typeface="Consolas" pitchFamily="49" charset="0"/>
              </a:rPr>
              <a:t>id</a:t>
            </a:r>
            <a:r>
              <a:rPr lang="en-US" sz="1800" dirty="0" smtClean="0">
                <a:solidFill>
                  <a:srgbClr val="005C80"/>
                </a:solidFill>
                <a:latin typeface="Consolas" pitchFamily="49" charset="0"/>
                <a:cs typeface="Consolas" pitchFamily="49" charset="0"/>
              </a:rPr>
              <a:t>="movie1" </a:t>
            </a:r>
            <a:r>
              <a:rPr lang="en-US" sz="1800" dirty="0" err="1">
                <a:latin typeface="Consolas" pitchFamily="49" charset="0"/>
                <a:cs typeface="Consolas" pitchFamily="49" charset="0"/>
              </a:rPr>
              <a:t>src</a:t>
            </a:r>
            <a:r>
              <a:rPr lang="en-US" sz="1800" dirty="0" smtClean="0">
                <a:latin typeface="Consolas" pitchFamily="49" charset="0"/>
                <a:cs typeface="Consolas" pitchFamily="49" charset="0"/>
              </a:rPr>
              <a:t>="movie.mp4" </a:t>
            </a:r>
            <a:r>
              <a:rPr lang="en-US" sz="1800" dirty="0">
                <a:latin typeface="Consolas" pitchFamily="49" charset="0"/>
                <a:cs typeface="Consolas" pitchFamily="49" charset="0"/>
              </a:rPr>
              <a:t>width</a:t>
            </a:r>
            <a:r>
              <a:rPr lang="en-US" sz="1800" dirty="0" smtClean="0">
                <a:latin typeface="Consolas" pitchFamily="49" charset="0"/>
                <a:cs typeface="Consolas" pitchFamily="49" charset="0"/>
              </a:rPr>
              <a:t>="320" </a:t>
            </a:r>
            <a:r>
              <a:rPr lang="en-US" sz="1800" dirty="0">
                <a:latin typeface="Consolas" pitchFamily="49" charset="0"/>
                <a:cs typeface="Consolas" pitchFamily="49" charset="0"/>
              </a:rPr>
              <a:t>height</a:t>
            </a:r>
            <a:r>
              <a:rPr lang="en-US" sz="1800" dirty="0" smtClean="0">
                <a:latin typeface="Consolas" pitchFamily="49" charset="0"/>
                <a:cs typeface="Consolas" pitchFamily="49" charset="0"/>
              </a:rPr>
              <a:t>="240"/&gt;</a:t>
            </a: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1800" dirty="0">
                <a:latin typeface="Consolas" pitchFamily="49" charset="0"/>
                <a:cs typeface="Consolas" pitchFamily="49" charset="0"/>
              </a:rPr>
              <a:t>&lt;span class</a:t>
            </a:r>
            <a:r>
              <a:rPr lang="en-US" sz="1800" dirty="0" smtClean="0">
                <a:latin typeface="Consolas" pitchFamily="49" charset="0"/>
                <a:cs typeface="Consolas" pitchFamily="49" charset="0"/>
              </a:rPr>
              <a:t>="button" </a:t>
            </a:r>
            <a:r>
              <a:rPr lang="en-US" sz="1800" dirty="0">
                <a:latin typeface="Consolas" pitchFamily="49" charset="0"/>
                <a:cs typeface="Consolas" pitchFamily="49" charset="0"/>
              </a:rPr>
              <a:t>id</a:t>
            </a:r>
            <a:r>
              <a:rPr lang="en-US" sz="1800" dirty="0" smtClean="0">
                <a:latin typeface="Consolas" pitchFamily="49" charset="0"/>
                <a:cs typeface="Consolas" pitchFamily="49" charset="0"/>
              </a:rPr>
              <a:t>="pause-button"&gt;</a:t>
            </a:r>
            <a:r>
              <a:rPr lang="en-US" sz="1800" dirty="0">
                <a:latin typeface="Consolas" pitchFamily="49" charset="0"/>
                <a:cs typeface="Consolas" pitchFamily="49" charset="0"/>
              </a:rPr>
              <a:t>Pause&lt;/span</a:t>
            </a:r>
            <a:r>
              <a:rPr lang="en-US" sz="1800" dirty="0" smtClean="0">
                <a:latin typeface="Consolas" pitchFamily="49" charset="0"/>
                <a:cs typeface="Consolas" pitchFamily="49" charset="0"/>
              </a:rPr>
              <a:t>&gt;</a:t>
            </a:r>
            <a:endParaRPr lang="en-US" sz="1800" dirty="0"/>
          </a:p>
        </p:txBody>
      </p:sp>
      <p:sp>
        <p:nvSpPr>
          <p:cNvPr id="4" name="TextBox 3"/>
          <p:cNvSpPr txBox="1"/>
          <p:nvPr/>
        </p:nvSpPr>
        <p:spPr>
          <a:xfrm>
            <a:off x="2781300" y="886852"/>
            <a:ext cx="3581400" cy="646331"/>
          </a:xfrm>
          <a:prstGeom prst="rect">
            <a:avLst/>
          </a:prstGeom>
          <a:noFill/>
        </p:spPr>
        <p:txBody>
          <a:bodyPr wrap="square" rtlCol="0">
            <a:spAutoFit/>
          </a:bodyPr>
          <a:lstStyle/>
          <a:p>
            <a:pPr algn="ctr"/>
            <a:r>
              <a:rPr lang="en-US" sz="3600" b="1" dirty="0" smtClean="0">
                <a:solidFill>
                  <a:srgbClr val="005C80"/>
                </a:solidFill>
              </a:rPr>
              <a:t>ref</a:t>
            </a:r>
            <a:endParaRPr lang="en-US" b="1" dirty="0">
              <a:solidFill>
                <a:srgbClr val="005C80"/>
              </a:solidFill>
            </a:endParaRPr>
          </a:p>
        </p:txBody>
      </p:sp>
      <p:sp>
        <p:nvSpPr>
          <p:cNvPr id="5" name="TextBox 4"/>
          <p:cNvSpPr txBox="1"/>
          <p:nvPr/>
        </p:nvSpPr>
        <p:spPr>
          <a:xfrm>
            <a:off x="2318402" y="1351026"/>
            <a:ext cx="4491742" cy="369332"/>
          </a:xfrm>
          <a:prstGeom prst="rect">
            <a:avLst/>
          </a:prstGeom>
          <a:noFill/>
        </p:spPr>
        <p:txBody>
          <a:bodyPr wrap="none" rtlCol="0">
            <a:spAutoFit/>
          </a:bodyPr>
          <a:lstStyle/>
          <a:p>
            <a:r>
              <a:rPr lang="en-US" dirty="0"/>
              <a:t>Identifies the item that will </a:t>
            </a:r>
            <a:r>
              <a:rPr lang="en-US" i="1" dirty="0"/>
              <a:t>receive</a:t>
            </a:r>
            <a:r>
              <a:rPr lang="en-US" dirty="0"/>
              <a:t> the action</a:t>
            </a:r>
            <a:r>
              <a:rPr lang="en-US" dirty="0" smtClean="0"/>
              <a:t>.</a:t>
            </a:r>
            <a:endParaRPr lang="en-US" dirty="0"/>
          </a:p>
        </p:txBody>
      </p:sp>
    </p:spTree>
    <p:extLst>
      <p:ext uri="{BB962C8B-B14F-4D97-AF65-F5344CB8AC3E}">
        <p14:creationId xmlns="" xmlns:p14="http://schemas.microsoft.com/office/powerpoint/2010/main" val="1071467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epub:triggers</a:t>
            </a:r>
            <a:endParaRPr lang="en-US" dirty="0"/>
          </a:p>
        </p:txBody>
      </p:sp>
      <p:sp>
        <p:nvSpPr>
          <p:cNvPr id="3" name="Content Placeholder 2"/>
          <p:cNvSpPr>
            <a:spLocks noGrp="1"/>
          </p:cNvSpPr>
          <p:nvPr>
            <p:ph idx="1"/>
          </p:nvPr>
        </p:nvSpPr>
        <p:spPr>
          <a:xfrm>
            <a:off x="457200" y="1028700"/>
            <a:ext cx="8458200" cy="3371850"/>
          </a:xfrm>
        </p:spPr>
        <p:txBody>
          <a:bodyPr>
            <a:normAutofit fontScale="92500" lnSpcReduction="20000"/>
          </a:bodyPr>
          <a:lstStyle/>
          <a:p>
            <a:pPr marL="0" indent="0">
              <a:buNone/>
            </a:pPr>
            <a:r>
              <a:rPr lang="en-US" sz="2800" b="1" dirty="0"/>
              <a:t>Example:</a:t>
            </a:r>
          </a:p>
          <a:p>
            <a:pPr marL="400050" lvl="1" indent="0">
              <a:buNone/>
            </a:pPr>
            <a:r>
              <a:rPr lang="en-US" sz="1800" dirty="0"/>
              <a:t>When the </a:t>
            </a:r>
            <a:r>
              <a:rPr lang="en-US" sz="1800" dirty="0">
                <a:solidFill>
                  <a:schemeClr val="accent4">
                    <a:lumMod val="75000"/>
                  </a:schemeClr>
                </a:solidFill>
                <a:latin typeface="Consolas" pitchFamily="49" charset="0"/>
                <a:cs typeface="Consolas" pitchFamily="49" charset="0"/>
              </a:rPr>
              <a:t>ev:event</a:t>
            </a:r>
            <a:r>
              <a:rPr lang="en-US" sz="1800" dirty="0"/>
              <a:t> happens to </a:t>
            </a:r>
            <a:r>
              <a:rPr lang="en-US" sz="1800" dirty="0">
                <a:solidFill>
                  <a:srgbClr val="A5003F"/>
                </a:solidFill>
                <a:latin typeface="Consolas" pitchFamily="49" charset="0"/>
                <a:cs typeface="Consolas" pitchFamily="49" charset="0"/>
              </a:rPr>
              <a:t>ev:observer</a:t>
            </a:r>
            <a:r>
              <a:rPr lang="en-US" sz="1800" dirty="0">
                <a:solidFill>
                  <a:srgbClr val="A5003F"/>
                </a:solidFill>
              </a:rPr>
              <a:t> </a:t>
            </a:r>
            <a:r>
              <a:rPr lang="en-US" sz="1800" dirty="0"/>
              <a:t>(when the pause-button is clicked) the </a:t>
            </a:r>
            <a:r>
              <a:rPr lang="en-US" sz="1800" dirty="0">
                <a:solidFill>
                  <a:schemeClr val="accent6">
                    <a:lumMod val="75000"/>
                  </a:schemeClr>
                </a:solidFill>
                <a:latin typeface="Consolas" pitchFamily="49" charset="0"/>
                <a:cs typeface="Consolas" pitchFamily="49" charset="0"/>
              </a:rPr>
              <a:t>action</a:t>
            </a:r>
            <a:r>
              <a:rPr lang="en-US" sz="1800" dirty="0">
                <a:solidFill>
                  <a:schemeClr val="accent6">
                    <a:lumMod val="75000"/>
                  </a:schemeClr>
                </a:solidFill>
              </a:rPr>
              <a:t> </a:t>
            </a:r>
            <a:r>
              <a:rPr lang="en-US" sz="1800" dirty="0"/>
              <a:t>happens to </a:t>
            </a:r>
            <a:r>
              <a:rPr lang="en-US" sz="1800" dirty="0">
                <a:solidFill>
                  <a:srgbClr val="005C80"/>
                </a:solidFill>
                <a:latin typeface="Consolas" pitchFamily="49" charset="0"/>
                <a:cs typeface="Consolas" pitchFamily="49" charset="0"/>
              </a:rPr>
              <a:t>ref</a:t>
            </a:r>
            <a:r>
              <a:rPr lang="en-US" sz="1800" dirty="0">
                <a:solidFill>
                  <a:srgbClr val="005C80"/>
                </a:solidFill>
              </a:rPr>
              <a:t> </a:t>
            </a:r>
            <a:r>
              <a:rPr lang="en-US" sz="1800" dirty="0"/>
              <a:t>(the video named movie1 is paused).</a:t>
            </a:r>
          </a:p>
          <a:p>
            <a:pPr marL="400050" lvl="1" indent="0">
              <a:buNone/>
            </a:pPr>
            <a:endParaRPr lang="en-US" sz="1800" dirty="0" smtClean="0"/>
          </a:p>
          <a:p>
            <a:pPr marL="400050" lvl="1" indent="0">
              <a:buNone/>
            </a:pPr>
            <a:r>
              <a:rPr lang="en-US" sz="1700" dirty="0" smtClean="0">
                <a:latin typeface="Consolas" pitchFamily="49" charset="0"/>
                <a:cs typeface="Consolas" pitchFamily="49" charset="0"/>
              </a:rPr>
              <a:t>&lt;head&gt;</a:t>
            </a:r>
          </a:p>
          <a:p>
            <a:pPr marL="800100" lvl="2" indent="0">
              <a:buNone/>
            </a:pPr>
            <a:r>
              <a:rPr lang="en-US" sz="1700" dirty="0" smtClean="0">
                <a:latin typeface="Consolas" pitchFamily="49" charset="0"/>
                <a:cs typeface="Consolas" pitchFamily="49" charset="0"/>
              </a:rPr>
              <a:t>&lt;epub:trigger </a:t>
            </a:r>
            <a:r>
              <a:rPr lang="en-US" sz="1700" dirty="0" err="1" smtClean="0">
                <a:solidFill>
                  <a:srgbClr val="A5003F"/>
                </a:solidFill>
                <a:latin typeface="Consolas" pitchFamily="49" charset="0"/>
                <a:cs typeface="Consolas" pitchFamily="49" charset="0"/>
              </a:rPr>
              <a:t>ev:observer</a:t>
            </a:r>
            <a:r>
              <a:rPr lang="en-US" sz="1700" dirty="0" smtClean="0">
                <a:solidFill>
                  <a:srgbClr val="A5003F"/>
                </a:solidFill>
                <a:latin typeface="Consolas" pitchFamily="49" charset="0"/>
                <a:cs typeface="Consolas" pitchFamily="49" charset="0"/>
              </a:rPr>
              <a:t>="pause-button" </a:t>
            </a:r>
            <a:r>
              <a:rPr lang="en-US" sz="1700" dirty="0" err="1" smtClean="0">
                <a:solidFill>
                  <a:schemeClr val="accent4">
                    <a:lumMod val="75000"/>
                  </a:schemeClr>
                </a:solidFill>
                <a:latin typeface="Consolas" pitchFamily="49" charset="0"/>
                <a:cs typeface="Consolas" pitchFamily="49" charset="0"/>
              </a:rPr>
              <a:t>ev:event</a:t>
            </a:r>
            <a:r>
              <a:rPr lang="en-US" sz="1700" dirty="0" smtClean="0">
                <a:solidFill>
                  <a:schemeClr val="accent4">
                    <a:lumMod val="75000"/>
                  </a:schemeClr>
                </a:solidFill>
                <a:latin typeface="Consolas" pitchFamily="49" charset="0"/>
                <a:cs typeface="Consolas" pitchFamily="49" charset="0"/>
              </a:rPr>
              <a:t>="click" </a:t>
            </a:r>
            <a:r>
              <a:rPr lang="en-US" sz="1700" dirty="0" smtClean="0">
                <a:solidFill>
                  <a:schemeClr val="accent6">
                    <a:lumMod val="75000"/>
                  </a:schemeClr>
                </a:solidFill>
                <a:latin typeface="Consolas" pitchFamily="49" charset="0"/>
                <a:cs typeface="Consolas" pitchFamily="49" charset="0"/>
              </a:rPr>
              <a:t>action</a:t>
            </a:r>
            <a:r>
              <a:rPr lang="en-US" sz="1700" dirty="0" smtClean="0">
                <a:solidFill>
                  <a:schemeClr val="accent6">
                    <a:lumMod val="75000"/>
                  </a:schemeClr>
                </a:solidFill>
                <a:latin typeface="Consolas" pitchFamily="49" charset="0"/>
                <a:cs typeface="Consolas" pitchFamily="49" charset="0"/>
              </a:rPr>
              <a:t>="pause" </a:t>
            </a:r>
            <a:r>
              <a:rPr lang="en-US" sz="1700" dirty="0" smtClean="0">
                <a:solidFill>
                  <a:srgbClr val="005C80"/>
                </a:solidFill>
                <a:latin typeface="Consolas" pitchFamily="49" charset="0"/>
                <a:cs typeface="Consolas" pitchFamily="49" charset="0"/>
              </a:rPr>
              <a:t>ref</a:t>
            </a:r>
            <a:r>
              <a:rPr lang="en-US" sz="1700" dirty="0" smtClean="0">
                <a:solidFill>
                  <a:srgbClr val="005C80"/>
                </a:solidFill>
                <a:latin typeface="Consolas" pitchFamily="49" charset="0"/>
                <a:cs typeface="Consolas" pitchFamily="49" charset="0"/>
              </a:rPr>
              <a:t>="movie1"</a:t>
            </a:r>
            <a:r>
              <a:rPr lang="en-US" sz="1700" dirty="0" smtClean="0">
                <a:latin typeface="Consolas" pitchFamily="49" charset="0"/>
                <a:cs typeface="Consolas" pitchFamily="49" charset="0"/>
              </a:rPr>
              <a:t>/&gt;</a:t>
            </a:r>
            <a:endParaRPr lang="en-US" sz="1700" dirty="0" smtClean="0">
              <a:latin typeface="Consolas" pitchFamily="49" charset="0"/>
              <a:cs typeface="Consolas" pitchFamily="49" charset="0"/>
            </a:endParaRPr>
          </a:p>
          <a:p>
            <a:pPr marL="400050" lvl="1" indent="0">
              <a:buNone/>
            </a:pPr>
            <a:r>
              <a:rPr lang="en-US" sz="1700" dirty="0" smtClean="0">
                <a:latin typeface="Consolas" pitchFamily="49" charset="0"/>
                <a:cs typeface="Consolas" pitchFamily="49" charset="0"/>
              </a:rPr>
              <a:t>&lt;/head&gt;</a:t>
            </a:r>
          </a:p>
          <a:p>
            <a:pPr marL="400050" lvl="1" indent="0">
              <a:buNone/>
            </a:pPr>
            <a:endParaRPr lang="en-US" sz="1700" dirty="0" smtClean="0">
              <a:latin typeface="Consolas" pitchFamily="49" charset="0"/>
              <a:cs typeface="Consolas" pitchFamily="49" charset="0"/>
            </a:endParaRPr>
          </a:p>
          <a:p>
            <a:pPr marL="400050" lvl="1" indent="0">
              <a:buNone/>
            </a:pPr>
            <a:r>
              <a:rPr lang="en-US" sz="1700" dirty="0" smtClean="0">
                <a:latin typeface="Consolas" pitchFamily="49" charset="0"/>
                <a:cs typeface="Consolas" pitchFamily="49" charset="0"/>
              </a:rPr>
              <a:t>&lt;body&gt;</a:t>
            </a:r>
          </a:p>
          <a:p>
            <a:pPr marL="800100" lvl="2" indent="0">
              <a:buNone/>
            </a:pPr>
            <a:r>
              <a:rPr lang="en-US" sz="1700" dirty="0" smtClean="0">
                <a:latin typeface="Consolas" pitchFamily="49" charset="0"/>
                <a:cs typeface="Consolas" pitchFamily="49" charset="0"/>
              </a:rPr>
              <a:t>&lt;</a:t>
            </a:r>
            <a:r>
              <a:rPr lang="en-US" sz="1700" dirty="0">
                <a:latin typeface="Consolas" pitchFamily="49" charset="0"/>
                <a:cs typeface="Consolas" pitchFamily="49" charset="0"/>
              </a:rPr>
              <a:t>video </a:t>
            </a:r>
            <a:r>
              <a:rPr lang="en-US" sz="1700" dirty="0">
                <a:solidFill>
                  <a:srgbClr val="005C80"/>
                </a:solidFill>
                <a:latin typeface="Consolas" pitchFamily="49" charset="0"/>
                <a:cs typeface="Consolas" pitchFamily="49" charset="0"/>
              </a:rPr>
              <a:t>id</a:t>
            </a:r>
            <a:r>
              <a:rPr lang="en-US" sz="1700" dirty="0" smtClean="0">
                <a:solidFill>
                  <a:srgbClr val="005C80"/>
                </a:solidFill>
                <a:latin typeface="Consolas" pitchFamily="49" charset="0"/>
                <a:cs typeface="Consolas" pitchFamily="49" charset="0"/>
              </a:rPr>
              <a:t>="movie1" </a:t>
            </a:r>
            <a:r>
              <a:rPr lang="en-US" sz="1700" dirty="0" err="1">
                <a:latin typeface="Consolas" pitchFamily="49" charset="0"/>
                <a:cs typeface="Consolas" pitchFamily="49" charset="0"/>
              </a:rPr>
              <a:t>src</a:t>
            </a:r>
            <a:r>
              <a:rPr lang="en-US" sz="1700" dirty="0" smtClean="0">
                <a:latin typeface="Consolas" pitchFamily="49" charset="0"/>
                <a:cs typeface="Consolas" pitchFamily="49" charset="0"/>
              </a:rPr>
              <a:t>="movie.mp4" </a:t>
            </a:r>
            <a:r>
              <a:rPr lang="en-US" sz="1700" dirty="0">
                <a:latin typeface="Consolas" pitchFamily="49" charset="0"/>
                <a:cs typeface="Consolas" pitchFamily="49" charset="0"/>
              </a:rPr>
              <a:t>width</a:t>
            </a:r>
            <a:r>
              <a:rPr lang="en-US" sz="1700" dirty="0" smtClean="0">
                <a:latin typeface="Consolas" pitchFamily="49" charset="0"/>
                <a:cs typeface="Consolas" pitchFamily="49" charset="0"/>
              </a:rPr>
              <a:t>="320" </a:t>
            </a:r>
            <a:r>
              <a:rPr lang="en-US" sz="1700" dirty="0">
                <a:latin typeface="Consolas" pitchFamily="49" charset="0"/>
                <a:cs typeface="Consolas" pitchFamily="49" charset="0"/>
              </a:rPr>
              <a:t>height</a:t>
            </a:r>
            <a:r>
              <a:rPr lang="en-US" sz="1700" dirty="0" smtClean="0">
                <a:latin typeface="Consolas" pitchFamily="49" charset="0"/>
                <a:cs typeface="Consolas" pitchFamily="49" charset="0"/>
              </a:rPr>
              <a:t>="240"/&gt;</a:t>
            </a:r>
            <a:r>
              <a:rPr lang="en-US" sz="1700" dirty="0">
                <a:latin typeface="Consolas" pitchFamily="49" charset="0"/>
                <a:cs typeface="Consolas" pitchFamily="49" charset="0"/>
              </a:rPr>
              <a:t/>
            </a:r>
            <a:br>
              <a:rPr lang="en-US" sz="1700" dirty="0">
                <a:latin typeface="Consolas" pitchFamily="49" charset="0"/>
                <a:cs typeface="Consolas" pitchFamily="49" charset="0"/>
              </a:rPr>
            </a:br>
            <a:r>
              <a:rPr lang="en-US" sz="1700" dirty="0">
                <a:latin typeface="Consolas" pitchFamily="49" charset="0"/>
                <a:cs typeface="Consolas" pitchFamily="49" charset="0"/>
              </a:rPr>
              <a:t>&lt;span </a:t>
            </a:r>
            <a:r>
              <a:rPr lang="en-US" sz="1700" dirty="0" smtClean="0">
                <a:latin typeface="Consolas" pitchFamily="49" charset="0"/>
                <a:cs typeface="Consolas" pitchFamily="49" charset="0"/>
              </a:rPr>
              <a:t>class</a:t>
            </a:r>
            <a:r>
              <a:rPr lang="en-US" sz="1700" dirty="0" smtClean="0">
                <a:latin typeface="Consolas" pitchFamily="49" charset="0"/>
                <a:cs typeface="Consolas" pitchFamily="49" charset="0"/>
              </a:rPr>
              <a:t>="button" </a:t>
            </a:r>
            <a:r>
              <a:rPr lang="en-US" sz="1700" dirty="0">
                <a:solidFill>
                  <a:srgbClr val="A5003F"/>
                </a:solidFill>
                <a:latin typeface="Consolas" pitchFamily="49" charset="0"/>
                <a:cs typeface="Consolas" pitchFamily="49" charset="0"/>
              </a:rPr>
              <a:t>id</a:t>
            </a:r>
            <a:r>
              <a:rPr lang="en-US" sz="1700" dirty="0" smtClean="0">
                <a:solidFill>
                  <a:srgbClr val="A5003F"/>
                </a:solidFill>
                <a:latin typeface="Consolas" pitchFamily="49" charset="0"/>
                <a:cs typeface="Consolas" pitchFamily="49" charset="0"/>
              </a:rPr>
              <a:t>="pause-button"</a:t>
            </a:r>
            <a:r>
              <a:rPr lang="en-US" sz="1700" dirty="0" smtClean="0">
                <a:latin typeface="Consolas" pitchFamily="49" charset="0"/>
                <a:cs typeface="Consolas" pitchFamily="49" charset="0"/>
              </a:rPr>
              <a:t>&gt;</a:t>
            </a:r>
            <a:r>
              <a:rPr lang="en-US" sz="1700" dirty="0">
                <a:latin typeface="Consolas" pitchFamily="49" charset="0"/>
                <a:cs typeface="Consolas" pitchFamily="49" charset="0"/>
              </a:rPr>
              <a:t>Pause&lt;/span</a:t>
            </a:r>
            <a:r>
              <a:rPr lang="en-US" sz="1700" dirty="0" smtClean="0">
                <a:latin typeface="Consolas" pitchFamily="49" charset="0"/>
                <a:cs typeface="Consolas" pitchFamily="49" charset="0"/>
              </a:rPr>
              <a:t>&gt;</a:t>
            </a:r>
          </a:p>
          <a:p>
            <a:pPr marL="400050" lvl="1" indent="0">
              <a:buNone/>
            </a:pPr>
            <a:r>
              <a:rPr lang="en-US" sz="1700" dirty="0" smtClean="0">
                <a:latin typeface="Consolas" pitchFamily="49" charset="0"/>
                <a:cs typeface="Consolas" pitchFamily="49" charset="0"/>
              </a:rPr>
              <a:t>&lt;/body&gt;</a:t>
            </a:r>
            <a:endParaRPr lang="en-US" sz="1700" dirty="0">
              <a:latin typeface="Consolas" pitchFamily="49" charset="0"/>
              <a:cs typeface="Consolas" pitchFamily="49" charset="0"/>
            </a:endParaRPr>
          </a:p>
        </p:txBody>
      </p:sp>
    </p:spTree>
    <p:extLst>
      <p:ext uri="{BB962C8B-B14F-4D97-AF65-F5344CB8AC3E}">
        <p14:creationId xmlns="" xmlns:p14="http://schemas.microsoft.com/office/powerpoint/2010/main" val="5203924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Alternate </a:t>
            </a:r>
            <a:r>
              <a:rPr lang="en-US" dirty="0" smtClean="0"/>
              <a:t>Style Tags</a:t>
            </a:r>
            <a:endParaRPr lang="en-US" dirty="0"/>
          </a:p>
        </p:txBody>
      </p:sp>
      <p:sp>
        <p:nvSpPr>
          <p:cNvPr id="3" name="Content Placeholder 2"/>
          <p:cNvSpPr>
            <a:spLocks noGrp="1"/>
          </p:cNvSpPr>
          <p:nvPr>
            <p:ph idx="1"/>
          </p:nvPr>
        </p:nvSpPr>
        <p:spPr>
          <a:xfrm>
            <a:off x="457200" y="1200151"/>
            <a:ext cx="8458200" cy="3394472"/>
          </a:xfrm>
        </p:spPr>
        <p:txBody>
          <a:bodyPr>
            <a:noAutofit/>
          </a:bodyPr>
          <a:lstStyle/>
          <a:p>
            <a:pPr marL="0" indent="0">
              <a:buNone/>
            </a:pPr>
            <a:r>
              <a:rPr lang="en-US" sz="2000" dirty="0"/>
              <a:t>Allows you to link to different style sheets depending on the conditions sensed by the </a:t>
            </a:r>
            <a:r>
              <a:rPr lang="en-US" sz="2000" dirty="0" err="1"/>
              <a:t>ereading</a:t>
            </a:r>
            <a:r>
              <a:rPr lang="en-US" sz="2000" dirty="0"/>
              <a:t> device. </a:t>
            </a:r>
            <a:br>
              <a:rPr lang="en-US" sz="2000" dirty="0"/>
            </a:br>
            <a:r>
              <a:rPr lang="en-US" sz="2000" dirty="0"/>
              <a:t/>
            </a:r>
            <a:br>
              <a:rPr lang="en-US" sz="2000" dirty="0"/>
            </a:br>
            <a:r>
              <a:rPr lang="en-US" sz="2000" dirty="0"/>
              <a:t>The link element class attribute may contain </a:t>
            </a:r>
            <a:r>
              <a:rPr lang="en-US" sz="2000" i="1" dirty="0">
                <a:solidFill>
                  <a:schemeClr val="accent2"/>
                </a:solidFill>
              </a:rPr>
              <a:t>horizontal</a:t>
            </a:r>
            <a:r>
              <a:rPr lang="en-US" sz="2000" dirty="0"/>
              <a:t>, </a:t>
            </a:r>
            <a:r>
              <a:rPr lang="en-US" sz="2000" i="1" dirty="0">
                <a:solidFill>
                  <a:schemeClr val="accent2"/>
                </a:solidFill>
              </a:rPr>
              <a:t>vertical</a:t>
            </a:r>
            <a:r>
              <a:rPr lang="en-US" sz="2000" dirty="0"/>
              <a:t>, </a:t>
            </a:r>
            <a:r>
              <a:rPr lang="en-US" sz="2000" i="1" dirty="0">
                <a:solidFill>
                  <a:schemeClr val="accent2"/>
                </a:solidFill>
              </a:rPr>
              <a:t>day</a:t>
            </a:r>
            <a:r>
              <a:rPr lang="en-US" sz="2000" dirty="0"/>
              <a:t>, and </a:t>
            </a:r>
            <a:r>
              <a:rPr lang="en-US" sz="2000" i="1" dirty="0">
                <a:solidFill>
                  <a:schemeClr val="accent2"/>
                </a:solidFill>
              </a:rPr>
              <a:t>night</a:t>
            </a:r>
            <a:r>
              <a:rPr lang="en-US" sz="2000" dirty="0"/>
              <a:t>. </a:t>
            </a:r>
            <a:br>
              <a:rPr lang="en-US" sz="2000" dirty="0"/>
            </a:br>
            <a:r>
              <a:rPr lang="en-US" sz="1200" dirty="0">
                <a:latin typeface="Consolas" pitchFamily="49" charset="0"/>
                <a:cs typeface="Consolas" pitchFamily="49" charset="0"/>
              </a:rPr>
              <a:t/>
            </a:r>
            <a:br>
              <a:rPr lang="en-US" sz="1200" dirty="0">
                <a:latin typeface="Consolas" pitchFamily="49" charset="0"/>
                <a:cs typeface="Consolas" pitchFamily="49" charset="0"/>
              </a:rPr>
            </a:br>
            <a:r>
              <a:rPr lang="en-US" sz="1200" dirty="0">
                <a:latin typeface="Consolas" pitchFamily="49" charset="0"/>
                <a:cs typeface="Consolas" pitchFamily="49" charset="0"/>
              </a:rPr>
              <a:t>&lt;link </a:t>
            </a:r>
            <a:r>
              <a:rPr lang="en-US" sz="1200" dirty="0" err="1">
                <a:latin typeface="Consolas" pitchFamily="49" charset="0"/>
                <a:cs typeface="Consolas" pitchFamily="49" charset="0"/>
              </a:rPr>
              <a:t>rel</a:t>
            </a:r>
            <a:r>
              <a:rPr lang="en-US" sz="1200" dirty="0" smtClean="0">
                <a:latin typeface="Consolas" pitchFamily="49" charset="0"/>
                <a:cs typeface="Consolas" pitchFamily="49" charset="0"/>
              </a:rPr>
              <a:t>="</a:t>
            </a:r>
            <a:r>
              <a:rPr lang="en-US" sz="1200" dirty="0" err="1" smtClean="0">
                <a:latin typeface="Consolas" pitchFamily="49" charset="0"/>
                <a:cs typeface="Consolas" pitchFamily="49" charset="0"/>
              </a:rPr>
              <a:t>stylesheet</a:t>
            </a:r>
            <a:r>
              <a:rPr lang="en-US" sz="1200" dirty="0" smtClean="0">
                <a:latin typeface="Consolas" pitchFamily="49" charset="0"/>
                <a:cs typeface="Consolas" pitchFamily="49" charset="0"/>
              </a:rPr>
              <a:t>" </a:t>
            </a:r>
            <a:r>
              <a:rPr lang="en-US" sz="1200" dirty="0" err="1">
                <a:latin typeface="Consolas" pitchFamily="49" charset="0"/>
                <a:cs typeface="Consolas" pitchFamily="49" charset="0"/>
              </a:rPr>
              <a:t>href</a:t>
            </a:r>
            <a:r>
              <a:rPr lang="en-US" sz="1200" dirty="0" smtClean="0">
                <a:latin typeface="Consolas" pitchFamily="49" charset="0"/>
                <a:cs typeface="Consolas" pitchFamily="49" charset="0"/>
              </a:rPr>
              <a:t>="tall.css" </a:t>
            </a:r>
            <a:r>
              <a:rPr lang="en-US" sz="1200" dirty="0">
                <a:latin typeface="Consolas" pitchFamily="49" charset="0"/>
                <a:cs typeface="Consolas" pitchFamily="49" charset="0"/>
              </a:rPr>
              <a:t>class</a:t>
            </a:r>
            <a:r>
              <a:rPr lang="en-US" sz="1200" dirty="0" smtClean="0">
                <a:latin typeface="Consolas" pitchFamily="49" charset="0"/>
                <a:cs typeface="Consolas" pitchFamily="49" charset="0"/>
              </a:rPr>
              <a:t>="vertical"/&gt;</a:t>
            </a:r>
            <a:r>
              <a:rPr lang="en-US" sz="1200" dirty="0">
                <a:latin typeface="Consolas" pitchFamily="49" charset="0"/>
                <a:cs typeface="Consolas" pitchFamily="49" charset="0"/>
              </a:rPr>
              <a:t/>
            </a:r>
            <a:br>
              <a:rPr lang="en-US" sz="1200" dirty="0">
                <a:latin typeface="Consolas" pitchFamily="49" charset="0"/>
                <a:cs typeface="Consolas" pitchFamily="49" charset="0"/>
              </a:rPr>
            </a:br>
            <a:r>
              <a:rPr lang="en-US" sz="1200" dirty="0">
                <a:latin typeface="Consolas" pitchFamily="49" charset="0"/>
                <a:cs typeface="Consolas" pitchFamily="49" charset="0"/>
              </a:rPr>
              <a:t>&lt;link </a:t>
            </a:r>
            <a:r>
              <a:rPr lang="en-US" sz="1200" dirty="0" err="1">
                <a:latin typeface="Consolas" pitchFamily="49" charset="0"/>
                <a:cs typeface="Consolas" pitchFamily="49" charset="0"/>
              </a:rPr>
              <a:t>rel</a:t>
            </a:r>
            <a:r>
              <a:rPr lang="en-US" sz="1200" dirty="0" smtClean="0">
                <a:latin typeface="Consolas" pitchFamily="49" charset="0"/>
                <a:cs typeface="Consolas" pitchFamily="49" charset="0"/>
              </a:rPr>
              <a:t>="</a:t>
            </a:r>
            <a:r>
              <a:rPr lang="en-US" sz="1200" dirty="0" err="1" smtClean="0">
                <a:latin typeface="Consolas" pitchFamily="49" charset="0"/>
                <a:cs typeface="Consolas" pitchFamily="49" charset="0"/>
              </a:rPr>
              <a:t>stylesheet</a:t>
            </a:r>
            <a:r>
              <a:rPr lang="en-US" sz="1200" dirty="0" smtClean="0">
                <a:latin typeface="Consolas" pitchFamily="49" charset="0"/>
                <a:cs typeface="Consolas" pitchFamily="49" charset="0"/>
              </a:rPr>
              <a:t>" </a:t>
            </a:r>
            <a:r>
              <a:rPr lang="en-US" sz="1200" dirty="0" err="1">
                <a:latin typeface="Consolas" pitchFamily="49" charset="0"/>
                <a:cs typeface="Consolas" pitchFamily="49" charset="0"/>
              </a:rPr>
              <a:t>href</a:t>
            </a:r>
            <a:r>
              <a:rPr lang="en-US" sz="1200" dirty="0" smtClean="0">
                <a:latin typeface="Consolas" pitchFamily="49" charset="0"/>
                <a:cs typeface="Consolas" pitchFamily="49" charset="0"/>
              </a:rPr>
              <a:t>="wide.css" </a:t>
            </a:r>
            <a:r>
              <a:rPr lang="en-US" sz="1200" dirty="0">
                <a:latin typeface="Consolas" pitchFamily="49" charset="0"/>
                <a:cs typeface="Consolas" pitchFamily="49" charset="0"/>
              </a:rPr>
              <a:t>class</a:t>
            </a:r>
            <a:r>
              <a:rPr lang="en-US" sz="1200" dirty="0" smtClean="0">
                <a:latin typeface="Consolas" pitchFamily="49" charset="0"/>
                <a:cs typeface="Consolas" pitchFamily="49" charset="0"/>
              </a:rPr>
              <a:t>="horizontal"/&gt;</a:t>
            </a:r>
            <a:r>
              <a:rPr lang="en-US" sz="1200" dirty="0">
                <a:latin typeface="Consolas" pitchFamily="49" charset="0"/>
                <a:cs typeface="Consolas" pitchFamily="49" charset="0"/>
              </a:rPr>
              <a:t/>
            </a:r>
            <a:br>
              <a:rPr lang="en-US" sz="1200" dirty="0">
                <a:latin typeface="Consolas" pitchFamily="49" charset="0"/>
                <a:cs typeface="Consolas" pitchFamily="49" charset="0"/>
              </a:rPr>
            </a:br>
            <a:r>
              <a:rPr lang="en-US" sz="1200" dirty="0">
                <a:latin typeface="Consolas" pitchFamily="49" charset="0"/>
                <a:cs typeface="Consolas" pitchFamily="49" charset="0"/>
              </a:rPr>
              <a:t>&lt;link </a:t>
            </a:r>
            <a:r>
              <a:rPr lang="en-US" sz="1200" dirty="0" err="1">
                <a:latin typeface="Consolas" pitchFamily="49" charset="0"/>
                <a:cs typeface="Consolas" pitchFamily="49" charset="0"/>
              </a:rPr>
              <a:t>rel</a:t>
            </a:r>
            <a:r>
              <a:rPr lang="en-US" sz="1200" dirty="0" smtClean="0">
                <a:latin typeface="Consolas" pitchFamily="49" charset="0"/>
                <a:cs typeface="Consolas" pitchFamily="49" charset="0"/>
              </a:rPr>
              <a:t>="</a:t>
            </a:r>
            <a:r>
              <a:rPr lang="en-US" sz="1200" dirty="0" err="1" smtClean="0">
                <a:latin typeface="Consolas" pitchFamily="49" charset="0"/>
                <a:cs typeface="Consolas" pitchFamily="49" charset="0"/>
              </a:rPr>
              <a:t>stylesheet</a:t>
            </a:r>
            <a:r>
              <a:rPr lang="en-US" sz="1200" dirty="0" smtClean="0">
                <a:latin typeface="Consolas" pitchFamily="49" charset="0"/>
                <a:cs typeface="Consolas" pitchFamily="49" charset="0"/>
              </a:rPr>
              <a:t>" </a:t>
            </a:r>
            <a:r>
              <a:rPr lang="en-US" sz="1200" dirty="0" err="1">
                <a:latin typeface="Consolas" pitchFamily="49" charset="0"/>
                <a:cs typeface="Consolas" pitchFamily="49" charset="0"/>
              </a:rPr>
              <a:t>href</a:t>
            </a:r>
            <a:r>
              <a:rPr lang="en-US" sz="1200" dirty="0" smtClean="0">
                <a:latin typeface="Consolas" pitchFamily="49" charset="0"/>
                <a:cs typeface="Consolas" pitchFamily="49" charset="0"/>
              </a:rPr>
              <a:t>="nightvision.css" </a:t>
            </a:r>
            <a:r>
              <a:rPr lang="en-US" sz="1200" dirty="0">
                <a:latin typeface="Consolas" pitchFamily="49" charset="0"/>
                <a:cs typeface="Consolas" pitchFamily="49" charset="0"/>
              </a:rPr>
              <a:t>class</a:t>
            </a:r>
            <a:r>
              <a:rPr lang="en-US" sz="1200" dirty="0" smtClean="0">
                <a:latin typeface="Consolas" pitchFamily="49" charset="0"/>
                <a:cs typeface="Consolas" pitchFamily="49" charset="0"/>
              </a:rPr>
              <a:t>="night"/&gt;</a:t>
            </a:r>
            <a:r>
              <a:rPr lang="en-US" sz="1200" dirty="0">
                <a:latin typeface="Consolas" pitchFamily="49" charset="0"/>
                <a:cs typeface="Consolas" pitchFamily="49" charset="0"/>
              </a:rPr>
              <a:t/>
            </a:r>
            <a:br>
              <a:rPr lang="en-US" sz="1200" dirty="0">
                <a:latin typeface="Consolas" pitchFamily="49" charset="0"/>
                <a:cs typeface="Consolas" pitchFamily="49" charset="0"/>
              </a:rPr>
            </a:br>
            <a:r>
              <a:rPr lang="en-US" sz="1200" dirty="0">
                <a:latin typeface="Consolas" pitchFamily="49" charset="0"/>
                <a:cs typeface="Consolas" pitchFamily="49" charset="0"/>
              </a:rPr>
              <a:t>&lt;link </a:t>
            </a:r>
            <a:r>
              <a:rPr lang="en-US" sz="1200" dirty="0" err="1">
                <a:latin typeface="Consolas" pitchFamily="49" charset="0"/>
                <a:cs typeface="Consolas" pitchFamily="49" charset="0"/>
              </a:rPr>
              <a:t>rel</a:t>
            </a:r>
            <a:r>
              <a:rPr lang="en-US" sz="1200" dirty="0" smtClean="0">
                <a:latin typeface="Consolas" pitchFamily="49" charset="0"/>
                <a:cs typeface="Consolas" pitchFamily="49" charset="0"/>
              </a:rPr>
              <a:t>="</a:t>
            </a:r>
            <a:r>
              <a:rPr lang="en-US" sz="1200" dirty="0" err="1" smtClean="0">
                <a:latin typeface="Consolas" pitchFamily="49" charset="0"/>
                <a:cs typeface="Consolas" pitchFamily="49" charset="0"/>
              </a:rPr>
              <a:t>stylesheet</a:t>
            </a:r>
            <a:r>
              <a:rPr lang="en-US" sz="1200" dirty="0" smtClean="0">
                <a:latin typeface="Consolas" pitchFamily="49" charset="0"/>
                <a:cs typeface="Consolas" pitchFamily="49" charset="0"/>
              </a:rPr>
              <a:t>" </a:t>
            </a:r>
            <a:r>
              <a:rPr lang="en-US" sz="1200" dirty="0" err="1">
                <a:latin typeface="Consolas" pitchFamily="49" charset="0"/>
                <a:cs typeface="Consolas" pitchFamily="49" charset="0"/>
              </a:rPr>
              <a:t>href</a:t>
            </a:r>
            <a:r>
              <a:rPr lang="en-US" sz="1200" dirty="0" smtClean="0">
                <a:latin typeface="Consolas" pitchFamily="49" charset="0"/>
                <a:cs typeface="Consolas" pitchFamily="49" charset="0"/>
              </a:rPr>
              <a:t>="daytime.css" </a:t>
            </a:r>
            <a:r>
              <a:rPr lang="en-US" sz="1200" dirty="0">
                <a:latin typeface="Consolas" pitchFamily="49" charset="0"/>
                <a:cs typeface="Consolas" pitchFamily="49" charset="0"/>
              </a:rPr>
              <a:t>class</a:t>
            </a:r>
            <a:r>
              <a:rPr lang="en-US" sz="1200" dirty="0" smtClean="0">
                <a:latin typeface="Consolas" pitchFamily="49" charset="0"/>
                <a:cs typeface="Consolas" pitchFamily="49" charset="0"/>
              </a:rPr>
              <a:t>="day"/&gt;</a:t>
            </a:r>
            <a:endParaRPr lang="en-US" sz="1200" dirty="0">
              <a:latin typeface="Consolas" pitchFamily="49" charset="0"/>
              <a:cs typeface="Consolas" pitchFamily="49" charset="0"/>
            </a:endParaRPr>
          </a:p>
        </p:txBody>
      </p:sp>
    </p:spTree>
    <p:extLst>
      <p:ext uri="{BB962C8B-B14F-4D97-AF65-F5344CB8AC3E}">
        <p14:creationId xmlns="" xmlns:p14="http://schemas.microsoft.com/office/powerpoint/2010/main" val="1674088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Alternate </a:t>
            </a:r>
            <a:r>
              <a:rPr lang="en-US" dirty="0" smtClean="0"/>
              <a:t>Style Tags</a:t>
            </a:r>
            <a:endParaRPr lang="en-US" dirty="0"/>
          </a:p>
        </p:txBody>
      </p:sp>
      <p:sp>
        <p:nvSpPr>
          <p:cNvPr id="3" name="Content Placeholder 2"/>
          <p:cNvSpPr>
            <a:spLocks noGrp="1"/>
          </p:cNvSpPr>
          <p:nvPr>
            <p:ph idx="1"/>
          </p:nvPr>
        </p:nvSpPr>
        <p:spPr/>
        <p:txBody>
          <a:bodyPr>
            <a:normAutofit/>
          </a:bodyPr>
          <a:lstStyle/>
          <a:p>
            <a:pPr marL="0" indent="0">
              <a:buNone/>
            </a:pPr>
            <a:r>
              <a:rPr lang="en-US" sz="1400" dirty="0">
                <a:latin typeface="Consolas" pitchFamily="49" charset="0"/>
                <a:cs typeface="Consolas" pitchFamily="49" charset="0"/>
              </a:rPr>
              <a:t>&lt;link </a:t>
            </a:r>
            <a:r>
              <a:rPr lang="en-US" sz="1400" dirty="0" err="1">
                <a:latin typeface="Consolas" pitchFamily="49" charset="0"/>
                <a:cs typeface="Consolas" pitchFamily="49" charset="0"/>
              </a:rPr>
              <a:t>rel</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stylesheet</a:t>
            </a:r>
            <a:r>
              <a:rPr lang="en-US" sz="1400" dirty="0" smtClean="0">
                <a:latin typeface="Consolas" pitchFamily="49" charset="0"/>
                <a:cs typeface="Consolas" pitchFamily="49" charset="0"/>
              </a:rPr>
              <a:t>" </a:t>
            </a:r>
            <a:r>
              <a:rPr lang="en-US" sz="1400" dirty="0" err="1">
                <a:latin typeface="Consolas" pitchFamily="49" charset="0"/>
                <a:cs typeface="Consolas" pitchFamily="49" charset="0"/>
              </a:rPr>
              <a:t>href</a:t>
            </a:r>
            <a:r>
              <a:rPr lang="en-US" sz="1400" dirty="0" smtClean="0">
                <a:latin typeface="Consolas" pitchFamily="49" charset="0"/>
                <a:cs typeface="Consolas" pitchFamily="49" charset="0"/>
              </a:rPr>
              <a:t>="vertical-day.css" </a:t>
            </a:r>
            <a:r>
              <a:rPr lang="en-US" sz="1400" dirty="0">
                <a:latin typeface="Consolas" pitchFamily="49" charset="0"/>
                <a:cs typeface="Consolas" pitchFamily="49" charset="0"/>
              </a:rPr>
              <a:t>class</a:t>
            </a:r>
            <a:r>
              <a:rPr lang="en-US" sz="1400" dirty="0" smtClean="0">
                <a:latin typeface="Consolas" pitchFamily="49" charset="0"/>
                <a:cs typeface="Consolas" pitchFamily="49" charset="0"/>
              </a:rPr>
              <a:t>="vertical day"/&gt;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&lt;link </a:t>
            </a:r>
            <a:r>
              <a:rPr lang="en-US" sz="1400" dirty="0" err="1">
                <a:latin typeface="Consolas" pitchFamily="49" charset="0"/>
                <a:cs typeface="Consolas" pitchFamily="49" charset="0"/>
              </a:rPr>
              <a:t>rel</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stylesheet</a:t>
            </a:r>
            <a:r>
              <a:rPr lang="en-US" sz="1400" dirty="0" smtClean="0">
                <a:latin typeface="Consolas" pitchFamily="49" charset="0"/>
                <a:cs typeface="Consolas" pitchFamily="49" charset="0"/>
              </a:rPr>
              <a:t>" </a:t>
            </a:r>
            <a:r>
              <a:rPr lang="en-US" sz="1400" dirty="0" err="1">
                <a:latin typeface="Consolas" pitchFamily="49" charset="0"/>
                <a:cs typeface="Consolas" pitchFamily="49" charset="0"/>
              </a:rPr>
              <a:t>href</a:t>
            </a:r>
            <a:r>
              <a:rPr lang="en-US" sz="1400" dirty="0" smtClean="0">
                <a:latin typeface="Consolas" pitchFamily="49" charset="0"/>
                <a:cs typeface="Consolas" pitchFamily="49" charset="0"/>
              </a:rPr>
              <a:t>="vertical-night.css" </a:t>
            </a:r>
            <a:r>
              <a:rPr lang="en-US" sz="1400" dirty="0">
                <a:latin typeface="Consolas" pitchFamily="49" charset="0"/>
                <a:cs typeface="Consolas" pitchFamily="49" charset="0"/>
              </a:rPr>
              <a:t>class</a:t>
            </a:r>
            <a:r>
              <a:rPr lang="en-US" sz="1400" dirty="0" smtClean="0">
                <a:latin typeface="Consolas" pitchFamily="49" charset="0"/>
                <a:cs typeface="Consolas" pitchFamily="49" charset="0"/>
              </a:rPr>
              <a:t>="vertical night"/&gt;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&lt;link </a:t>
            </a:r>
            <a:r>
              <a:rPr lang="en-US" sz="1400" dirty="0" err="1">
                <a:latin typeface="Consolas" pitchFamily="49" charset="0"/>
                <a:cs typeface="Consolas" pitchFamily="49" charset="0"/>
              </a:rPr>
              <a:t>rel</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stylesheet</a:t>
            </a:r>
            <a:r>
              <a:rPr lang="en-US" sz="1400" dirty="0" smtClean="0">
                <a:latin typeface="Consolas" pitchFamily="49" charset="0"/>
                <a:cs typeface="Consolas" pitchFamily="49" charset="0"/>
              </a:rPr>
              <a:t>" </a:t>
            </a:r>
            <a:r>
              <a:rPr lang="en-US" sz="1400" dirty="0" err="1">
                <a:latin typeface="Consolas" pitchFamily="49" charset="0"/>
                <a:cs typeface="Consolas" pitchFamily="49" charset="0"/>
              </a:rPr>
              <a:t>href</a:t>
            </a:r>
            <a:r>
              <a:rPr lang="en-US" sz="1400" dirty="0" smtClean="0">
                <a:latin typeface="Consolas" pitchFamily="49" charset="0"/>
                <a:cs typeface="Consolas" pitchFamily="49" charset="0"/>
              </a:rPr>
              <a:t>="horizontal-day.css" </a:t>
            </a:r>
            <a:r>
              <a:rPr lang="en-US" sz="1400" dirty="0">
                <a:latin typeface="Consolas" pitchFamily="49" charset="0"/>
                <a:cs typeface="Consolas" pitchFamily="49" charset="0"/>
              </a:rPr>
              <a:t>class</a:t>
            </a:r>
            <a:r>
              <a:rPr lang="en-US" sz="1400" dirty="0" smtClean="0">
                <a:latin typeface="Consolas" pitchFamily="49" charset="0"/>
                <a:cs typeface="Consolas" pitchFamily="49" charset="0"/>
              </a:rPr>
              <a:t>="horizontal day"/&gt;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&lt;link </a:t>
            </a:r>
            <a:r>
              <a:rPr lang="en-US" sz="1400" dirty="0" err="1">
                <a:latin typeface="Consolas" pitchFamily="49" charset="0"/>
                <a:cs typeface="Consolas" pitchFamily="49" charset="0"/>
              </a:rPr>
              <a:t>rel</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stylesheet</a:t>
            </a:r>
            <a:r>
              <a:rPr lang="en-US" sz="1400" dirty="0" smtClean="0">
                <a:latin typeface="Consolas" pitchFamily="49" charset="0"/>
                <a:cs typeface="Consolas" pitchFamily="49" charset="0"/>
              </a:rPr>
              <a:t>" </a:t>
            </a:r>
            <a:r>
              <a:rPr lang="en-US" sz="1400" dirty="0" err="1">
                <a:latin typeface="Consolas" pitchFamily="49" charset="0"/>
                <a:cs typeface="Consolas" pitchFamily="49" charset="0"/>
              </a:rPr>
              <a:t>href</a:t>
            </a:r>
            <a:r>
              <a:rPr lang="en-US" sz="1400" dirty="0" smtClean="0">
                <a:latin typeface="Consolas" pitchFamily="49" charset="0"/>
                <a:cs typeface="Consolas" pitchFamily="49" charset="0"/>
              </a:rPr>
              <a:t>="horizontal-night.css" </a:t>
            </a:r>
            <a:r>
              <a:rPr lang="en-US" sz="1400" dirty="0">
                <a:latin typeface="Consolas" pitchFamily="49" charset="0"/>
                <a:cs typeface="Consolas" pitchFamily="49" charset="0"/>
              </a:rPr>
              <a:t>class</a:t>
            </a:r>
            <a:r>
              <a:rPr lang="en-US" sz="1400" dirty="0" smtClean="0">
                <a:latin typeface="Consolas" pitchFamily="49" charset="0"/>
                <a:cs typeface="Consolas" pitchFamily="49" charset="0"/>
              </a:rPr>
              <a:t>="horizontal night"/&gt;</a:t>
            </a:r>
            <a:endParaRPr lang="en-US" sz="1400" dirty="0" smtClean="0">
              <a:latin typeface="Consolas" pitchFamily="49" charset="0"/>
              <a:cs typeface="Consolas" pitchFamily="49" charset="0"/>
            </a:endParaRPr>
          </a:p>
          <a:p>
            <a:pPr marL="0" indent="0">
              <a:buNone/>
            </a:pPr>
            <a:endParaRPr lang="en-US" sz="1400" dirty="0">
              <a:latin typeface="Consolas" pitchFamily="49" charset="0"/>
              <a:cs typeface="Consolas" pitchFamily="49" charset="0"/>
            </a:endParaRPr>
          </a:p>
          <a:p>
            <a:pPr marL="0" indent="0">
              <a:buNone/>
            </a:pPr>
            <a:r>
              <a:rPr lang="en-US" sz="1400" i="1" dirty="0" smtClean="0"/>
              <a:t>vertical-day.css</a:t>
            </a:r>
            <a:r>
              <a:rPr lang="en-US" sz="1400" dirty="0"/>
              <a:t/>
            </a:r>
            <a:br>
              <a:rPr lang="en-US" sz="1400" dirty="0"/>
            </a:br>
            <a:r>
              <a:rPr lang="en-US" sz="1400" dirty="0"/>
              <a:t/>
            </a:r>
            <a:br>
              <a:rPr lang="en-US" sz="1400" dirty="0"/>
            </a:br>
            <a:r>
              <a:rPr lang="en-US" sz="1400" dirty="0">
                <a:latin typeface="Consolas" pitchFamily="49" charset="0"/>
                <a:cs typeface="Consolas" pitchFamily="49" charset="0"/>
              </a:rPr>
              <a:t>@import </a:t>
            </a:r>
            <a:r>
              <a:rPr lang="en-US" sz="1400" dirty="0" smtClean="0">
                <a:latin typeface="Consolas" pitchFamily="49" charset="0"/>
                <a:cs typeface="Consolas" pitchFamily="49" charset="0"/>
              </a:rPr>
              <a:t>"vertical.css";</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@import </a:t>
            </a:r>
            <a:r>
              <a:rPr lang="en-US" sz="1400" dirty="0" smtClean="0">
                <a:latin typeface="Consolas" pitchFamily="49" charset="0"/>
                <a:cs typeface="Consolas" pitchFamily="49" charset="0"/>
              </a:rPr>
              <a:t>"day.css";</a:t>
            </a:r>
            <a:endParaRPr lang="en-US" sz="1400" dirty="0">
              <a:latin typeface="Consolas" pitchFamily="49" charset="0"/>
              <a:cs typeface="Consolas" pitchFamily="49" charset="0"/>
            </a:endParaRPr>
          </a:p>
        </p:txBody>
      </p:sp>
    </p:spTree>
    <p:extLst>
      <p:ext uri="{BB962C8B-B14F-4D97-AF65-F5344CB8AC3E}">
        <p14:creationId xmlns="" xmlns:p14="http://schemas.microsoft.com/office/powerpoint/2010/main" val="1040511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a:t>
            </a:r>
          </a:p>
        </p:txBody>
      </p:sp>
      <p:sp>
        <p:nvSpPr>
          <p:cNvPr id="3" name="Content Placeholder 2"/>
          <p:cNvSpPr>
            <a:spLocks noGrp="1"/>
          </p:cNvSpPr>
          <p:nvPr>
            <p:ph idx="1"/>
          </p:nvPr>
        </p:nvSpPr>
        <p:spPr>
          <a:xfrm>
            <a:off x="1563624" y="1581912"/>
            <a:ext cx="6016752" cy="3017520"/>
          </a:xfrm>
        </p:spPr>
        <p:txBody>
          <a:bodyPr>
            <a:normAutofit fontScale="92500" lnSpcReduction="20000"/>
          </a:bodyPr>
          <a:lstStyle/>
          <a:p>
            <a:r>
              <a:rPr lang="en-US" sz="2200" dirty="0" err="1" smtClean="0"/>
              <a:t>MathML</a:t>
            </a:r>
            <a:endParaRPr lang="en-US" sz="2200" dirty="0" smtClean="0"/>
          </a:p>
          <a:p>
            <a:pPr lvl="1"/>
            <a:r>
              <a:rPr lang="en-US" sz="1800" dirty="0" err="1" smtClean="0"/>
              <a:t>Reflowable</a:t>
            </a:r>
            <a:endParaRPr lang="en-US" sz="1800" dirty="0" smtClean="0"/>
          </a:p>
          <a:p>
            <a:pPr lvl="1"/>
            <a:r>
              <a:rPr lang="en-US" sz="1800" dirty="0" smtClean="0"/>
              <a:t>Accessible</a:t>
            </a:r>
          </a:p>
          <a:p>
            <a:pPr lvl="1"/>
            <a:r>
              <a:rPr lang="en-US" sz="1800" dirty="0" smtClean="0"/>
              <a:t>Useable </a:t>
            </a:r>
            <a:endParaRPr lang="en-US" sz="1800" dirty="0"/>
          </a:p>
          <a:p>
            <a:r>
              <a:rPr lang="en-US" sz="2200" dirty="0" smtClean="0"/>
              <a:t>Embedded </a:t>
            </a:r>
            <a:r>
              <a:rPr lang="en-US" sz="2200" dirty="0" smtClean="0"/>
              <a:t>SVG</a:t>
            </a:r>
          </a:p>
          <a:p>
            <a:pPr lvl="1"/>
            <a:r>
              <a:rPr lang="en-US" sz="1800" dirty="0" smtClean="0"/>
              <a:t>Scalable</a:t>
            </a:r>
          </a:p>
          <a:p>
            <a:pPr lvl="1"/>
            <a:r>
              <a:rPr lang="en-US" sz="1800" dirty="0" smtClean="0"/>
              <a:t>Accessible</a:t>
            </a:r>
          </a:p>
          <a:p>
            <a:pPr lvl="1"/>
            <a:r>
              <a:rPr lang="en-US" sz="1800" dirty="0" smtClean="0"/>
              <a:t>Versatile </a:t>
            </a:r>
            <a:endParaRPr lang="en-US" sz="1800" dirty="0"/>
          </a:p>
          <a:p>
            <a:r>
              <a:rPr lang="en-US" sz="2200" dirty="0"/>
              <a:t>Unicode PUA </a:t>
            </a:r>
            <a:r>
              <a:rPr lang="en-US" sz="2200" dirty="0" smtClean="0"/>
              <a:t>restriction</a:t>
            </a:r>
          </a:p>
          <a:p>
            <a:pPr lvl="1"/>
            <a:r>
              <a:rPr lang="en-US" sz="1800" dirty="0" smtClean="0"/>
              <a:t>I can </a:t>
            </a:r>
            <a:r>
              <a:rPr lang="en-US" sz="1800" dirty="0" err="1" smtClean="0"/>
              <a:t>haz</a:t>
            </a:r>
            <a:r>
              <a:rPr lang="en-US" sz="1800" dirty="0" smtClean="0"/>
              <a:t> all </a:t>
            </a:r>
            <a:r>
              <a:rPr lang="en-US" sz="1800" dirty="0" err="1" smtClean="0"/>
              <a:t>teh</a:t>
            </a:r>
            <a:r>
              <a:rPr lang="en-US" sz="1800" dirty="0" smtClean="0"/>
              <a:t> glyphs?</a:t>
            </a:r>
            <a:endParaRPr lang="en-US" sz="1400" dirty="0"/>
          </a:p>
          <a:p>
            <a:endParaRPr lang="en-US" dirty="0"/>
          </a:p>
        </p:txBody>
      </p:sp>
      <p:sp>
        <p:nvSpPr>
          <p:cNvPr id="4" name="TextBox 3"/>
          <p:cNvSpPr txBox="1"/>
          <p:nvPr/>
        </p:nvSpPr>
        <p:spPr>
          <a:xfrm>
            <a:off x="3505298" y="907018"/>
            <a:ext cx="1731500" cy="369332"/>
          </a:xfrm>
          <a:prstGeom prst="rect">
            <a:avLst/>
          </a:prstGeom>
          <a:noFill/>
        </p:spPr>
        <p:txBody>
          <a:bodyPr wrap="none" rtlCol="0">
            <a:spAutoFit/>
          </a:bodyPr>
          <a:lstStyle/>
          <a:p>
            <a:r>
              <a:rPr lang="en-US" dirty="0" smtClean="0"/>
              <a:t>3PUB Deviations</a:t>
            </a:r>
            <a:endParaRPr lang="en-US" dirty="0"/>
          </a:p>
        </p:txBody>
      </p:sp>
    </p:spTree>
    <p:extLst>
      <p:ext uri="{BB962C8B-B14F-4D97-AF65-F5344CB8AC3E}">
        <p14:creationId xmlns="" xmlns:p14="http://schemas.microsoft.com/office/powerpoint/2010/main" val="186089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229600" cy="857250"/>
          </a:xfrm>
        </p:spPr>
        <p:txBody>
          <a:bodyPr>
            <a:normAutofit/>
          </a:bodyPr>
          <a:lstStyle/>
          <a:p>
            <a:r>
              <a:rPr lang="en-US" dirty="0">
                <a:solidFill>
                  <a:srgbClr val="005C80"/>
                </a:solidFill>
              </a:rPr>
              <a:t>What’s an </a:t>
            </a:r>
            <a:r>
              <a:rPr lang="en-US" dirty="0" err="1">
                <a:solidFill>
                  <a:srgbClr val="005C80"/>
                </a:solidFill>
              </a:rPr>
              <a:t>epub</a:t>
            </a:r>
            <a:r>
              <a:rPr lang="en-US" dirty="0" smtClean="0">
                <a:solidFill>
                  <a:srgbClr val="005C80"/>
                </a:solidFill>
              </a:rPr>
              <a:t>?</a:t>
            </a:r>
            <a:endParaRPr lang="en-US" dirty="0"/>
          </a:p>
        </p:txBody>
      </p:sp>
      <p:sp>
        <p:nvSpPr>
          <p:cNvPr id="3" name="Content Placeholder 2"/>
          <p:cNvSpPr>
            <a:spLocks noGrp="1"/>
          </p:cNvSpPr>
          <p:nvPr>
            <p:ph idx="1"/>
          </p:nvPr>
        </p:nvSpPr>
        <p:spPr/>
        <p:txBody>
          <a:bodyPr/>
          <a:lstStyle/>
          <a:p>
            <a:r>
              <a:rPr lang="en-US" dirty="0"/>
              <a:t>Ebook format developed by the IDPF</a:t>
            </a:r>
          </a:p>
          <a:p>
            <a:r>
              <a:rPr lang="en-US" dirty="0"/>
              <a:t>Very widely used</a:t>
            </a:r>
          </a:p>
          <a:p>
            <a:r>
              <a:rPr lang="en-US" dirty="0"/>
              <a:t>Non-proprietary, open format</a:t>
            </a:r>
          </a:p>
          <a:p>
            <a:endParaRPr lang="en-US" dirty="0"/>
          </a:p>
        </p:txBody>
      </p:sp>
    </p:spTree>
    <p:extLst>
      <p:ext uri="{BB962C8B-B14F-4D97-AF65-F5344CB8AC3E}">
        <p14:creationId xmlns="" xmlns:p14="http://schemas.microsoft.com/office/powerpoint/2010/main" val="209974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a:t>
            </a:r>
            <a:r>
              <a:rPr lang="en-US" dirty="0" smtClean="0"/>
              <a:t>Support: </a:t>
            </a:r>
            <a:r>
              <a:rPr lang="en-US" dirty="0" err="1" smtClean="0"/>
              <a:t>MathML</a:t>
            </a:r>
            <a:endParaRPr lang="en-US" dirty="0"/>
          </a:p>
        </p:txBody>
      </p:sp>
      <p:sp>
        <p:nvSpPr>
          <p:cNvPr id="3" name="Content Placeholder 2"/>
          <p:cNvSpPr>
            <a:spLocks noGrp="1"/>
          </p:cNvSpPr>
          <p:nvPr>
            <p:ph idx="1"/>
          </p:nvPr>
        </p:nvSpPr>
        <p:spPr/>
        <p:txBody>
          <a:bodyPr/>
          <a:lstStyle/>
          <a:p>
            <a:pPr marL="0" indent="0">
              <a:buNone/>
            </a:pPr>
            <a:r>
              <a:rPr lang="en-US" sz="2800" dirty="0" smtClean="0"/>
              <a:t>Use of </a:t>
            </a:r>
            <a:r>
              <a:rPr lang="en-US" sz="2800" dirty="0" err="1" smtClean="0"/>
              <a:t>MathML</a:t>
            </a:r>
            <a:r>
              <a:rPr lang="en-US" sz="2800" dirty="0" smtClean="0"/>
              <a:t> must be declared in the </a:t>
            </a:r>
            <a:r>
              <a:rPr lang="en-US" sz="2800" dirty="0" smtClean="0">
                <a:cs typeface="Consolas" pitchFamily="49" charset="0"/>
              </a:rPr>
              <a:t>manifest</a:t>
            </a:r>
          </a:p>
          <a:p>
            <a:pPr marL="457200" lvl="1" indent="0">
              <a:buNone/>
            </a:pPr>
            <a:endParaRPr lang="en-US" sz="2400" dirty="0" smtClean="0">
              <a:latin typeface="Consolas" pitchFamily="49" charset="0"/>
              <a:cs typeface="Consolas" pitchFamily="49" charset="0"/>
            </a:endParaRPr>
          </a:p>
          <a:p>
            <a:pPr marL="457200" lvl="1" indent="0">
              <a:buNone/>
            </a:pPr>
            <a:r>
              <a:rPr lang="en-US" sz="2400" dirty="0" smtClean="0">
                <a:latin typeface="Consolas" pitchFamily="49" charset="0"/>
                <a:cs typeface="Consolas" pitchFamily="49" charset="0"/>
              </a:rPr>
              <a:t>&lt;</a:t>
            </a:r>
            <a:r>
              <a:rPr lang="en-US" sz="2400" dirty="0">
                <a:latin typeface="Consolas" pitchFamily="49" charset="0"/>
                <a:cs typeface="Consolas" pitchFamily="49" charset="0"/>
              </a:rPr>
              <a:t>manifest&gt;</a:t>
            </a:r>
            <a:br>
              <a:rPr lang="en-US" sz="2400" dirty="0">
                <a:latin typeface="Consolas" pitchFamily="49" charset="0"/>
                <a:cs typeface="Consolas" pitchFamily="49" charset="0"/>
              </a:rPr>
            </a:br>
            <a:r>
              <a:rPr lang="en-US" sz="2400" dirty="0">
                <a:latin typeface="Consolas" pitchFamily="49" charset="0"/>
                <a:cs typeface="Consolas" pitchFamily="49" charset="0"/>
              </a:rPr>
              <a:t>   &lt;item id</a:t>
            </a:r>
            <a:r>
              <a:rPr lang="en-US" sz="2400" dirty="0" smtClean="0">
                <a:latin typeface="Consolas" pitchFamily="49" charset="0"/>
                <a:cs typeface="Consolas" pitchFamily="49" charset="0"/>
              </a:rPr>
              <a:t>="ch1"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href</a:t>
            </a:r>
            <a:r>
              <a:rPr lang="en-US" sz="2400" dirty="0" smtClean="0">
                <a:latin typeface="Consolas" pitchFamily="49" charset="0"/>
                <a:cs typeface="Consolas" pitchFamily="49" charset="0"/>
              </a:rPr>
              <a:t>="chapter1.xhtml"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smtClean="0">
                <a:latin typeface="Consolas" pitchFamily="49" charset="0"/>
                <a:cs typeface="Consolas" pitchFamily="49" charset="0"/>
              </a:rPr>
              <a:t>		media-type</a:t>
            </a:r>
            <a:r>
              <a:rPr lang="en-US" sz="2400" dirty="0" smtClean="0">
                <a:latin typeface="Consolas" pitchFamily="49" charset="0"/>
                <a:cs typeface="Consolas" pitchFamily="49" charset="0"/>
              </a:rPr>
              <a:t>="application/</a:t>
            </a:r>
            <a:r>
              <a:rPr lang="en-US" sz="2400" dirty="0" err="1" smtClean="0">
                <a:latin typeface="Consolas" pitchFamily="49" charset="0"/>
                <a:cs typeface="Consolas" pitchFamily="49" charset="0"/>
              </a:rPr>
              <a:t>xhtml+xml</a:t>
            </a:r>
            <a:r>
              <a:rPr lang="en-US" sz="2400" dirty="0" smtClean="0">
                <a:latin typeface="Consolas" pitchFamily="49" charset="0"/>
                <a:cs typeface="Consolas" pitchFamily="49" charset="0"/>
              </a:rPr>
              <a:t>"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smtClean="0">
                <a:latin typeface="Consolas" pitchFamily="49" charset="0"/>
                <a:cs typeface="Consolas" pitchFamily="49" charset="0"/>
              </a:rPr>
              <a:t>		</a:t>
            </a:r>
            <a:r>
              <a:rPr lang="en-US" sz="2400" dirty="0" smtClean="0">
                <a:solidFill>
                  <a:srgbClr val="A5003F"/>
                </a:solidFill>
                <a:latin typeface="Consolas" pitchFamily="49" charset="0"/>
                <a:cs typeface="Consolas" pitchFamily="49" charset="0"/>
              </a:rPr>
              <a:t>property</a:t>
            </a:r>
            <a:r>
              <a:rPr lang="en-US" sz="2400" dirty="0" smtClean="0">
                <a:solidFill>
                  <a:srgbClr val="A5003F"/>
                </a:solidFill>
                <a:latin typeface="Consolas" pitchFamily="49" charset="0"/>
                <a:cs typeface="Consolas" pitchFamily="49" charset="0"/>
              </a:rPr>
              <a:t>="</a:t>
            </a:r>
            <a:r>
              <a:rPr lang="en-US" sz="2400" dirty="0" err="1" smtClean="0">
                <a:solidFill>
                  <a:srgbClr val="A5003F"/>
                </a:solidFill>
                <a:latin typeface="Consolas" pitchFamily="49" charset="0"/>
                <a:cs typeface="Consolas" pitchFamily="49" charset="0"/>
              </a:rPr>
              <a:t>mathml</a:t>
            </a:r>
            <a:r>
              <a:rPr lang="en-US" sz="2400" dirty="0" smtClean="0">
                <a:solidFill>
                  <a:srgbClr val="A5003F"/>
                </a:solidFill>
                <a:latin typeface="Consolas" pitchFamily="49" charset="0"/>
                <a:cs typeface="Consolas" pitchFamily="49" charset="0"/>
              </a:rPr>
              <a:t>"</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smtClean="0">
                <a:latin typeface="Consolas" pitchFamily="49" charset="0"/>
                <a:cs typeface="Consolas" pitchFamily="49" charset="0"/>
              </a:rPr>
              <a:t>		media-overlay</a:t>
            </a:r>
            <a:r>
              <a:rPr lang="en-US" sz="2400" dirty="0" smtClean="0">
                <a:latin typeface="Consolas" pitchFamily="49" charset="0"/>
                <a:cs typeface="Consolas" pitchFamily="49" charset="0"/>
              </a:rPr>
              <a:t>="ch1_audio"/&gt;</a:t>
            </a:r>
            <a:endParaRPr lang="en-US" sz="2400" dirty="0">
              <a:latin typeface="Consolas" pitchFamily="49" charset="0"/>
              <a:cs typeface="Consolas" pitchFamily="49" charset="0"/>
            </a:endParaRPr>
          </a:p>
        </p:txBody>
      </p:sp>
    </p:spTree>
    <p:extLst>
      <p:ext uri="{BB962C8B-B14F-4D97-AF65-F5344CB8AC3E}">
        <p14:creationId xmlns="" xmlns:p14="http://schemas.microsoft.com/office/powerpoint/2010/main" val="1794978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MathML</a:t>
            </a:r>
            <a:endParaRPr lang="en-US" dirty="0"/>
          </a:p>
        </p:txBody>
      </p:sp>
      <p:sp>
        <p:nvSpPr>
          <p:cNvPr id="3" name="Content Placeholder 2"/>
          <p:cNvSpPr>
            <a:spLocks noGrp="1"/>
          </p:cNvSpPr>
          <p:nvPr>
            <p:ph idx="1"/>
          </p:nvPr>
        </p:nvSpPr>
        <p:spPr>
          <a:xfrm>
            <a:off x="457200" y="1200150"/>
            <a:ext cx="8229600" cy="3733799"/>
          </a:xfrm>
        </p:spPr>
        <p:txBody>
          <a:bodyPr>
            <a:normAutofit fontScale="92500" lnSpcReduction="20000"/>
          </a:bodyPr>
          <a:lstStyle/>
          <a:p>
            <a:r>
              <a:rPr lang="en-US" sz="2000" dirty="0" smtClean="0"/>
              <a:t>Declare the XML namespace (</a:t>
            </a:r>
            <a:r>
              <a:rPr lang="en-US" sz="2000" dirty="0" err="1" smtClean="0"/>
              <a:t>xmlns</a:t>
            </a:r>
            <a:r>
              <a:rPr lang="en-US" sz="2000" dirty="0" smtClean="0"/>
              <a:t>) within the math tag:</a:t>
            </a:r>
          </a:p>
          <a:p>
            <a:pPr marL="0" indent="0" algn="ctr">
              <a:buNone/>
            </a:pPr>
            <a:endParaRPr lang="en-US" sz="2200" dirty="0" smtClean="0">
              <a:latin typeface="Consolas" pitchFamily="49" charset="0"/>
              <a:cs typeface="Consolas" pitchFamily="49" charset="0"/>
            </a:endParaRPr>
          </a:p>
          <a:p>
            <a:pPr marL="0" indent="0" algn="ctr">
              <a:buNone/>
            </a:pPr>
            <a:r>
              <a:rPr lang="en-US" sz="2200" dirty="0" smtClean="0">
                <a:latin typeface="Consolas" pitchFamily="49" charset="0"/>
                <a:cs typeface="Consolas" pitchFamily="49" charset="0"/>
              </a:rPr>
              <a:t>&lt;</a:t>
            </a:r>
            <a:r>
              <a:rPr lang="en-US" sz="2200" dirty="0">
                <a:latin typeface="Consolas" pitchFamily="49" charset="0"/>
                <a:cs typeface="Consolas" pitchFamily="49" charset="0"/>
              </a:rPr>
              <a:t>math </a:t>
            </a:r>
            <a:r>
              <a:rPr lang="en-US" sz="2200" dirty="0" err="1">
                <a:latin typeface="Consolas" pitchFamily="49" charset="0"/>
                <a:cs typeface="Consolas" pitchFamily="49" charset="0"/>
              </a:rPr>
              <a:t>xmlns</a:t>
            </a:r>
            <a:r>
              <a:rPr lang="en-US" sz="2200" dirty="0" smtClean="0">
                <a:latin typeface="Consolas" pitchFamily="49" charset="0"/>
                <a:cs typeface="Consolas" pitchFamily="49" charset="0"/>
              </a:rPr>
              <a:t>="http</a:t>
            </a:r>
            <a:r>
              <a:rPr lang="en-US" sz="2200" dirty="0">
                <a:latin typeface="Consolas" pitchFamily="49" charset="0"/>
                <a:cs typeface="Consolas" pitchFamily="49" charset="0"/>
              </a:rPr>
              <a:t>://</a:t>
            </a:r>
            <a:r>
              <a:rPr lang="en-US" sz="2200" dirty="0" smtClean="0">
                <a:latin typeface="Consolas" pitchFamily="49" charset="0"/>
                <a:cs typeface="Consolas" pitchFamily="49" charset="0"/>
              </a:rPr>
              <a:t>www.w3.org/1998/Math/MathML" </a:t>
            </a:r>
            <a:r>
              <a:rPr lang="en-US" sz="2200" dirty="0">
                <a:latin typeface="Consolas" pitchFamily="49" charset="0"/>
                <a:cs typeface="Consolas" pitchFamily="49" charset="0"/>
              </a:rPr>
              <a:t> &gt;</a:t>
            </a:r>
          </a:p>
          <a:p>
            <a:endParaRPr lang="en-US" sz="2000" dirty="0" smtClean="0"/>
          </a:p>
          <a:p>
            <a:r>
              <a:rPr lang="en-US" sz="2000" dirty="0" smtClean="0"/>
              <a:t>Or globally within the head element or body tag using a prefix (m):</a:t>
            </a:r>
          </a:p>
          <a:p>
            <a:pPr marL="0" indent="0" algn="ctr">
              <a:buNone/>
            </a:pPr>
            <a:endParaRPr lang="en-US" sz="2200" dirty="0" smtClean="0">
              <a:latin typeface="Consolas" pitchFamily="49" charset="0"/>
              <a:cs typeface="Consolas" pitchFamily="49" charset="0"/>
            </a:endParaRPr>
          </a:p>
          <a:p>
            <a:pPr marL="0" indent="0" algn="ctr">
              <a:buNone/>
            </a:pPr>
            <a:r>
              <a:rPr lang="en-US" sz="2200" dirty="0" smtClean="0">
                <a:latin typeface="Consolas" pitchFamily="49" charset="0"/>
                <a:cs typeface="Consolas" pitchFamily="49" charset="0"/>
              </a:rPr>
              <a:t>&lt;</a:t>
            </a:r>
            <a:r>
              <a:rPr lang="en-US" sz="2200" dirty="0">
                <a:latin typeface="Consolas" pitchFamily="49" charset="0"/>
                <a:cs typeface="Consolas" pitchFamily="49" charset="0"/>
              </a:rPr>
              <a:t>body </a:t>
            </a:r>
            <a:r>
              <a:rPr lang="en-US" sz="2200" dirty="0" err="1">
                <a:latin typeface="Consolas" pitchFamily="49" charset="0"/>
                <a:cs typeface="Consolas" pitchFamily="49" charset="0"/>
              </a:rPr>
              <a:t>xmlns:m</a:t>
            </a:r>
            <a:r>
              <a:rPr lang="en-US" sz="2200" dirty="0" smtClean="0">
                <a:latin typeface="Consolas" pitchFamily="49" charset="0"/>
                <a:cs typeface="Consolas" pitchFamily="49" charset="0"/>
              </a:rPr>
              <a:t>="http</a:t>
            </a:r>
            <a:r>
              <a:rPr lang="en-US" sz="2200" dirty="0">
                <a:latin typeface="Consolas" pitchFamily="49" charset="0"/>
                <a:cs typeface="Consolas" pitchFamily="49" charset="0"/>
              </a:rPr>
              <a:t>://</a:t>
            </a:r>
            <a:r>
              <a:rPr lang="en-US" sz="2200" dirty="0" smtClean="0">
                <a:latin typeface="Consolas" pitchFamily="49" charset="0"/>
                <a:cs typeface="Consolas" pitchFamily="49" charset="0"/>
              </a:rPr>
              <a:t>www.w3.org/1998/Math/MathML"&gt;</a:t>
            </a:r>
            <a:endParaRPr lang="en-US" sz="2200" dirty="0">
              <a:latin typeface="Consolas" pitchFamily="49" charset="0"/>
              <a:cs typeface="Consolas" pitchFamily="49" charset="0"/>
            </a:endParaRPr>
          </a:p>
          <a:p>
            <a:endParaRPr lang="en-US" sz="2000" dirty="0" smtClean="0"/>
          </a:p>
          <a:p>
            <a:r>
              <a:rPr lang="en-US" sz="2000" dirty="0" smtClean="0"/>
              <a:t>When using a prefix, the prefix must accompany all tags that refer to this namespace:</a:t>
            </a:r>
          </a:p>
          <a:p>
            <a:pPr marL="0" indent="0" algn="ctr">
              <a:buNone/>
            </a:pPr>
            <a:endParaRPr lang="en-US" sz="2000" dirty="0" smtClean="0">
              <a:latin typeface="Consolas" pitchFamily="49" charset="0"/>
              <a:cs typeface="Consolas" pitchFamily="49" charset="0"/>
            </a:endParaRPr>
          </a:p>
          <a:p>
            <a:pPr marL="0" indent="0" algn="ctr">
              <a:buNone/>
            </a:pPr>
            <a:r>
              <a:rPr lang="en-US" sz="2000" dirty="0" smtClean="0">
                <a:latin typeface="Consolas" pitchFamily="49" charset="0"/>
                <a:cs typeface="Consolas" pitchFamily="49" charset="0"/>
              </a:rPr>
              <a:t>&lt;</a:t>
            </a:r>
            <a:r>
              <a:rPr lang="en-US" sz="2000" dirty="0" err="1">
                <a:latin typeface="Consolas" pitchFamily="49" charset="0"/>
                <a:cs typeface="Consolas" pitchFamily="49" charset="0"/>
              </a:rPr>
              <a:t>m:math</a:t>
            </a:r>
            <a:r>
              <a:rPr lang="en-US" sz="2000" dirty="0">
                <a:latin typeface="Consolas" pitchFamily="49" charset="0"/>
                <a:cs typeface="Consolas" pitchFamily="49" charset="0"/>
              </a:rPr>
              <a:t>&gt;&lt;</a:t>
            </a:r>
            <a:r>
              <a:rPr lang="en-US" sz="2000" dirty="0" err="1">
                <a:latin typeface="Consolas" pitchFamily="49" charset="0"/>
                <a:cs typeface="Consolas" pitchFamily="49" charset="0"/>
              </a:rPr>
              <a:t>m:mrow</a:t>
            </a:r>
            <a:r>
              <a:rPr lang="en-US" sz="2000" dirty="0">
                <a:latin typeface="Consolas" pitchFamily="49" charset="0"/>
                <a:cs typeface="Consolas" pitchFamily="49" charset="0"/>
              </a:rPr>
              <a:t>&gt;...&lt;/</a:t>
            </a:r>
            <a:r>
              <a:rPr lang="en-US" sz="2000" dirty="0" err="1">
                <a:latin typeface="Consolas" pitchFamily="49" charset="0"/>
                <a:cs typeface="Consolas" pitchFamily="49" charset="0"/>
              </a:rPr>
              <a:t>m:mrow</a:t>
            </a:r>
            <a:r>
              <a:rPr lang="en-US" sz="2000" dirty="0" smtClean="0">
                <a:latin typeface="Consolas" pitchFamily="49" charset="0"/>
                <a:cs typeface="Consolas" pitchFamily="49" charset="0"/>
              </a:rPr>
              <a:t>&gt;&lt;/</a:t>
            </a:r>
            <a:r>
              <a:rPr lang="en-US" sz="2000" dirty="0" err="1" smtClean="0">
                <a:latin typeface="Consolas" pitchFamily="49" charset="0"/>
                <a:cs typeface="Consolas" pitchFamily="49" charset="0"/>
              </a:rPr>
              <a:t>m:math</a:t>
            </a:r>
            <a:r>
              <a:rPr lang="en-US" sz="2000" dirty="0">
                <a:latin typeface="Consolas" pitchFamily="49" charset="0"/>
                <a:cs typeface="Consolas" pitchFamily="49" charset="0"/>
              </a:rPr>
              <a:t>&gt;</a:t>
            </a:r>
          </a:p>
          <a:p>
            <a:endParaRPr lang="en-US" dirty="0"/>
          </a:p>
        </p:txBody>
      </p:sp>
    </p:spTree>
    <p:extLst>
      <p:ext uri="{BB962C8B-B14F-4D97-AF65-F5344CB8AC3E}">
        <p14:creationId xmlns="" xmlns:p14="http://schemas.microsoft.com/office/powerpoint/2010/main" val="3224975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MathML</a:t>
            </a:r>
            <a:endParaRPr lang="en-US" dirty="0"/>
          </a:p>
        </p:txBody>
      </p:sp>
      <p:sp>
        <p:nvSpPr>
          <p:cNvPr id="3" name="Content Placeholder 2"/>
          <p:cNvSpPr>
            <a:spLocks noGrp="1"/>
          </p:cNvSpPr>
          <p:nvPr>
            <p:ph idx="1"/>
          </p:nvPr>
        </p:nvSpPr>
        <p:spPr/>
        <p:txBody>
          <a:bodyPr/>
          <a:lstStyle/>
          <a:p>
            <a:r>
              <a:rPr lang="en-US" dirty="0" err="1" smtClean="0"/>
              <a:t>PresentationMathML</a:t>
            </a:r>
            <a:r>
              <a:rPr lang="en-US" dirty="0" smtClean="0"/>
              <a:t> </a:t>
            </a:r>
          </a:p>
          <a:p>
            <a:pPr lvl="1"/>
            <a:r>
              <a:rPr lang="en-US" dirty="0" smtClean="0"/>
              <a:t>Looks like math</a:t>
            </a:r>
          </a:p>
          <a:p>
            <a:r>
              <a:rPr lang="en-US" dirty="0" err="1" smtClean="0"/>
              <a:t>ContentMathML</a:t>
            </a:r>
            <a:endParaRPr lang="en-US" dirty="0" smtClean="0"/>
          </a:p>
          <a:p>
            <a:pPr lvl="1"/>
            <a:r>
              <a:rPr lang="en-US" dirty="0" smtClean="0"/>
              <a:t>IS math! </a:t>
            </a:r>
            <a:endParaRPr lang="en-US" dirty="0"/>
          </a:p>
          <a:p>
            <a:pPr lvl="1"/>
            <a:r>
              <a:rPr lang="en-US" dirty="0" smtClean="0"/>
              <a:t>Not required for support</a:t>
            </a:r>
            <a:endParaRPr lang="en-US" dirty="0"/>
          </a:p>
        </p:txBody>
      </p:sp>
    </p:spTree>
    <p:extLst>
      <p:ext uri="{BB962C8B-B14F-4D97-AF65-F5344CB8AC3E}">
        <p14:creationId xmlns="" xmlns:p14="http://schemas.microsoft.com/office/powerpoint/2010/main" val="3812756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a:t>MathML</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fontScale="47500" lnSpcReduction="20000"/>
              </a:bodyPr>
              <a:lstStyle/>
              <a:p>
                <a:pPr marL="0" indent="0">
                  <a:buNone/>
                </a:pPr>
                <a:r>
                  <a:rPr lang="en-US" dirty="0" smtClean="0"/>
                  <a:t>Example:</a:t>
                </a:r>
              </a:p>
              <a:p>
                <a:pPr marL="0" indent="0">
                  <a:buNone/>
                </a:pPr>
                <a:r>
                  <a:rPr lang="en-US" i="1" dirty="0" smtClean="0"/>
                  <a:t>		</a:t>
                </a:r>
                <a14:m>
                  <m:oMath xmlns:m="http://schemas.openxmlformats.org/officeDocument/2006/math">
                    <m:r>
                      <a:rPr lang="en-US" b="0" i="1" smtClean="0">
                        <a:latin typeface="Cambria Math"/>
                      </a:rPr>
                      <m:t>𝑥</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𝑎</m:t>
                        </m:r>
                      </m:num>
                      <m:den>
                        <m:r>
                          <a:rPr lang="en-US" b="0" i="1" smtClean="0">
                            <a:latin typeface="Cambria Math"/>
                            <a:ea typeface="Cambria Math"/>
                          </a:rPr>
                          <m:t>𝑏</m:t>
                        </m:r>
                      </m:den>
                    </m:f>
                  </m:oMath>
                </a14:m>
                <a:r>
                  <a:rPr lang="en-US" dirty="0"/>
                  <a:t/>
                </a:r>
                <a:br>
                  <a:rPr lang="en-US" dirty="0"/>
                </a:br>
                <a:r>
                  <a:rPr lang="en-US" dirty="0">
                    <a:latin typeface="Consolas" pitchFamily="49" charset="0"/>
                    <a:cs typeface="Consolas" pitchFamily="49" charset="0"/>
                  </a:rPr>
                  <a:t/>
                </a:r>
                <a:br>
                  <a:rPr lang="en-US" dirty="0">
                    <a:latin typeface="Consolas" pitchFamily="49" charset="0"/>
                    <a:cs typeface="Consolas" pitchFamily="49" charset="0"/>
                  </a:rPr>
                </a:br>
                <a:r>
                  <a:rPr lang="en-US" dirty="0" smtClean="0">
                    <a:latin typeface="Consolas" pitchFamily="49" charset="0"/>
                    <a:cs typeface="Consolas" pitchFamily="49" charset="0"/>
                  </a:rPr>
                  <a:t>		&lt;</a:t>
                </a:r>
                <a:r>
                  <a:rPr lang="en-US" dirty="0" err="1">
                    <a:latin typeface="Consolas" pitchFamily="49" charset="0"/>
                    <a:cs typeface="Consolas" pitchFamily="49" charset="0"/>
                  </a:rPr>
                  <a:t>m:math</a:t>
                </a:r>
                <a:r>
                  <a:rPr lang="en-US" dirty="0">
                    <a:latin typeface="Consolas" pitchFamily="49" charset="0"/>
                    <a:cs typeface="Consolas" pitchFamily="49" charset="0"/>
                  </a:rPr>
                  <a:t> &gt;</a:t>
                </a:r>
              </a:p>
              <a:p>
                <a:pPr marL="0" indent="0">
                  <a:buNone/>
                </a:pPr>
                <a:r>
                  <a:rPr lang="en-US" dirty="0" smtClean="0">
                    <a:latin typeface="Consolas" pitchFamily="49" charset="0"/>
                    <a:cs typeface="Consolas" pitchFamily="49" charset="0"/>
                  </a:rPr>
                  <a:t>		&lt;</a:t>
                </a:r>
                <a:r>
                  <a:rPr lang="en-US" dirty="0" err="1">
                    <a:latin typeface="Consolas" pitchFamily="49" charset="0"/>
                    <a:cs typeface="Consolas" pitchFamily="49" charset="0"/>
                  </a:rPr>
                  <a:t>m:mrow</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a:t>
                </a:r>
                <a:r>
                  <a:rPr lang="en-US" dirty="0" smtClean="0">
                    <a:latin typeface="Consolas" pitchFamily="49" charset="0"/>
                    <a:cs typeface="Consolas" pitchFamily="49" charset="0"/>
                  </a:rPr>
                  <a:t>&lt;</a:t>
                </a:r>
                <a:r>
                  <a:rPr lang="en-US" dirty="0" err="1">
                    <a:latin typeface="Consolas" pitchFamily="49" charset="0"/>
                    <a:cs typeface="Consolas" pitchFamily="49" charset="0"/>
                  </a:rPr>
                  <a:t>m:mi</a:t>
                </a:r>
                <a:r>
                  <a:rPr lang="en-US" dirty="0">
                    <a:latin typeface="Consolas" pitchFamily="49" charset="0"/>
                    <a:cs typeface="Consolas" pitchFamily="49" charset="0"/>
                  </a:rPr>
                  <a:t>&gt; x &lt;/</a:t>
                </a:r>
                <a:r>
                  <a:rPr lang="en-US" dirty="0" err="1">
                    <a:latin typeface="Consolas" pitchFamily="49" charset="0"/>
                    <a:cs typeface="Consolas" pitchFamily="49" charset="0"/>
                  </a:rPr>
                  <a:t>m:mi</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a:t>
                </a:r>
                <a:r>
                  <a:rPr lang="en-US" dirty="0" smtClean="0">
                    <a:latin typeface="Consolas" pitchFamily="49" charset="0"/>
                    <a:cs typeface="Consolas" pitchFamily="49" charset="0"/>
                  </a:rPr>
                  <a:t>&lt;</a:t>
                </a:r>
                <a:r>
                  <a:rPr lang="en-US" dirty="0" err="1">
                    <a:latin typeface="Consolas" pitchFamily="49" charset="0"/>
                    <a:cs typeface="Consolas" pitchFamily="49" charset="0"/>
                  </a:rPr>
                  <a:t>m:mo</a:t>
                </a:r>
                <a:r>
                  <a:rPr lang="en-US" dirty="0">
                    <a:latin typeface="Consolas" pitchFamily="49" charset="0"/>
                    <a:cs typeface="Consolas" pitchFamily="49" charset="0"/>
                  </a:rPr>
                  <a:t>&gt; + &lt;/</a:t>
                </a:r>
                <a:r>
                  <a:rPr lang="en-US" dirty="0" err="1">
                    <a:latin typeface="Consolas" pitchFamily="49" charset="0"/>
                    <a:cs typeface="Consolas" pitchFamily="49" charset="0"/>
                  </a:rPr>
                  <a:t>m:mo</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a:t>
                </a:r>
                <a:r>
                  <a:rPr lang="en-US" dirty="0" smtClean="0">
                    <a:latin typeface="Consolas" pitchFamily="49" charset="0"/>
                    <a:cs typeface="Consolas" pitchFamily="49" charset="0"/>
                  </a:rPr>
                  <a:t>&lt;</a:t>
                </a:r>
                <a:r>
                  <a:rPr lang="en-US" dirty="0" err="1">
                    <a:latin typeface="Consolas" pitchFamily="49" charset="0"/>
                    <a:cs typeface="Consolas" pitchFamily="49" charset="0"/>
                  </a:rPr>
                  <a:t>m:mrow</a:t>
                </a:r>
                <a:r>
                  <a:rPr lang="en-US" dirty="0">
                    <a:latin typeface="Consolas" pitchFamily="49" charset="0"/>
                    <a:cs typeface="Consolas" pitchFamily="49" charset="0"/>
                  </a:rPr>
                  <a:t>&gt;</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  &lt;</a:t>
                </a:r>
                <a:r>
                  <a:rPr lang="en-US" dirty="0" err="1">
                    <a:latin typeface="Consolas" pitchFamily="49" charset="0"/>
                    <a:cs typeface="Consolas" pitchFamily="49" charset="0"/>
                  </a:rPr>
                  <a:t>m:mi</a:t>
                </a:r>
                <a:r>
                  <a:rPr lang="en-US" dirty="0">
                    <a:latin typeface="Consolas" pitchFamily="49" charset="0"/>
                    <a:cs typeface="Consolas" pitchFamily="49" charset="0"/>
                  </a:rPr>
                  <a:t>&gt; a &lt;/</a:t>
                </a:r>
                <a:r>
                  <a:rPr lang="en-US" dirty="0" err="1">
                    <a:latin typeface="Consolas" pitchFamily="49" charset="0"/>
                    <a:cs typeface="Consolas" pitchFamily="49" charset="0"/>
                  </a:rPr>
                  <a:t>m:mi</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&lt;</a:t>
                </a:r>
                <a:r>
                  <a:rPr lang="en-US" dirty="0" err="1">
                    <a:latin typeface="Consolas" pitchFamily="49" charset="0"/>
                    <a:cs typeface="Consolas" pitchFamily="49" charset="0"/>
                  </a:rPr>
                  <a:t>m:mo</a:t>
                </a:r>
                <a:r>
                  <a:rPr lang="en-US" dirty="0">
                    <a:latin typeface="Consolas" pitchFamily="49" charset="0"/>
                    <a:cs typeface="Consolas" pitchFamily="49" charset="0"/>
                  </a:rPr>
                  <a:t>&gt; / &lt;/</a:t>
                </a:r>
                <a:r>
                  <a:rPr lang="en-US" dirty="0" err="1">
                    <a:latin typeface="Consolas" pitchFamily="49" charset="0"/>
                    <a:cs typeface="Consolas" pitchFamily="49" charset="0"/>
                  </a:rPr>
                  <a:t>m:mo</a:t>
                </a:r>
                <a:r>
                  <a:rPr lang="en-US" dirty="0">
                    <a:latin typeface="Consolas" pitchFamily="49" charset="0"/>
                    <a:cs typeface="Consolas" pitchFamily="49" charset="0"/>
                  </a:rPr>
                  <a:t>&gt;</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  &lt;</a:t>
                </a:r>
                <a:r>
                  <a:rPr lang="en-US" dirty="0" err="1">
                    <a:latin typeface="Consolas" pitchFamily="49" charset="0"/>
                    <a:cs typeface="Consolas" pitchFamily="49" charset="0"/>
                  </a:rPr>
                  <a:t>m:mi</a:t>
                </a:r>
                <a:r>
                  <a:rPr lang="en-US" dirty="0">
                    <a:latin typeface="Consolas" pitchFamily="49" charset="0"/>
                    <a:cs typeface="Consolas" pitchFamily="49" charset="0"/>
                  </a:rPr>
                  <a:t>&gt; b &lt;/</a:t>
                </a:r>
                <a:r>
                  <a:rPr lang="en-US" dirty="0" err="1">
                    <a:latin typeface="Consolas" pitchFamily="49" charset="0"/>
                    <a:cs typeface="Consolas" pitchFamily="49" charset="0"/>
                  </a:rPr>
                  <a:t>m:mi</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&lt;/</a:t>
                </a:r>
                <a:r>
                  <a:rPr lang="en-US" dirty="0" err="1">
                    <a:latin typeface="Consolas" pitchFamily="49" charset="0"/>
                    <a:cs typeface="Consolas" pitchFamily="49" charset="0"/>
                  </a:rPr>
                  <a:t>m:mrow</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&lt;/</a:t>
                </a:r>
                <a:r>
                  <a:rPr lang="en-US" dirty="0" err="1">
                    <a:latin typeface="Consolas" pitchFamily="49" charset="0"/>
                    <a:cs typeface="Consolas" pitchFamily="49" charset="0"/>
                  </a:rPr>
                  <a:t>m:mrow</a:t>
                </a:r>
                <a:r>
                  <a:rPr lang="en-US" dirty="0">
                    <a:latin typeface="Consolas" pitchFamily="49" charset="0"/>
                    <a:cs typeface="Consolas" pitchFamily="49" charset="0"/>
                  </a:rPr>
                  <a:t>&gt;</a:t>
                </a:r>
              </a:p>
              <a:p>
                <a:pPr marL="0" indent="0">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&lt;/</a:t>
                </a:r>
                <a:r>
                  <a:rPr lang="en-US" dirty="0" err="1" smtClean="0">
                    <a:latin typeface="Consolas" pitchFamily="49" charset="0"/>
                    <a:cs typeface="Consolas" pitchFamily="49" charset="0"/>
                  </a:rPr>
                  <a:t>m:math</a:t>
                </a:r>
                <a:r>
                  <a:rPr lang="en-US" dirty="0">
                    <a:latin typeface="Consolas" pitchFamily="49" charset="0"/>
                    <a:cs typeface="Consolas" pitchFamily="49" charset="0"/>
                  </a:rPr>
                  <a:t>&gt;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222" t="-1436"/>
                </a:stretch>
              </a:blipFill>
            </p:spPr>
            <p:txBody>
              <a:bodyPr/>
              <a:lstStyle/>
              <a:p>
                <a:r>
                  <a:rPr lang="en-US">
                    <a:noFill/>
                  </a:rPr>
                  <a:t> </a:t>
                </a:r>
              </a:p>
            </p:txBody>
          </p:sp>
        </mc:Fallback>
      </mc:AlternateContent>
    </p:spTree>
    <p:extLst>
      <p:ext uri="{BB962C8B-B14F-4D97-AF65-F5344CB8AC3E}">
        <p14:creationId xmlns="" xmlns:p14="http://schemas.microsoft.com/office/powerpoint/2010/main" val="2044759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smtClean="0"/>
              <a:t>MathML</a:t>
            </a:r>
            <a:r>
              <a:rPr lang="en-US" dirty="0" smtClean="0"/>
              <a:t> Styles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Elements may be styled within the tags using </a:t>
            </a:r>
            <a:r>
              <a:rPr lang="en-US" dirty="0" err="1" smtClean="0"/>
              <a:t>mathcolor</a:t>
            </a:r>
            <a:r>
              <a:rPr lang="en-US" dirty="0" smtClean="0"/>
              <a:t>, display="block" and </a:t>
            </a:r>
            <a:r>
              <a:rPr lang="en-US" dirty="0" err="1" smtClean="0"/>
              <a:t>mathbackground</a:t>
            </a:r>
            <a:endParaRPr lang="en-US" dirty="0" smtClean="0"/>
          </a:p>
          <a:p>
            <a:pPr marL="0" indent="0">
              <a:buNone/>
            </a:pPr>
            <a:endParaRPr lang="en-US" sz="2400" b="1" dirty="0" smtClean="0">
              <a:latin typeface="Consolas" pitchFamily="49" charset="0"/>
              <a:cs typeface="Consolas" pitchFamily="49" charset="0"/>
            </a:endParaRPr>
          </a:p>
          <a:p>
            <a:pPr marL="800100" lvl="2" indent="0">
              <a:buNone/>
            </a:pPr>
            <a:r>
              <a:rPr lang="en-US" dirty="0">
                <a:latin typeface="Consolas" pitchFamily="49" charset="0"/>
                <a:cs typeface="Consolas" pitchFamily="49" charset="0"/>
              </a:rPr>
              <a:t>&lt;</a:t>
            </a:r>
            <a:r>
              <a:rPr lang="en-US" dirty="0" smtClean="0">
                <a:latin typeface="Consolas" pitchFamily="49" charset="0"/>
                <a:cs typeface="Consolas" pitchFamily="49" charset="0"/>
              </a:rPr>
              <a:t>m:math </a:t>
            </a:r>
            <a:r>
              <a:rPr lang="en-US" dirty="0" smtClean="0">
                <a:solidFill>
                  <a:srgbClr val="A5003F"/>
                </a:solidFill>
                <a:latin typeface="Consolas" pitchFamily="49" charset="0"/>
                <a:cs typeface="Consolas" pitchFamily="49" charset="0"/>
              </a:rPr>
              <a:t>display=“block”</a:t>
            </a:r>
            <a:r>
              <a:rPr lang="en-US" dirty="0" smtClean="0">
                <a:latin typeface="Consolas" pitchFamily="49" charset="0"/>
                <a:cs typeface="Consolas" pitchFamily="49" charset="0"/>
              </a:rPr>
              <a:t>&gt;</a:t>
            </a:r>
            <a:endParaRPr lang="en-US" dirty="0">
              <a:latin typeface="Consolas" pitchFamily="49" charset="0"/>
              <a:cs typeface="Consolas" pitchFamily="49" charset="0"/>
            </a:endParaRPr>
          </a:p>
          <a:p>
            <a:pPr marL="800100" lvl="2"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m:mrow&gt;</a:t>
            </a: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&lt;</a:t>
            </a:r>
            <a:r>
              <a:rPr lang="en-US" dirty="0">
                <a:latin typeface="Consolas" pitchFamily="49" charset="0"/>
                <a:cs typeface="Consolas" pitchFamily="49" charset="0"/>
              </a:rPr>
              <a:t>m:mi </a:t>
            </a:r>
            <a:r>
              <a:rPr lang="en-US" dirty="0" err="1" smtClean="0">
                <a:solidFill>
                  <a:srgbClr val="A5003F"/>
                </a:solidFill>
                <a:latin typeface="Consolas" pitchFamily="49" charset="0"/>
                <a:cs typeface="Consolas" pitchFamily="49" charset="0"/>
              </a:rPr>
              <a:t>mathcolor</a:t>
            </a:r>
            <a:r>
              <a:rPr lang="en-US" dirty="0" smtClean="0">
                <a:solidFill>
                  <a:srgbClr val="A5003F"/>
                </a:solidFill>
                <a:latin typeface="Consolas" pitchFamily="49" charset="0"/>
                <a:cs typeface="Consolas" pitchFamily="49" charset="0"/>
              </a:rPr>
              <a:t>="red" </a:t>
            </a:r>
            <a:r>
              <a:rPr lang="en-US" dirty="0" smtClean="0">
                <a:latin typeface="Consolas" pitchFamily="49" charset="0"/>
                <a:cs typeface="Consolas" pitchFamily="49" charset="0"/>
              </a:rPr>
              <a:t>&gt; </a:t>
            </a:r>
            <a:r>
              <a:rPr lang="en-US" dirty="0">
                <a:latin typeface="Consolas" pitchFamily="49" charset="0"/>
                <a:cs typeface="Consolas" pitchFamily="49" charset="0"/>
              </a:rPr>
              <a:t>x &lt;/m:mi&gt;</a:t>
            </a:r>
          </a:p>
          <a:p>
            <a:pPr marL="800100" lvl="2"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 &lt;m:mo&gt; + &lt;/m:mo&gt;</a:t>
            </a: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&lt;</a:t>
            </a:r>
            <a:r>
              <a:rPr lang="en-US" dirty="0">
                <a:latin typeface="Consolas" pitchFamily="49" charset="0"/>
                <a:cs typeface="Consolas" pitchFamily="49" charset="0"/>
              </a:rPr>
              <a:t>m:mrow </a:t>
            </a:r>
            <a:r>
              <a:rPr lang="en-US" dirty="0" err="1">
                <a:solidFill>
                  <a:srgbClr val="A5003F"/>
                </a:solidFill>
                <a:latin typeface="Consolas" pitchFamily="49" charset="0"/>
                <a:cs typeface="Consolas" pitchFamily="49" charset="0"/>
              </a:rPr>
              <a:t>mathbackground</a:t>
            </a:r>
            <a:r>
              <a:rPr lang="en-US" dirty="0" smtClean="0">
                <a:solidFill>
                  <a:srgbClr val="A5003F"/>
                </a:solidFill>
                <a:latin typeface="Consolas" pitchFamily="49" charset="0"/>
                <a:cs typeface="Consolas" pitchFamily="49" charset="0"/>
              </a:rPr>
              <a:t>="red"&gt;</a:t>
            </a:r>
            <a:endParaRPr lang="en-US" dirty="0">
              <a:solidFill>
                <a:srgbClr val="A5003F"/>
              </a:solidFill>
              <a:latin typeface="Consolas" pitchFamily="49" charset="0"/>
              <a:cs typeface="Consolas" pitchFamily="49" charset="0"/>
            </a:endParaRP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 &lt;m:mi&gt; a &lt;/m:mi&gt;</a:t>
            </a: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 &lt;m:mo&gt; / &lt;/m:mo&gt;</a:t>
            </a: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  &lt;m:mi&gt; b &lt;/m:mi&gt;</a:t>
            </a:r>
          </a:p>
          <a:p>
            <a:pPr marL="800100" lvl="2"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&lt;/</a:t>
            </a:r>
            <a:r>
              <a:rPr lang="en-US" dirty="0">
                <a:latin typeface="Consolas" pitchFamily="49" charset="0"/>
                <a:cs typeface="Consolas" pitchFamily="49" charset="0"/>
              </a:rPr>
              <a:t>m:mrow&gt;</a:t>
            </a:r>
          </a:p>
          <a:p>
            <a:pPr marL="800100" lvl="2"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m:mrow&gt;</a:t>
            </a:r>
          </a:p>
          <a:p>
            <a:pPr marL="800100" lvl="2" indent="0">
              <a:buNone/>
            </a:pPr>
            <a:r>
              <a:rPr lang="en-US" dirty="0" smtClean="0">
                <a:latin typeface="Consolas" pitchFamily="49" charset="0"/>
                <a:cs typeface="Consolas" pitchFamily="49" charset="0"/>
              </a:rPr>
              <a:t>&lt;/</a:t>
            </a:r>
            <a:r>
              <a:rPr lang="en-US" dirty="0" err="1" smtClean="0">
                <a:latin typeface="Consolas" pitchFamily="49" charset="0"/>
                <a:cs typeface="Consolas" pitchFamily="49" charset="0"/>
              </a:rPr>
              <a:t>m:math</a:t>
            </a:r>
            <a:r>
              <a:rPr lang="en-US" dirty="0">
                <a:latin typeface="Consolas" pitchFamily="49" charset="0"/>
                <a:cs typeface="Consolas" pitchFamily="49" charset="0"/>
              </a:rPr>
              <a:t>&gt;</a:t>
            </a:r>
          </a:p>
          <a:p>
            <a:endParaRPr lang="en-US" dirty="0"/>
          </a:p>
        </p:txBody>
      </p:sp>
    </p:spTree>
    <p:extLst>
      <p:ext uri="{BB962C8B-B14F-4D97-AF65-F5344CB8AC3E}">
        <p14:creationId xmlns="" xmlns:p14="http://schemas.microsoft.com/office/powerpoint/2010/main" val="2055489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a:t>
            </a:r>
            <a:r>
              <a:rPr lang="en-US" dirty="0" err="1" smtClean="0"/>
              <a:t>MathML</a:t>
            </a:r>
            <a:r>
              <a:rPr lang="en-US" dirty="0" smtClean="0"/>
              <a:t> Styles</a:t>
            </a:r>
            <a:endParaRPr lang="en-US" dirty="0"/>
          </a:p>
        </p:txBody>
      </p:sp>
      <p:sp>
        <p:nvSpPr>
          <p:cNvPr id="3" name="Content Placeholder 2"/>
          <p:cNvSpPr>
            <a:spLocks noGrp="1"/>
          </p:cNvSpPr>
          <p:nvPr>
            <p:ph idx="1"/>
          </p:nvPr>
        </p:nvSpPr>
        <p:spPr>
          <a:xfrm>
            <a:off x="457200" y="1200151"/>
            <a:ext cx="8686800" cy="3657599"/>
          </a:xfrm>
        </p:spPr>
        <p:txBody>
          <a:bodyPr>
            <a:normAutofit fontScale="55000" lnSpcReduction="20000"/>
          </a:bodyPr>
          <a:lstStyle/>
          <a:p>
            <a:pPr marL="0" indent="0">
              <a:buNone/>
            </a:pPr>
            <a:r>
              <a:rPr lang="en-US" dirty="0" smtClean="0"/>
              <a:t>Or using CSS</a:t>
            </a:r>
          </a:p>
          <a:p>
            <a:pPr marL="0" indent="0">
              <a:buNone/>
            </a:pPr>
            <a:endParaRPr lang="en-US" dirty="0" smtClean="0"/>
          </a:p>
          <a:p>
            <a:pPr marL="800100" lvl="2" indent="0">
              <a:buNone/>
            </a:pPr>
            <a:r>
              <a:rPr lang="en-US" sz="2700" dirty="0" smtClean="0">
                <a:solidFill>
                  <a:srgbClr val="A5003F"/>
                </a:solidFill>
                <a:latin typeface="Consolas" pitchFamily="49" charset="0"/>
                <a:cs typeface="Consolas" pitchFamily="49" charset="0"/>
              </a:rPr>
              <a:t>&lt;</a:t>
            </a:r>
            <a:r>
              <a:rPr lang="en-US" sz="2700" dirty="0">
                <a:solidFill>
                  <a:srgbClr val="A5003F"/>
                </a:solidFill>
                <a:latin typeface="Consolas" pitchFamily="49" charset="0"/>
                <a:cs typeface="Consolas" pitchFamily="49" charset="0"/>
              </a:rPr>
              <a:t>style&gt;.red {color: red}.red-background {background-color: red}&lt;/style&gt;</a:t>
            </a:r>
            <a:br>
              <a:rPr lang="en-US" sz="2700" dirty="0">
                <a:solidFill>
                  <a:srgbClr val="A5003F"/>
                </a:solidFill>
                <a:latin typeface="Consolas" pitchFamily="49" charset="0"/>
                <a:cs typeface="Consolas" pitchFamily="49" charset="0"/>
              </a:rPr>
            </a:br>
            <a:r>
              <a:rPr lang="en-US" sz="2700" dirty="0">
                <a:latin typeface="Consolas" pitchFamily="49" charset="0"/>
                <a:cs typeface="Consolas" pitchFamily="49" charset="0"/>
              </a:rPr>
              <a:t/>
            </a:r>
            <a:br>
              <a:rPr lang="en-US" sz="2700" dirty="0">
                <a:latin typeface="Consolas" pitchFamily="49" charset="0"/>
                <a:cs typeface="Consolas" pitchFamily="49" charset="0"/>
              </a:rPr>
            </a:br>
            <a:r>
              <a:rPr lang="en-US" sz="2700" dirty="0">
                <a:latin typeface="Consolas" pitchFamily="49" charset="0"/>
                <a:cs typeface="Consolas" pitchFamily="49" charset="0"/>
              </a:rPr>
              <a:t>&lt;</a:t>
            </a:r>
            <a:r>
              <a:rPr lang="en-US" sz="2700" dirty="0" err="1">
                <a:latin typeface="Consolas" pitchFamily="49" charset="0"/>
                <a:cs typeface="Consolas" pitchFamily="49" charset="0"/>
              </a:rPr>
              <a:t>m:math</a:t>
            </a:r>
            <a:r>
              <a:rPr lang="en-US" sz="2700" dirty="0">
                <a:latin typeface="Consolas" pitchFamily="49" charset="0"/>
                <a:cs typeface="Consolas" pitchFamily="49" charset="0"/>
              </a:rPr>
              <a:t>&gt;</a:t>
            </a:r>
          </a:p>
          <a:p>
            <a:pPr marL="800100" lvl="2" indent="0">
              <a:buNone/>
            </a:pPr>
            <a:r>
              <a:rPr lang="en-US" sz="2700" dirty="0" smtClean="0">
                <a:latin typeface="Consolas" pitchFamily="49" charset="0"/>
                <a:cs typeface="Consolas" pitchFamily="49" charset="0"/>
              </a:rPr>
              <a:t> &lt;</a:t>
            </a:r>
            <a:r>
              <a:rPr lang="en-US" sz="2700" dirty="0">
                <a:latin typeface="Consolas" pitchFamily="49" charset="0"/>
                <a:cs typeface="Consolas" pitchFamily="49" charset="0"/>
              </a:rPr>
              <a:t>m:mrow&gt;</a:t>
            </a:r>
          </a:p>
          <a:p>
            <a:pPr marL="800100" lvl="2" indent="0">
              <a:buNone/>
            </a:pP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&lt;m:mi class</a:t>
            </a:r>
            <a:r>
              <a:rPr lang="en-US" sz="2700" dirty="0" smtClean="0">
                <a:latin typeface="Consolas" pitchFamily="49" charset="0"/>
                <a:cs typeface="Consolas" pitchFamily="49" charset="0"/>
              </a:rPr>
              <a:t>="red" </a:t>
            </a:r>
            <a:r>
              <a:rPr lang="en-US" sz="2700" dirty="0">
                <a:latin typeface="Consolas" pitchFamily="49" charset="0"/>
                <a:cs typeface="Consolas" pitchFamily="49" charset="0"/>
              </a:rPr>
              <a:t>&gt; x &lt;/m:mi&gt;</a:t>
            </a:r>
          </a:p>
          <a:p>
            <a:pPr marL="800100" lvl="2" indent="0">
              <a:buNone/>
            </a:pP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&lt;m:mo&gt; + &lt;/m:mo&gt;</a:t>
            </a:r>
          </a:p>
          <a:p>
            <a:pPr marL="800100" lvl="2" indent="0">
              <a:buNone/>
            </a:pP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&lt;m:mrow class</a:t>
            </a:r>
            <a:r>
              <a:rPr lang="en-US" sz="2700" dirty="0" smtClean="0">
                <a:latin typeface="Consolas" pitchFamily="49" charset="0"/>
                <a:cs typeface="Consolas" pitchFamily="49" charset="0"/>
              </a:rPr>
              <a:t>="red-background"&gt;</a:t>
            </a:r>
            <a:endParaRPr lang="en-US" sz="2700" dirty="0">
              <a:latin typeface="Consolas" pitchFamily="49" charset="0"/>
              <a:cs typeface="Consolas" pitchFamily="49" charset="0"/>
            </a:endParaRPr>
          </a:p>
          <a:p>
            <a:pPr marL="800100" lvl="2" indent="0">
              <a:buNone/>
            </a:pPr>
            <a:r>
              <a:rPr lang="en-US" sz="2700" dirty="0">
                <a:latin typeface="Consolas" pitchFamily="49" charset="0"/>
                <a:cs typeface="Consolas" pitchFamily="49" charset="0"/>
              </a:rPr>
              <a:t> </a:t>
            </a: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&lt;m:mi&gt; a &lt;/m:mi&gt;</a:t>
            </a:r>
          </a:p>
          <a:p>
            <a:pPr marL="800100" lvl="2" indent="0">
              <a:buNone/>
            </a:pPr>
            <a:r>
              <a:rPr lang="en-US" sz="2700" dirty="0">
                <a:latin typeface="Consolas" pitchFamily="49" charset="0"/>
                <a:cs typeface="Consolas" pitchFamily="49" charset="0"/>
              </a:rPr>
              <a:t> </a:t>
            </a: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&lt;m:mo&gt; / &lt;/m:mo&gt;</a:t>
            </a:r>
          </a:p>
          <a:p>
            <a:pPr marL="800100" lvl="2" indent="0">
              <a:buNone/>
            </a:pPr>
            <a:r>
              <a:rPr lang="en-US" sz="2700" dirty="0">
                <a:latin typeface="Consolas" pitchFamily="49" charset="0"/>
                <a:cs typeface="Consolas" pitchFamily="49" charset="0"/>
              </a:rPr>
              <a:t> </a:t>
            </a:r>
            <a:r>
              <a:rPr lang="en-US" sz="2700" dirty="0" smtClean="0">
                <a:latin typeface="Consolas" pitchFamily="49" charset="0"/>
                <a:cs typeface="Consolas" pitchFamily="49" charset="0"/>
              </a:rPr>
              <a:t> </a:t>
            </a:r>
            <a:r>
              <a:rPr lang="en-US" sz="2700" dirty="0">
                <a:latin typeface="Consolas" pitchFamily="49" charset="0"/>
                <a:cs typeface="Consolas" pitchFamily="49" charset="0"/>
              </a:rPr>
              <a:t>  &lt;m:mi&gt; b &lt;/m:mi&gt;</a:t>
            </a:r>
          </a:p>
          <a:p>
            <a:pPr marL="800100" lvl="2" indent="0">
              <a:buNone/>
            </a:pPr>
            <a:r>
              <a:rPr lang="en-US" sz="2700" dirty="0">
                <a:latin typeface="Consolas" pitchFamily="49" charset="0"/>
                <a:cs typeface="Consolas" pitchFamily="49" charset="0"/>
              </a:rPr>
              <a:t> </a:t>
            </a:r>
            <a:r>
              <a:rPr lang="en-US" sz="2700" dirty="0" smtClean="0">
                <a:latin typeface="Consolas" pitchFamily="49" charset="0"/>
                <a:cs typeface="Consolas" pitchFamily="49" charset="0"/>
              </a:rPr>
              <a:t> &lt;/</a:t>
            </a:r>
            <a:r>
              <a:rPr lang="en-US" sz="2700" dirty="0">
                <a:latin typeface="Consolas" pitchFamily="49" charset="0"/>
                <a:cs typeface="Consolas" pitchFamily="49" charset="0"/>
              </a:rPr>
              <a:t>m:mrow&gt;</a:t>
            </a:r>
          </a:p>
          <a:p>
            <a:pPr marL="800100" lvl="2" indent="0">
              <a:buNone/>
            </a:pPr>
            <a:r>
              <a:rPr lang="en-US" sz="2700" dirty="0" smtClean="0">
                <a:latin typeface="Consolas" pitchFamily="49" charset="0"/>
                <a:cs typeface="Consolas" pitchFamily="49" charset="0"/>
              </a:rPr>
              <a:t> &lt;/</a:t>
            </a:r>
            <a:r>
              <a:rPr lang="en-US" sz="2700" dirty="0">
                <a:latin typeface="Consolas" pitchFamily="49" charset="0"/>
                <a:cs typeface="Consolas" pitchFamily="49" charset="0"/>
              </a:rPr>
              <a:t>m:mrow&gt;</a:t>
            </a:r>
          </a:p>
          <a:p>
            <a:pPr marL="800100" lvl="2" indent="0">
              <a:buNone/>
            </a:pPr>
            <a:r>
              <a:rPr lang="en-US" sz="2700" dirty="0" smtClean="0">
                <a:latin typeface="Consolas" pitchFamily="49" charset="0"/>
                <a:cs typeface="Consolas" pitchFamily="49" charset="0"/>
              </a:rPr>
              <a:t>&lt;/</a:t>
            </a:r>
            <a:r>
              <a:rPr lang="en-US" sz="2700" dirty="0" err="1" smtClean="0">
                <a:latin typeface="Consolas" pitchFamily="49" charset="0"/>
                <a:cs typeface="Consolas" pitchFamily="49" charset="0"/>
              </a:rPr>
              <a:t>m:math</a:t>
            </a:r>
            <a:r>
              <a:rPr lang="en-US" sz="2700" dirty="0" smtClean="0">
                <a:latin typeface="Consolas" pitchFamily="49" charset="0"/>
                <a:cs typeface="Consolas" pitchFamily="49" charset="0"/>
              </a:rPr>
              <a:t>&gt;</a:t>
            </a:r>
            <a:endParaRPr lang="en-US" sz="2700" dirty="0">
              <a:latin typeface="Consolas" pitchFamily="49" charset="0"/>
              <a:cs typeface="Consolas" pitchFamily="49" charset="0"/>
            </a:endParaRPr>
          </a:p>
        </p:txBody>
      </p:sp>
    </p:spTree>
    <p:extLst>
      <p:ext uri="{BB962C8B-B14F-4D97-AF65-F5344CB8AC3E}">
        <p14:creationId xmlns="" xmlns:p14="http://schemas.microsoft.com/office/powerpoint/2010/main" val="3284911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t>
            </a:r>
            <a:r>
              <a:rPr lang="en-US" dirty="0" err="1" smtClean="0"/>
              <a:t>MathML</a:t>
            </a:r>
            <a:r>
              <a:rPr lang="en-US" dirty="0" smtClean="0"/>
              <a:t> Alternatives</a:t>
            </a:r>
            <a:endParaRPr lang="en-US" dirty="0"/>
          </a:p>
        </p:txBody>
      </p:sp>
      <p:sp>
        <p:nvSpPr>
          <p:cNvPr id="3" name="Content Placeholder 2"/>
          <p:cNvSpPr>
            <a:spLocks noGrp="1"/>
          </p:cNvSpPr>
          <p:nvPr>
            <p:ph idx="1"/>
          </p:nvPr>
        </p:nvSpPr>
        <p:spPr/>
        <p:txBody>
          <a:bodyPr/>
          <a:lstStyle/>
          <a:p>
            <a:pPr marL="0" indent="0">
              <a:buNone/>
            </a:pPr>
            <a:r>
              <a:rPr lang="en-US" dirty="0" smtClean="0"/>
              <a:t>Preference Order</a:t>
            </a:r>
          </a:p>
          <a:p>
            <a:pPr marL="971550" lvl="1" indent="-514350">
              <a:buFont typeface="+mj-lt"/>
              <a:buAutoNum type="arabicPeriod"/>
            </a:pPr>
            <a:r>
              <a:rPr lang="en-US" dirty="0" smtClean="0"/>
              <a:t>XHTML Content Document Fragments</a:t>
            </a:r>
          </a:p>
          <a:p>
            <a:pPr marL="971550" lvl="1" indent="-514350">
              <a:buFont typeface="+mj-lt"/>
              <a:buAutoNum type="arabicPeriod"/>
            </a:pPr>
            <a:r>
              <a:rPr lang="en-US" dirty="0" err="1" smtClean="0"/>
              <a:t>altimg</a:t>
            </a:r>
            <a:endParaRPr lang="en-US" dirty="0" smtClean="0"/>
          </a:p>
          <a:p>
            <a:pPr marL="971550" lvl="1" indent="-514350">
              <a:buFont typeface="+mj-lt"/>
              <a:buAutoNum type="arabicPeriod"/>
            </a:pPr>
            <a:r>
              <a:rPr lang="en-US" dirty="0" err="1" smtClean="0"/>
              <a:t>alttext</a:t>
            </a:r>
            <a:endParaRPr lang="en-US" dirty="0"/>
          </a:p>
        </p:txBody>
      </p:sp>
    </p:spTree>
    <p:extLst>
      <p:ext uri="{BB962C8B-B14F-4D97-AF65-F5344CB8AC3E}">
        <p14:creationId xmlns="" xmlns:p14="http://schemas.microsoft.com/office/powerpoint/2010/main" val="19789984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t>
            </a:r>
            <a:r>
              <a:rPr lang="en-US" dirty="0" err="1"/>
              <a:t>MathML</a:t>
            </a:r>
            <a:r>
              <a:rPr lang="en-US" dirty="0"/>
              <a:t> Alternatives</a:t>
            </a:r>
          </a:p>
        </p:txBody>
      </p:sp>
      <p:sp>
        <p:nvSpPr>
          <p:cNvPr id="3" name="Content Placeholder 2"/>
          <p:cNvSpPr>
            <a:spLocks noGrp="1"/>
          </p:cNvSpPr>
          <p:nvPr>
            <p:ph idx="1"/>
          </p:nvPr>
        </p:nvSpPr>
        <p:spPr>
          <a:xfrm>
            <a:off x="76200" y="1200150"/>
            <a:ext cx="8915400" cy="3943350"/>
          </a:xfrm>
        </p:spPr>
        <p:txBody>
          <a:bodyPr>
            <a:normAutofit fontScale="77500" lnSpcReduction="20000"/>
          </a:bodyPr>
          <a:lstStyle/>
          <a:p>
            <a:pPr marL="0" indent="0" algn="ctr">
              <a:buNone/>
            </a:pPr>
            <a:r>
              <a:rPr lang="en-US" sz="2200" dirty="0" smtClean="0"/>
              <a:t>&lt;</a:t>
            </a:r>
            <a:r>
              <a:rPr lang="en-US" sz="2200" dirty="0"/>
              <a:t>semantics</a:t>
            </a:r>
            <a:r>
              <a:rPr lang="en-US" sz="2200" dirty="0" smtClean="0"/>
              <a:t>&gt; </a:t>
            </a:r>
          </a:p>
          <a:p>
            <a:pPr marL="0" indent="0" algn="ctr">
              <a:buNone/>
            </a:pPr>
            <a:r>
              <a:rPr lang="en-US" sz="2200" dirty="0" smtClean="0"/>
              <a:t>&lt;</a:t>
            </a:r>
            <a:r>
              <a:rPr lang="en-US" sz="2200" dirty="0" smtClean="0"/>
              <a:t>annotation-xml&gt; </a:t>
            </a:r>
            <a:r>
              <a:rPr lang="en-US" sz="2200" dirty="0" smtClean="0"/>
              <a:t>&lt;annotation&gt; </a:t>
            </a:r>
            <a:endParaRPr lang="en-US" sz="2200" dirty="0" smtClean="0"/>
          </a:p>
          <a:p>
            <a:pPr marL="0" indent="0">
              <a:buNone/>
            </a:pPr>
            <a:endParaRPr lang="en-US" sz="2200" dirty="0">
              <a:latin typeface="Consolas" pitchFamily="49" charset="0"/>
              <a:cs typeface="Consolas" pitchFamily="49" charset="0"/>
            </a:endParaRPr>
          </a:p>
          <a:p>
            <a:pPr marL="0" indent="0">
              <a:buNone/>
            </a:pPr>
            <a:r>
              <a:rPr lang="en-US" sz="1800" dirty="0" smtClean="0">
                <a:latin typeface="Consolas" pitchFamily="49" charset="0"/>
                <a:cs typeface="Consolas" pitchFamily="49" charset="0"/>
              </a:rPr>
              <a:t>&lt;semantics</a:t>
            </a:r>
            <a:r>
              <a:rPr lang="en-US" sz="1800" dirty="0">
                <a:latin typeface="Consolas" pitchFamily="49" charset="0"/>
                <a:cs typeface="Consolas" pitchFamily="49" charset="0"/>
              </a:rPr>
              <a:t>&gt;</a:t>
            </a:r>
            <a:br>
              <a:rPr lang="en-US" sz="1800" dirty="0">
                <a:latin typeface="Consolas" pitchFamily="49" charset="0"/>
                <a:cs typeface="Consolas" pitchFamily="49" charset="0"/>
              </a:rPr>
            </a:br>
            <a:r>
              <a:rPr lang="en-US" sz="1800" dirty="0" smtClean="0">
                <a:latin typeface="Consolas" pitchFamily="49" charset="0"/>
                <a:cs typeface="Consolas" pitchFamily="49" charset="0"/>
              </a:rPr>
              <a:t>	&lt;</a:t>
            </a:r>
            <a:r>
              <a:rPr lang="en-US" sz="1800" dirty="0">
                <a:latin typeface="Consolas" pitchFamily="49" charset="0"/>
                <a:cs typeface="Consolas" pitchFamily="49" charset="0"/>
              </a:rPr>
              <a:t>annotation-xml </a:t>
            </a:r>
            <a:r>
              <a:rPr lang="en-US" sz="1800" dirty="0">
                <a:solidFill>
                  <a:srgbClr val="FF0000"/>
                </a:solidFill>
                <a:latin typeface="Consolas" pitchFamily="49" charset="0"/>
                <a:cs typeface="Consolas" pitchFamily="49" charset="0"/>
              </a:rPr>
              <a:t>encoding</a:t>
            </a:r>
            <a:r>
              <a:rPr lang="en-US" sz="1800" dirty="0" smtClean="0">
                <a:solidFill>
                  <a:srgbClr val="FF0000"/>
                </a:solidFill>
                <a:latin typeface="Consolas" pitchFamily="49" charset="0"/>
                <a:cs typeface="Consolas" pitchFamily="49" charset="0"/>
              </a:rPr>
              <a:t>="</a:t>
            </a:r>
            <a:r>
              <a:rPr lang="en-US" sz="1800" dirty="0" err="1" smtClean="0">
                <a:solidFill>
                  <a:srgbClr val="FF0000"/>
                </a:solidFill>
                <a:latin typeface="Consolas" pitchFamily="49" charset="0"/>
                <a:cs typeface="Consolas" pitchFamily="49" charset="0"/>
              </a:rPr>
              <a:t>MathML</a:t>
            </a:r>
            <a:r>
              <a:rPr lang="en-US" sz="1800" dirty="0" smtClean="0">
                <a:solidFill>
                  <a:srgbClr val="FF0000"/>
                </a:solidFill>
                <a:latin typeface="Consolas" pitchFamily="49" charset="0"/>
                <a:cs typeface="Consolas" pitchFamily="49" charset="0"/>
              </a:rPr>
              <a:t>-Content" </a:t>
            </a:r>
            <a:r>
              <a:rPr lang="en-US" sz="1800" dirty="0">
                <a:latin typeface="Consolas" pitchFamily="49" charset="0"/>
                <a:cs typeface="Consolas" pitchFamily="49" charset="0"/>
              </a:rPr>
              <a:t>name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contentequiv</a:t>
            </a:r>
            <a:r>
              <a:rPr lang="en-US" sz="1800" dirty="0" smtClean="0">
                <a:latin typeface="Consolas" pitchFamily="49" charset="0"/>
                <a:cs typeface="Consolas" pitchFamily="49" charset="0"/>
              </a:rPr>
              <a:t>"&gt;</a:t>
            </a:r>
            <a:endParaRPr lang="en-US" sz="1800" dirty="0">
              <a:latin typeface="Consolas" pitchFamily="49" charset="0"/>
              <a:cs typeface="Consolas" pitchFamily="49" charset="0"/>
            </a:endParaRPr>
          </a:p>
          <a:p>
            <a:pPr marL="0" indent="0" fontAlgn="base">
              <a:buNone/>
            </a:pPr>
            <a:r>
              <a:rPr lang="en-US" sz="1800" i="1" dirty="0" smtClean="0">
                <a:latin typeface="Consolas" pitchFamily="49" charset="0"/>
                <a:cs typeface="Consolas" pitchFamily="49" charset="0"/>
              </a:rPr>
              <a:t>		</a:t>
            </a:r>
            <a:r>
              <a:rPr lang="en-US" sz="1800" i="1" dirty="0" err="1" smtClean="0">
                <a:latin typeface="Consolas" pitchFamily="49" charset="0"/>
                <a:cs typeface="Consolas" pitchFamily="49" charset="0"/>
              </a:rPr>
              <a:t>ContentMathML</a:t>
            </a:r>
            <a:r>
              <a:rPr lang="en-US" sz="1800" i="1" dirty="0" smtClean="0">
                <a:latin typeface="Consolas" pitchFamily="49" charset="0"/>
                <a:cs typeface="Consolas" pitchFamily="49" charset="0"/>
              </a:rPr>
              <a:t> </a:t>
            </a:r>
            <a:r>
              <a:rPr lang="en-US" sz="1800" i="1" dirty="0">
                <a:latin typeface="Consolas" pitchFamily="49" charset="0"/>
                <a:cs typeface="Consolas" pitchFamily="49" charset="0"/>
              </a:rPr>
              <a:t>will work in here.</a:t>
            </a:r>
            <a:endParaRPr lang="en-US" sz="1800" dirty="0">
              <a:latin typeface="Consolas" pitchFamily="49" charset="0"/>
              <a:cs typeface="Consolas" pitchFamily="49" charset="0"/>
            </a:endParaRPr>
          </a:p>
          <a:p>
            <a:pPr marL="0" indent="0" fontAlgn="base">
              <a:buNone/>
            </a:pPr>
            <a:r>
              <a:rPr lang="en-US" sz="1800" dirty="0" smtClean="0">
                <a:latin typeface="Consolas" pitchFamily="49" charset="0"/>
                <a:cs typeface="Consolas" pitchFamily="49" charset="0"/>
              </a:rPr>
              <a:t>	&lt;/</a:t>
            </a:r>
            <a:r>
              <a:rPr lang="en-US" sz="1800" dirty="0">
                <a:latin typeface="Consolas" pitchFamily="49" charset="0"/>
                <a:cs typeface="Consolas" pitchFamily="49" charset="0"/>
              </a:rPr>
              <a:t>annotation-xml&gt;</a:t>
            </a:r>
          </a:p>
          <a:p>
            <a:pPr marL="0" indent="0" fontAlgn="base">
              <a:buNone/>
            </a:pPr>
            <a:r>
              <a:rPr lang="en-US" sz="1800" dirty="0" smtClean="0">
                <a:latin typeface="Consolas" pitchFamily="49" charset="0"/>
                <a:cs typeface="Consolas" pitchFamily="49" charset="0"/>
              </a:rPr>
              <a:t>	</a:t>
            </a:r>
          </a:p>
          <a:p>
            <a:pPr marL="0" indent="0" fontAlgn="base">
              <a:buNone/>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&lt;</a:t>
            </a:r>
            <a:r>
              <a:rPr lang="en-US" sz="1800" dirty="0">
                <a:latin typeface="Consolas" pitchFamily="49" charset="0"/>
                <a:cs typeface="Consolas" pitchFamily="49" charset="0"/>
              </a:rPr>
              <a:t>annotation-xml </a:t>
            </a:r>
            <a:r>
              <a:rPr lang="en-US" sz="1800" dirty="0">
                <a:solidFill>
                  <a:srgbClr val="FF0000"/>
                </a:solidFill>
                <a:latin typeface="Consolas" pitchFamily="49" charset="0"/>
                <a:cs typeface="Consolas" pitchFamily="49" charset="0"/>
              </a:rPr>
              <a:t>encoding</a:t>
            </a:r>
            <a:r>
              <a:rPr lang="en-US" sz="1800" dirty="0" smtClean="0">
                <a:solidFill>
                  <a:srgbClr val="FF0000"/>
                </a:solidFill>
                <a:latin typeface="Consolas" pitchFamily="49" charset="0"/>
                <a:cs typeface="Consolas" pitchFamily="49" charset="0"/>
              </a:rPr>
              <a:t>="application/</a:t>
            </a:r>
            <a:r>
              <a:rPr lang="en-US" sz="1800" dirty="0" err="1" smtClean="0">
                <a:solidFill>
                  <a:srgbClr val="FF0000"/>
                </a:solidFill>
                <a:latin typeface="Consolas" pitchFamily="49" charset="0"/>
                <a:cs typeface="Consolas" pitchFamily="49" charset="0"/>
              </a:rPr>
              <a:t>mathml-content+xml</a:t>
            </a:r>
            <a:r>
              <a:rPr lang="en-US" sz="1800" dirty="0" smtClean="0">
                <a:solidFill>
                  <a:srgbClr val="FF0000"/>
                </a:solidFill>
                <a:latin typeface="Consolas" pitchFamily="49" charset="0"/>
                <a:cs typeface="Consolas" pitchFamily="49" charset="0"/>
              </a:rPr>
              <a:t>" </a:t>
            </a:r>
            <a:r>
              <a:rPr lang="en-US" sz="1800" dirty="0">
                <a:latin typeface="Consolas" pitchFamily="49" charset="0"/>
                <a:cs typeface="Consolas" pitchFamily="49" charset="0"/>
              </a:rPr>
              <a:t>name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contentequiv</a:t>
            </a:r>
            <a:r>
              <a:rPr lang="en-US" sz="1800" dirty="0" smtClean="0">
                <a:latin typeface="Consolas" pitchFamily="49" charset="0"/>
                <a:cs typeface="Consolas" pitchFamily="49" charset="0"/>
              </a:rPr>
              <a:t>"&gt;</a:t>
            </a:r>
            <a:endParaRPr lang="en-US" sz="1800" dirty="0">
              <a:latin typeface="Consolas" pitchFamily="49" charset="0"/>
              <a:cs typeface="Consolas" pitchFamily="49" charset="0"/>
            </a:endParaRPr>
          </a:p>
          <a:p>
            <a:pPr marL="0" indent="0" fontAlgn="base">
              <a:buNone/>
            </a:pPr>
            <a:r>
              <a:rPr lang="en-US" sz="1800" i="1" dirty="0" smtClean="0">
                <a:latin typeface="Consolas" pitchFamily="49" charset="0"/>
                <a:cs typeface="Consolas" pitchFamily="49" charset="0"/>
              </a:rPr>
              <a:t>		</a:t>
            </a:r>
            <a:r>
              <a:rPr lang="en-US" sz="1800" i="1" dirty="0" err="1" smtClean="0">
                <a:latin typeface="Consolas" pitchFamily="49" charset="0"/>
                <a:cs typeface="Consolas" pitchFamily="49" charset="0"/>
              </a:rPr>
              <a:t>ContentMathML</a:t>
            </a:r>
            <a:r>
              <a:rPr lang="en-US" sz="1800" i="1" dirty="0" smtClean="0">
                <a:latin typeface="Consolas" pitchFamily="49" charset="0"/>
                <a:cs typeface="Consolas" pitchFamily="49" charset="0"/>
              </a:rPr>
              <a:t> </a:t>
            </a:r>
            <a:r>
              <a:rPr lang="en-US" sz="1800" i="1" dirty="0">
                <a:latin typeface="Consolas" pitchFamily="49" charset="0"/>
                <a:cs typeface="Consolas" pitchFamily="49" charset="0"/>
              </a:rPr>
              <a:t>will also work in here.</a:t>
            </a:r>
            <a:endParaRPr lang="en-US" sz="1800" dirty="0">
              <a:latin typeface="Consolas" pitchFamily="49" charset="0"/>
              <a:cs typeface="Consolas" pitchFamily="49" charset="0"/>
            </a:endParaRPr>
          </a:p>
          <a:p>
            <a:pPr marL="0" indent="0" fontAlgn="base">
              <a:buNone/>
            </a:pPr>
            <a:r>
              <a:rPr lang="en-US" sz="1800" dirty="0" smtClean="0">
                <a:latin typeface="Consolas" pitchFamily="49" charset="0"/>
                <a:cs typeface="Consolas" pitchFamily="49" charset="0"/>
              </a:rPr>
              <a:t>	&lt;/</a:t>
            </a:r>
            <a:r>
              <a:rPr lang="en-US" sz="1800" dirty="0">
                <a:latin typeface="Consolas" pitchFamily="49" charset="0"/>
                <a:cs typeface="Consolas" pitchFamily="49" charset="0"/>
              </a:rPr>
              <a:t>annotation-xml&gt;</a:t>
            </a:r>
          </a:p>
          <a:p>
            <a:pPr marL="0" indent="0" fontAlgn="base">
              <a:buNone/>
            </a:pPr>
            <a:r>
              <a:rPr lang="en-US" sz="1800" dirty="0" smtClean="0">
                <a:latin typeface="Consolas" pitchFamily="49" charset="0"/>
                <a:cs typeface="Consolas" pitchFamily="49" charset="0"/>
              </a:rPr>
              <a:t>	</a:t>
            </a:r>
          </a:p>
          <a:p>
            <a:pPr marL="0" indent="0" fontAlgn="base">
              <a:buNone/>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&lt;</a:t>
            </a:r>
            <a:r>
              <a:rPr lang="en-US" sz="1800" dirty="0">
                <a:latin typeface="Consolas" pitchFamily="49" charset="0"/>
                <a:cs typeface="Consolas" pitchFamily="49" charset="0"/>
              </a:rPr>
              <a:t>annotation-xml </a:t>
            </a:r>
            <a:r>
              <a:rPr lang="en-US" sz="1800" dirty="0">
                <a:solidFill>
                  <a:srgbClr val="FF0000"/>
                </a:solidFill>
                <a:latin typeface="Consolas" pitchFamily="49" charset="0"/>
                <a:cs typeface="Consolas" pitchFamily="49" charset="0"/>
              </a:rPr>
              <a:t>encoding</a:t>
            </a:r>
            <a:r>
              <a:rPr lang="en-US" sz="1800" dirty="0" smtClean="0">
                <a:solidFill>
                  <a:srgbClr val="FF0000"/>
                </a:solidFill>
                <a:latin typeface="Consolas" pitchFamily="49" charset="0"/>
                <a:cs typeface="Consolas" pitchFamily="49" charset="0"/>
              </a:rPr>
              <a:t>="application/</a:t>
            </a:r>
            <a:r>
              <a:rPr lang="en-US" sz="1800" dirty="0" err="1" smtClean="0">
                <a:solidFill>
                  <a:srgbClr val="FF0000"/>
                </a:solidFill>
                <a:latin typeface="Consolas" pitchFamily="49" charset="0"/>
                <a:cs typeface="Consolas" pitchFamily="49" charset="0"/>
              </a:rPr>
              <a:t>openmath+xml</a:t>
            </a:r>
            <a:r>
              <a:rPr lang="en-US" sz="1800" dirty="0" smtClean="0">
                <a:solidFill>
                  <a:srgbClr val="FF0000"/>
                </a:solidFill>
                <a:latin typeface="Consolas" pitchFamily="49" charset="0"/>
                <a:cs typeface="Consolas" pitchFamily="49" charset="0"/>
              </a:rPr>
              <a:t>" </a:t>
            </a:r>
            <a:r>
              <a:rPr lang="en-US" sz="1800" dirty="0">
                <a:latin typeface="Consolas" pitchFamily="49" charset="0"/>
                <a:cs typeface="Consolas" pitchFamily="49" charset="0"/>
              </a:rPr>
              <a:t>name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contentequiv</a:t>
            </a:r>
            <a:r>
              <a:rPr lang="en-US" sz="1800" dirty="0" smtClean="0">
                <a:latin typeface="Consolas" pitchFamily="49" charset="0"/>
                <a:cs typeface="Consolas" pitchFamily="49" charset="0"/>
              </a:rPr>
              <a:t>"&gt;</a:t>
            </a:r>
            <a:endParaRPr lang="en-US" sz="1800" dirty="0">
              <a:latin typeface="Consolas" pitchFamily="49" charset="0"/>
              <a:cs typeface="Consolas" pitchFamily="49" charset="0"/>
            </a:endParaRPr>
          </a:p>
          <a:p>
            <a:pPr marL="0" indent="0" fontAlgn="base">
              <a:buNone/>
            </a:pPr>
            <a:r>
              <a:rPr lang="en-US" sz="1800" i="1" dirty="0" smtClean="0">
                <a:latin typeface="Consolas" pitchFamily="49" charset="0"/>
                <a:cs typeface="Consolas" pitchFamily="49" charset="0"/>
              </a:rPr>
              <a:t>		</a:t>
            </a:r>
            <a:r>
              <a:rPr lang="en-US" sz="1800" i="1" dirty="0" err="1" smtClean="0">
                <a:latin typeface="Consolas" pitchFamily="49" charset="0"/>
                <a:cs typeface="Consolas" pitchFamily="49" charset="0"/>
              </a:rPr>
              <a:t>OpenMathML</a:t>
            </a:r>
            <a:r>
              <a:rPr lang="en-US" sz="1800" i="1" dirty="0" smtClean="0">
                <a:latin typeface="Consolas" pitchFamily="49" charset="0"/>
                <a:cs typeface="Consolas" pitchFamily="49" charset="0"/>
              </a:rPr>
              <a:t> </a:t>
            </a:r>
            <a:r>
              <a:rPr lang="en-US" sz="1800" i="1" dirty="0">
                <a:latin typeface="Consolas" pitchFamily="49" charset="0"/>
                <a:cs typeface="Consolas" pitchFamily="49" charset="0"/>
              </a:rPr>
              <a:t>will work in here.</a:t>
            </a:r>
            <a:endParaRPr lang="en-US" sz="1800" dirty="0">
              <a:latin typeface="Consolas" pitchFamily="49" charset="0"/>
              <a:cs typeface="Consolas" pitchFamily="49" charset="0"/>
            </a:endParaRPr>
          </a:p>
          <a:p>
            <a:pPr marL="0" indent="0" fontAlgn="base">
              <a:buNone/>
            </a:pPr>
            <a:r>
              <a:rPr lang="en-US" sz="1800" dirty="0" smtClean="0">
                <a:latin typeface="Consolas" pitchFamily="49" charset="0"/>
                <a:cs typeface="Consolas" pitchFamily="49" charset="0"/>
              </a:rPr>
              <a:t>	&lt;/</a:t>
            </a:r>
            <a:r>
              <a:rPr lang="en-US" sz="1800" dirty="0">
                <a:latin typeface="Consolas" pitchFamily="49" charset="0"/>
                <a:cs typeface="Consolas" pitchFamily="49" charset="0"/>
              </a:rPr>
              <a:t>annotation-xml&gt;</a:t>
            </a:r>
          </a:p>
          <a:p>
            <a:pPr marL="0" indent="0">
              <a:buNone/>
            </a:pPr>
            <a:r>
              <a:rPr lang="en-US" sz="1800" dirty="0">
                <a:latin typeface="Consolas" pitchFamily="49" charset="0"/>
                <a:cs typeface="Consolas" pitchFamily="49" charset="0"/>
              </a:rPr>
              <a:t>&lt;/semantics&gt;</a:t>
            </a:r>
          </a:p>
        </p:txBody>
      </p:sp>
      <p:sp>
        <p:nvSpPr>
          <p:cNvPr id="4" name="TextBox 3"/>
          <p:cNvSpPr txBox="1"/>
          <p:nvPr/>
        </p:nvSpPr>
        <p:spPr>
          <a:xfrm>
            <a:off x="2704982" y="883682"/>
            <a:ext cx="3734036" cy="369332"/>
          </a:xfrm>
          <a:prstGeom prst="rect">
            <a:avLst/>
          </a:prstGeom>
          <a:noFill/>
        </p:spPr>
        <p:txBody>
          <a:bodyPr wrap="none" rtlCol="0">
            <a:spAutoFit/>
          </a:bodyPr>
          <a:lstStyle/>
          <a:p>
            <a:r>
              <a:rPr lang="en-US" dirty="0" smtClean="0"/>
              <a:t>XHTML Content Document Fragments</a:t>
            </a:r>
            <a:endParaRPr lang="en-US" dirty="0"/>
          </a:p>
        </p:txBody>
      </p:sp>
    </p:spTree>
    <p:extLst>
      <p:ext uri="{BB962C8B-B14F-4D97-AF65-F5344CB8AC3E}">
        <p14:creationId xmlns="" xmlns:p14="http://schemas.microsoft.com/office/powerpoint/2010/main" val="3577872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t>
            </a:r>
            <a:r>
              <a:rPr lang="en-US" dirty="0" err="1"/>
              <a:t>MathML</a:t>
            </a:r>
            <a:r>
              <a:rPr lang="en-US" dirty="0"/>
              <a:t> Alternatives</a:t>
            </a:r>
          </a:p>
        </p:txBody>
      </p:sp>
      <p:sp>
        <p:nvSpPr>
          <p:cNvPr id="3" name="Content Placeholder 2"/>
          <p:cNvSpPr>
            <a:spLocks noGrp="1"/>
          </p:cNvSpPr>
          <p:nvPr>
            <p:ph idx="1"/>
          </p:nvPr>
        </p:nvSpPr>
        <p:spPr>
          <a:xfrm>
            <a:off x="685800" y="1768078"/>
            <a:ext cx="3903035" cy="3394472"/>
          </a:xfrm>
        </p:spPr>
        <p:txBody>
          <a:bodyPr numCol="1">
            <a:noAutofit/>
          </a:bodyPr>
          <a:lstStyle/>
          <a:p>
            <a:pPr marL="0" indent="0">
              <a:buNone/>
            </a:pPr>
            <a:r>
              <a:rPr lang="en-US" sz="1400" dirty="0" smtClean="0">
                <a:latin typeface="Consolas" pitchFamily="49" charset="0"/>
                <a:cs typeface="Consolas" pitchFamily="49" charset="0"/>
              </a:rPr>
              <a:t>&lt;</a:t>
            </a:r>
            <a:r>
              <a:rPr lang="en-US" sz="1400" dirty="0" err="1">
                <a:latin typeface="Consolas" pitchFamily="49" charset="0"/>
                <a:cs typeface="Consolas" pitchFamily="49" charset="0"/>
              </a:rPr>
              <a:t>m:math</a:t>
            </a:r>
            <a:r>
              <a:rPr lang="en-US" sz="1400" dirty="0">
                <a:latin typeface="Consolas" pitchFamily="49" charset="0"/>
                <a:cs typeface="Consolas" pitchFamily="49" charset="0"/>
              </a:rPr>
              <a:t>&gt;</a:t>
            </a:r>
          </a:p>
          <a:p>
            <a:pPr marL="0" indent="0">
              <a:buNone/>
            </a:pP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m:semantics&gt;</a:t>
            </a:r>
          </a:p>
          <a:p>
            <a:pPr marL="0" indent="0">
              <a:buNone/>
            </a:pP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m:mrow&gt;</a:t>
            </a:r>
          </a:p>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m:mi&gt; x &lt;/m:mi&gt;</a:t>
            </a:r>
          </a:p>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m:mo&gt; + &lt;/m:mo&gt;</a:t>
            </a:r>
          </a:p>
          <a:p>
            <a:pPr marL="0" indent="0">
              <a:buNone/>
            </a:pP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&lt;m:mrow&gt;</a:t>
            </a:r>
          </a:p>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&lt;m:mi&gt; a &lt;/m:mi&gt;</a:t>
            </a:r>
          </a:p>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&lt;m:mo&gt; / &lt;/m:mo&gt;</a:t>
            </a:r>
          </a:p>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&lt;m:mi&gt; b &lt;/m:mi</a:t>
            </a:r>
            <a:r>
              <a:rPr lang="en-US" sz="1400" dirty="0" smtClean="0">
                <a:latin typeface="Consolas" pitchFamily="49" charset="0"/>
                <a:cs typeface="Consolas" pitchFamily="49" charset="0"/>
              </a:rPr>
              <a:t>&gt; </a:t>
            </a:r>
            <a:endParaRPr lang="en-US" sz="1400" dirty="0">
              <a:latin typeface="Consolas" pitchFamily="49" charset="0"/>
              <a:cs typeface="Consolas" pitchFamily="49" charset="0"/>
            </a:endParaRPr>
          </a:p>
          <a:p>
            <a:pPr marL="0" indent="0">
              <a:buNone/>
            </a:pP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&lt;/m:mrow&gt;</a:t>
            </a:r>
          </a:p>
          <a:p>
            <a:pPr marL="0" indent="0">
              <a:buNone/>
            </a:pP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m:mrow&gt;</a:t>
            </a:r>
          </a:p>
          <a:p>
            <a:pPr marL="0" indent="0">
              <a:buNone/>
            </a:pPr>
            <a:endParaRPr lang="en-US" sz="1200" dirty="0" smtClean="0">
              <a:latin typeface="Consolas" pitchFamily="49" charset="0"/>
              <a:cs typeface="Consolas" pitchFamily="49" charset="0"/>
            </a:endParaRPr>
          </a:p>
          <a:p>
            <a:pPr marL="0" indent="0">
              <a:buNone/>
            </a:pPr>
            <a:endParaRPr lang="en-US" sz="1200" dirty="0">
              <a:latin typeface="Consolas" pitchFamily="49" charset="0"/>
              <a:cs typeface="Consolas" pitchFamily="49" charset="0"/>
            </a:endParaRPr>
          </a:p>
          <a:p>
            <a:pPr marL="0" indent="0">
              <a:buNone/>
            </a:pPr>
            <a:endParaRPr lang="en-US" sz="1200" dirty="0" smtClean="0">
              <a:latin typeface="Consolas" pitchFamily="49" charset="0"/>
              <a:cs typeface="Consolas" pitchFamily="49" charset="0"/>
            </a:endParaRPr>
          </a:p>
          <a:p>
            <a:pPr marL="0" indent="0">
              <a:buNone/>
            </a:pPr>
            <a:endParaRPr lang="en-US" sz="1200" dirty="0">
              <a:latin typeface="Consolas" pitchFamily="49" charset="0"/>
              <a:cs typeface="Consolas" pitchFamily="49" charset="0"/>
            </a:endParaRPr>
          </a:p>
        </p:txBody>
      </p:sp>
      <mc:AlternateContent xmlns:mc="http://schemas.openxmlformats.org/markup-compatibility/2006">
        <mc:Choice xmlns="" xmlns:a14="http://schemas.microsoft.com/office/drawing/2010/main" Requires="a14">
          <p:sp>
            <p:nvSpPr>
              <p:cNvPr id="4" name="TextBox 3"/>
              <p:cNvSpPr txBox="1"/>
              <p:nvPr/>
            </p:nvSpPr>
            <p:spPr>
              <a:xfrm>
                <a:off x="381000" y="1159284"/>
                <a:ext cx="990600" cy="461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𝑥</m:t>
                      </m:r>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𝑎</m:t>
                          </m:r>
                        </m:num>
                        <m:den>
                          <m:r>
                            <a:rPr lang="en-US" sz="1400" i="1">
                              <a:latin typeface="Cambria Math"/>
                              <a:ea typeface="Cambria Math"/>
                            </a:rPr>
                            <m:t>𝑏</m:t>
                          </m:r>
                        </m:den>
                      </m:f>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381000" y="1159284"/>
                <a:ext cx="990600" cy="461280"/>
              </a:xfrm>
              <a:prstGeom prst="rect">
                <a:avLst/>
              </a:prstGeom>
              <a:blipFill rotWithShape="1">
                <a:blip r:embed="rId2" cstate="print"/>
                <a:stretch>
                  <a:fillRect b="-1316"/>
                </a:stretch>
              </a:blipFill>
            </p:spPr>
            <p:txBody>
              <a:bodyPr/>
              <a:lstStyle/>
              <a:p>
                <a:r>
                  <a:rPr lang="en-US">
                    <a:noFill/>
                  </a:rPr>
                  <a:t> </a:t>
                </a:r>
              </a:p>
            </p:txBody>
          </p:sp>
        </mc:Fallback>
      </mc:AlternateContent>
      <p:sp>
        <p:nvSpPr>
          <p:cNvPr id="5" name="TextBox 4"/>
          <p:cNvSpPr txBox="1"/>
          <p:nvPr/>
        </p:nvSpPr>
        <p:spPr>
          <a:xfrm>
            <a:off x="3369635" y="1768078"/>
            <a:ext cx="5352747" cy="3108543"/>
          </a:xfrm>
          <a:prstGeom prst="rect">
            <a:avLst/>
          </a:prstGeom>
          <a:noFill/>
        </p:spPr>
        <p:txBody>
          <a:bodyPr wrap="none" rtlCol="0">
            <a:spAutoFit/>
          </a:bodyPr>
          <a:lstStyle/>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m:annotation-xml encoding=   </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smtClean="0">
                <a:latin typeface="Consolas" pitchFamily="49" charset="0"/>
                <a:cs typeface="Consolas" pitchFamily="49" charset="0"/>
              </a:rPr>
              <a:t>"application/</a:t>
            </a:r>
            <a:r>
              <a:rPr lang="en-US" sz="1400" dirty="0" err="1" smtClean="0">
                <a:latin typeface="Consolas" pitchFamily="49" charset="0"/>
                <a:cs typeface="Consolas" pitchFamily="49" charset="0"/>
              </a:rPr>
              <a:t>openmath+xml</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name</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contentequiv</a:t>
            </a:r>
            <a:r>
              <a:rPr lang="en-US" sz="1400" dirty="0" smtClean="0">
                <a:latin typeface="Consolas" pitchFamily="49" charset="0"/>
                <a:cs typeface="Consolas" pitchFamily="49" charset="0"/>
              </a:rPr>
              <a:t>"&gt;</a:t>
            </a:r>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OMA </a:t>
            </a:r>
            <a:r>
              <a:rPr lang="en-US" sz="1400" dirty="0" err="1">
                <a:latin typeface="Consolas" pitchFamily="49" charset="0"/>
                <a:cs typeface="Consolas" pitchFamily="49" charset="0"/>
              </a:rPr>
              <a:t>xmlns</a:t>
            </a:r>
            <a:r>
              <a:rPr lang="en-US" sz="1400" dirty="0" smtClean="0">
                <a:latin typeface="Consolas" pitchFamily="49" charset="0"/>
                <a:cs typeface="Consolas" pitchFamily="49" charset="0"/>
              </a:rPr>
              <a:t>="http</a:t>
            </a:r>
            <a:r>
              <a:rPr lang="en-US" sz="1400" dirty="0">
                <a:latin typeface="Consolas" pitchFamily="49" charset="0"/>
                <a:cs typeface="Consolas" pitchFamily="49" charset="0"/>
              </a:rPr>
              <a:t>://</a:t>
            </a:r>
            <a:r>
              <a:rPr lang="en-US" sz="1400" dirty="0" smtClean="0">
                <a:latin typeface="Consolas" pitchFamily="49" charset="0"/>
                <a:cs typeface="Consolas" pitchFamily="49" charset="0"/>
              </a:rPr>
              <a:t>www.openmath.org/OpenMath"&gt;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&lt;OMS </a:t>
            </a:r>
            <a:r>
              <a:rPr lang="en-US" sz="1400" dirty="0" err="1">
                <a:latin typeface="Consolas" pitchFamily="49" charset="0"/>
                <a:cs typeface="Consolas" pitchFamily="49" charset="0"/>
              </a:rPr>
              <a:t>cd</a:t>
            </a:r>
            <a:r>
              <a:rPr lang="en-US" sz="1400" dirty="0" smtClean="0">
                <a:latin typeface="Consolas" pitchFamily="49" charset="0"/>
                <a:cs typeface="Consolas" pitchFamily="49" charset="0"/>
              </a:rPr>
              <a:t>="arith1" </a:t>
            </a:r>
            <a:r>
              <a:rPr lang="en-US" sz="1400" dirty="0">
                <a:latin typeface="Consolas" pitchFamily="49" charset="0"/>
                <a:cs typeface="Consolas" pitchFamily="49" charset="0"/>
              </a:rPr>
              <a:t>name</a:t>
            </a:r>
            <a:r>
              <a:rPr lang="en-US" sz="1400" dirty="0" smtClean="0">
                <a:latin typeface="Consolas" pitchFamily="49" charset="0"/>
                <a:cs typeface="Consolas" pitchFamily="49" charset="0"/>
              </a:rPr>
              <a:t>="plus"/&gt;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&lt;OMA&gt;&lt;OMV name</a:t>
            </a:r>
            <a:r>
              <a:rPr lang="en-US" sz="1400" dirty="0" smtClean="0">
                <a:latin typeface="Consolas" pitchFamily="49" charset="0"/>
                <a:cs typeface="Consolas" pitchFamily="49" charset="0"/>
              </a:rPr>
              <a:t>="x"/&gt;&lt;/</a:t>
            </a:r>
            <a:r>
              <a:rPr lang="en-US" sz="1400" dirty="0">
                <a:latin typeface="Consolas" pitchFamily="49" charset="0"/>
                <a:cs typeface="Consolas" pitchFamily="49" charset="0"/>
              </a:rPr>
              <a:t>OMA&gt;</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&lt;OMA&gt;</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&lt;OMS </a:t>
            </a:r>
            <a:r>
              <a:rPr lang="en-US" sz="1400" dirty="0" err="1">
                <a:latin typeface="Consolas" pitchFamily="49" charset="0"/>
                <a:cs typeface="Consolas" pitchFamily="49" charset="0"/>
              </a:rPr>
              <a:t>cd</a:t>
            </a:r>
            <a:r>
              <a:rPr lang="en-US" sz="1400" dirty="0" smtClean="0">
                <a:latin typeface="Consolas" pitchFamily="49" charset="0"/>
                <a:cs typeface="Consolas" pitchFamily="49" charset="0"/>
              </a:rPr>
              <a:t>="arith1" </a:t>
            </a:r>
            <a:r>
              <a:rPr lang="en-US" sz="1400" dirty="0">
                <a:latin typeface="Consolas" pitchFamily="49" charset="0"/>
                <a:cs typeface="Consolas" pitchFamily="49" charset="0"/>
              </a:rPr>
              <a:t>name</a:t>
            </a:r>
            <a:r>
              <a:rPr lang="en-US" sz="1400" dirty="0" smtClean="0">
                <a:latin typeface="Consolas" pitchFamily="49" charset="0"/>
                <a:cs typeface="Consolas" pitchFamily="49" charset="0"/>
              </a:rPr>
              <a:t>="divide"/&gt;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&lt;OMV name</a:t>
            </a:r>
            <a:r>
              <a:rPr lang="en-US" sz="1400" dirty="0" smtClean="0">
                <a:latin typeface="Consolas" pitchFamily="49" charset="0"/>
                <a:cs typeface="Consolas" pitchFamily="49" charset="0"/>
              </a:rPr>
              <a:t>="a"/&gt;</a:t>
            </a:r>
            <a:r>
              <a:rPr lang="en-US" sz="1400" dirty="0">
                <a:latin typeface="Consolas" pitchFamily="49" charset="0"/>
                <a:cs typeface="Consolas" pitchFamily="49" charset="0"/>
              </a:rPr>
              <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 &lt;OMV name</a:t>
            </a:r>
            <a:r>
              <a:rPr lang="en-US" sz="1400" dirty="0" smtClean="0">
                <a:latin typeface="Consolas" pitchFamily="49" charset="0"/>
                <a:cs typeface="Consolas" pitchFamily="49" charset="0"/>
              </a:rPr>
              <a:t>="b"/&gt;</a:t>
            </a:r>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OMA&gt;</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&lt;/OMA&gt;</a:t>
            </a:r>
            <a:br>
              <a:rPr lang="en-US" sz="1400" dirty="0">
                <a:latin typeface="Consolas" pitchFamily="49" charset="0"/>
                <a:cs typeface="Consolas" pitchFamily="49" charset="0"/>
              </a:rPr>
            </a:br>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&lt;/m:annotation-xml&gt;</a:t>
            </a:r>
          </a:p>
          <a:p>
            <a:r>
              <a:rPr lang="en-US" sz="1400" dirty="0" smtClean="0">
                <a:latin typeface="Consolas" pitchFamily="49" charset="0"/>
                <a:cs typeface="Consolas" pitchFamily="49" charset="0"/>
              </a:rPr>
              <a:t> &lt;/</a:t>
            </a:r>
            <a:r>
              <a:rPr lang="en-US" sz="1400" dirty="0">
                <a:latin typeface="Consolas" pitchFamily="49" charset="0"/>
                <a:cs typeface="Consolas" pitchFamily="49" charset="0"/>
              </a:rPr>
              <a:t>m:semantics&gt;</a:t>
            </a:r>
          </a:p>
          <a:p>
            <a:r>
              <a:rPr lang="en-US" sz="1400" dirty="0" smtClean="0">
                <a:latin typeface="Consolas" pitchFamily="49" charset="0"/>
                <a:cs typeface="Consolas" pitchFamily="49" charset="0"/>
              </a:rPr>
              <a:t>&lt;/</a:t>
            </a:r>
            <a:r>
              <a:rPr lang="en-US" sz="1400" dirty="0" err="1" smtClean="0">
                <a:latin typeface="Consolas" pitchFamily="49" charset="0"/>
                <a:cs typeface="Consolas" pitchFamily="49" charset="0"/>
              </a:rPr>
              <a:t>m:math</a:t>
            </a:r>
            <a:r>
              <a:rPr lang="en-US" sz="1400" dirty="0">
                <a:latin typeface="Consolas" pitchFamily="49" charset="0"/>
                <a:cs typeface="Consolas" pitchFamily="49" charset="0"/>
              </a:rPr>
              <a:t>&gt;</a:t>
            </a:r>
            <a:endParaRPr lang="en-US" sz="1400" dirty="0"/>
          </a:p>
        </p:txBody>
      </p:sp>
      <p:sp>
        <p:nvSpPr>
          <p:cNvPr id="6" name="TextBox 5"/>
          <p:cNvSpPr txBox="1"/>
          <p:nvPr/>
        </p:nvSpPr>
        <p:spPr>
          <a:xfrm>
            <a:off x="2704982" y="883682"/>
            <a:ext cx="3734036" cy="369332"/>
          </a:xfrm>
          <a:prstGeom prst="rect">
            <a:avLst/>
          </a:prstGeom>
          <a:noFill/>
        </p:spPr>
        <p:txBody>
          <a:bodyPr wrap="none" rtlCol="0">
            <a:spAutoFit/>
          </a:bodyPr>
          <a:lstStyle/>
          <a:p>
            <a:r>
              <a:rPr lang="en-US" dirty="0" smtClean="0"/>
              <a:t>XHTML Content Document Fragments</a:t>
            </a:r>
            <a:endParaRPr lang="en-US" dirty="0"/>
          </a:p>
        </p:txBody>
      </p:sp>
    </p:spTree>
    <p:extLst>
      <p:ext uri="{BB962C8B-B14F-4D97-AF65-F5344CB8AC3E}">
        <p14:creationId xmlns="" xmlns:p14="http://schemas.microsoft.com/office/powerpoint/2010/main" val="546709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MathML</a:t>
            </a:r>
            <a:r>
              <a:rPr lang="en-US" dirty="0" smtClean="0"/>
              <a:t>: Alternatives</a:t>
            </a:r>
            <a:endParaRPr lang="en-US" dirty="0"/>
          </a:p>
        </p:txBody>
      </p:sp>
      <p:sp>
        <p:nvSpPr>
          <p:cNvPr id="3" name="Content Placeholder 2"/>
          <p:cNvSpPr>
            <a:spLocks noGrp="1"/>
          </p:cNvSpPr>
          <p:nvPr>
            <p:ph idx="1"/>
          </p:nvPr>
        </p:nvSpPr>
        <p:spPr>
          <a:xfrm>
            <a:off x="228600" y="1581150"/>
            <a:ext cx="8915400" cy="3394472"/>
          </a:xfrm>
        </p:spPr>
        <p:txBody>
          <a:bodyPr>
            <a:noAutofit/>
          </a:bodyPr>
          <a:lstStyle/>
          <a:p>
            <a:pPr marL="0" indent="0">
              <a:buNone/>
            </a:pPr>
            <a:r>
              <a:rPr lang="en-US" sz="1400" dirty="0">
                <a:latin typeface="Consolas" pitchFamily="49" charset="0"/>
                <a:cs typeface="Consolas" pitchFamily="49" charset="0"/>
              </a:rPr>
              <a:t> </a:t>
            </a:r>
            <a:r>
              <a:rPr lang="en-US" sz="1400" dirty="0" smtClean="0">
                <a:latin typeface="Consolas" pitchFamily="49" charset="0"/>
                <a:cs typeface="Consolas" pitchFamily="49" charset="0"/>
              </a:rPr>
              <a:t>  &lt;</a:t>
            </a:r>
            <a:r>
              <a:rPr lang="en-US" sz="1400" dirty="0">
                <a:latin typeface="Consolas" pitchFamily="49" charset="0"/>
                <a:cs typeface="Consolas" pitchFamily="49" charset="0"/>
              </a:rPr>
              <a:t>annotation encoding</a:t>
            </a:r>
            <a:r>
              <a:rPr lang="en-US" sz="1400" dirty="0" smtClean="0">
                <a:latin typeface="Consolas" pitchFamily="49" charset="0"/>
                <a:cs typeface="Consolas" pitchFamily="49" charset="0"/>
              </a:rPr>
              <a:t>="application/</a:t>
            </a:r>
            <a:r>
              <a:rPr lang="en-US" sz="1400" dirty="0" err="1" smtClean="0">
                <a:latin typeface="Consolas" pitchFamily="49" charset="0"/>
                <a:cs typeface="Consolas" pitchFamily="49" charset="0"/>
              </a:rPr>
              <a:t>xhtml+xml</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name</a:t>
            </a:r>
            <a:r>
              <a:rPr lang="en-US" sz="1400" dirty="0" smtClean="0">
                <a:latin typeface="Consolas" pitchFamily="49" charset="0"/>
                <a:cs typeface="Consolas" pitchFamily="49" charset="0"/>
              </a:rPr>
              <a:t>="alternate-representation"&gt;</a:t>
            </a:r>
            <a:endParaRPr lang="en-US" sz="1400" dirty="0">
              <a:latin typeface="Consolas" pitchFamily="49" charset="0"/>
              <a:cs typeface="Consolas" pitchFamily="49" charset="0"/>
            </a:endParaRPr>
          </a:p>
          <a:p>
            <a:pPr marL="800100" lvl="2" indent="0">
              <a:buNone/>
            </a:pPr>
            <a:r>
              <a:rPr lang="en-US" sz="1400" i="1" dirty="0">
                <a:latin typeface="Consolas" pitchFamily="49" charset="0"/>
                <a:cs typeface="Consolas" pitchFamily="49" charset="0"/>
              </a:rPr>
              <a:t>Cannot contain </a:t>
            </a:r>
            <a:r>
              <a:rPr lang="en-US" sz="1400" i="1" dirty="0" err="1">
                <a:latin typeface="Consolas" pitchFamily="49" charset="0"/>
                <a:cs typeface="Consolas" pitchFamily="49" charset="0"/>
              </a:rPr>
              <a:t>MathML</a:t>
            </a:r>
            <a:r>
              <a:rPr lang="en-US" sz="1400" i="1" dirty="0">
                <a:latin typeface="Consolas" pitchFamily="49" charset="0"/>
                <a:cs typeface="Consolas" pitchFamily="49" charset="0"/>
              </a:rPr>
              <a:t> or XML, just alternative text using standard XHTML tags or specific encoding schemes not using XML</a:t>
            </a:r>
            <a:endParaRPr lang="en-US" sz="1400" dirty="0">
              <a:latin typeface="Consolas" pitchFamily="49" charset="0"/>
              <a:cs typeface="Consolas" pitchFamily="49" charset="0"/>
            </a:endParaRPr>
          </a:p>
          <a:p>
            <a:pPr marL="0" indent="0">
              <a:buNone/>
            </a:pPr>
            <a:r>
              <a:rPr lang="en-US" sz="1400" dirty="0" smtClean="0">
                <a:latin typeface="Consolas" pitchFamily="49" charset="0"/>
                <a:cs typeface="Consolas" pitchFamily="49" charset="0"/>
              </a:rPr>
              <a:t>   &lt;/</a:t>
            </a:r>
            <a:r>
              <a:rPr lang="en-US" sz="1400" dirty="0">
                <a:latin typeface="Consolas" pitchFamily="49" charset="0"/>
                <a:cs typeface="Consolas" pitchFamily="49" charset="0"/>
              </a:rPr>
              <a:t>annotation&gt;</a:t>
            </a:r>
            <a:r>
              <a:rPr lang="en-US" sz="1600" dirty="0">
                <a:latin typeface="Consolas" pitchFamily="49" charset="0"/>
                <a:cs typeface="Consolas" pitchFamily="49" charset="0"/>
              </a:rPr>
              <a:t/>
            </a:r>
            <a:br>
              <a:rPr lang="en-US" sz="1600" dirty="0">
                <a:latin typeface="Consolas" pitchFamily="49" charset="0"/>
                <a:cs typeface="Consolas" pitchFamily="49" charset="0"/>
              </a:rPr>
            </a:br>
            <a:endParaRPr lang="en-US" sz="1600" dirty="0" smtClean="0"/>
          </a:p>
          <a:p>
            <a:pPr marL="0" indent="0" fontAlgn="base">
              <a:buNone/>
            </a:pPr>
            <a:r>
              <a:rPr lang="en-US" sz="1600" dirty="0" smtClean="0"/>
              <a:t>Other </a:t>
            </a:r>
            <a:r>
              <a:rPr lang="en-US" sz="1600" dirty="0"/>
              <a:t>Encoding Options:</a:t>
            </a:r>
          </a:p>
          <a:p>
            <a:pPr lvl="1" fontAlgn="base"/>
            <a:r>
              <a:rPr lang="en-US" sz="1400" dirty="0"/>
              <a:t>Maple encoding</a:t>
            </a:r>
            <a:r>
              <a:rPr lang="en-US" sz="1400" dirty="0" smtClean="0"/>
              <a:t>="</a:t>
            </a:r>
            <a:r>
              <a:rPr lang="en-US" sz="1400" dirty="0" smtClean="0">
                <a:latin typeface="Consolas" pitchFamily="49" charset="0"/>
                <a:cs typeface="Consolas" pitchFamily="49" charset="0"/>
              </a:rPr>
              <a:t>application/x-maple</a:t>
            </a:r>
            <a:r>
              <a:rPr lang="en-US" sz="1400" dirty="0" smtClean="0"/>
              <a:t>"</a:t>
            </a:r>
            <a:endParaRPr lang="en-US" sz="1400" dirty="0"/>
          </a:p>
          <a:p>
            <a:pPr lvl="1" fontAlgn="base"/>
            <a:r>
              <a:rPr lang="en-US" sz="1400" dirty="0"/>
              <a:t>TEX encoding</a:t>
            </a:r>
            <a:r>
              <a:rPr lang="en-US" sz="1400" dirty="0" smtClean="0"/>
              <a:t>="</a:t>
            </a:r>
            <a:r>
              <a:rPr lang="en-US" sz="1400" dirty="0" smtClean="0">
                <a:latin typeface="Consolas" pitchFamily="49" charset="0"/>
                <a:cs typeface="Consolas" pitchFamily="49" charset="0"/>
              </a:rPr>
              <a:t>application/x-</a:t>
            </a:r>
            <a:r>
              <a:rPr lang="en-US" sz="1400" dirty="0" err="1" smtClean="0">
                <a:latin typeface="Consolas" pitchFamily="49" charset="0"/>
                <a:cs typeface="Consolas" pitchFamily="49" charset="0"/>
              </a:rPr>
              <a:t>tex</a:t>
            </a:r>
            <a:r>
              <a:rPr lang="en-US" sz="1400" dirty="0" smtClean="0">
                <a:latin typeface="Consolas" pitchFamily="49" charset="0"/>
                <a:cs typeface="Consolas" pitchFamily="49" charset="0"/>
              </a:rPr>
              <a:t>"</a:t>
            </a:r>
            <a:endParaRPr lang="en-US" sz="1400" dirty="0">
              <a:latin typeface="Consolas" pitchFamily="49" charset="0"/>
              <a:cs typeface="Consolas" pitchFamily="49" charset="0"/>
            </a:endParaRPr>
          </a:p>
          <a:p>
            <a:pPr lvl="1" fontAlgn="base"/>
            <a:r>
              <a:rPr lang="en-US" sz="1400" dirty="0"/>
              <a:t>Wolfram </a:t>
            </a:r>
            <a:r>
              <a:rPr lang="en-US" sz="1400" dirty="0" err="1"/>
              <a:t>Mathematica</a:t>
            </a:r>
            <a:r>
              <a:rPr lang="en-US" sz="1400" dirty="0"/>
              <a:t> encoding</a:t>
            </a:r>
            <a:r>
              <a:rPr lang="en-US" sz="1400" dirty="0" smtClean="0"/>
              <a:t>="</a:t>
            </a:r>
            <a:r>
              <a:rPr lang="en-US" sz="1400" dirty="0" smtClean="0">
                <a:latin typeface="Consolas" pitchFamily="49" charset="0"/>
                <a:cs typeface="Consolas" pitchFamily="49" charset="0"/>
              </a:rPr>
              <a:t>application/</a:t>
            </a:r>
            <a:r>
              <a:rPr lang="en-US" sz="1400" dirty="0" err="1" smtClean="0">
                <a:latin typeface="Consolas" pitchFamily="49" charset="0"/>
                <a:cs typeface="Consolas" pitchFamily="49" charset="0"/>
              </a:rPr>
              <a:t>vnd.wolfram.mathematica</a:t>
            </a:r>
            <a:r>
              <a:rPr lang="en-US" sz="1400" dirty="0" smtClean="0"/>
              <a:t>"</a:t>
            </a:r>
            <a:endParaRPr lang="en-US" sz="1400" dirty="0"/>
          </a:p>
          <a:p>
            <a:pPr lvl="1" fontAlgn="base"/>
            <a:r>
              <a:rPr lang="en-US" sz="1400" dirty="0" err="1"/>
              <a:t>Starmath</a:t>
            </a:r>
            <a:r>
              <a:rPr lang="en-US" sz="1400" dirty="0"/>
              <a:t> encoding</a:t>
            </a:r>
            <a:r>
              <a:rPr lang="en-US" sz="1400" dirty="0" smtClean="0"/>
              <a:t>="</a:t>
            </a:r>
            <a:r>
              <a:rPr lang="en-US" sz="1400" dirty="0" smtClean="0">
                <a:latin typeface="Consolas" pitchFamily="49" charset="0"/>
                <a:cs typeface="Consolas" pitchFamily="49" charset="0"/>
              </a:rPr>
              <a:t>application/x-</a:t>
            </a:r>
            <a:r>
              <a:rPr lang="en-US" sz="1400" dirty="0" err="1" smtClean="0">
                <a:latin typeface="Consolas" pitchFamily="49" charset="0"/>
                <a:cs typeface="Consolas" pitchFamily="49" charset="0"/>
              </a:rPr>
              <a:t>starmath</a:t>
            </a:r>
            <a:r>
              <a:rPr lang="en-US" sz="1400" dirty="0" smtClean="0"/>
              <a:t>"</a:t>
            </a:r>
            <a:endParaRPr lang="en-US" sz="1400" dirty="0"/>
          </a:p>
        </p:txBody>
      </p:sp>
      <p:sp>
        <p:nvSpPr>
          <p:cNvPr id="4" name="TextBox 3"/>
          <p:cNvSpPr txBox="1"/>
          <p:nvPr/>
        </p:nvSpPr>
        <p:spPr>
          <a:xfrm>
            <a:off x="2704982" y="883682"/>
            <a:ext cx="3734036" cy="369332"/>
          </a:xfrm>
          <a:prstGeom prst="rect">
            <a:avLst/>
          </a:prstGeom>
          <a:noFill/>
        </p:spPr>
        <p:txBody>
          <a:bodyPr wrap="none" rtlCol="0">
            <a:spAutoFit/>
          </a:bodyPr>
          <a:lstStyle/>
          <a:p>
            <a:r>
              <a:rPr lang="en-US" dirty="0" smtClean="0"/>
              <a:t>XHTML Content Document Fragments</a:t>
            </a:r>
            <a:endParaRPr lang="en-US" dirty="0"/>
          </a:p>
        </p:txBody>
      </p:sp>
    </p:spTree>
    <p:extLst>
      <p:ext uri="{BB962C8B-B14F-4D97-AF65-F5344CB8AC3E}">
        <p14:creationId xmlns="" xmlns:p14="http://schemas.microsoft.com/office/powerpoint/2010/main" val="103865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 y="438150"/>
            <a:ext cx="42672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5C80"/>
                </a:solidFill>
                <a:effectLst/>
                <a:uLnTx/>
                <a:uFillTx/>
                <a:latin typeface="+mn-lt"/>
                <a:ea typeface="+mn-ea"/>
                <a:cs typeface="+mn-cs"/>
              </a:rPr>
              <a:t>What’s </a:t>
            </a:r>
            <a:r>
              <a:rPr kumimoji="0" lang="en-US" sz="3200" i="0" u="none" strike="noStrike" kern="1200" cap="none" spc="0" normalizeH="0" baseline="0" noProof="0" dirty="0" err="1" smtClean="0">
                <a:ln>
                  <a:noFill/>
                </a:ln>
                <a:solidFill>
                  <a:srgbClr val="005C80"/>
                </a:solidFill>
                <a:effectLst/>
                <a:uLnTx/>
                <a:uFillTx/>
                <a:latin typeface="+mn-lt"/>
                <a:ea typeface="+mn-ea"/>
                <a:cs typeface="+mn-cs"/>
              </a:rPr>
              <a:t>epub</a:t>
            </a:r>
            <a:r>
              <a:rPr kumimoji="0" lang="en-US" sz="3200" b="0" i="0" u="none" strike="noStrike" kern="1200" cap="none" spc="0" normalizeH="0" noProof="0" dirty="0" smtClean="0">
                <a:ln>
                  <a:noFill/>
                </a:ln>
                <a:solidFill>
                  <a:srgbClr val="005C80"/>
                </a:solidFill>
                <a:effectLst/>
                <a:uLnTx/>
                <a:uFillTx/>
                <a:latin typeface="+mn-lt"/>
                <a:ea typeface="+mn-ea"/>
                <a:cs typeface="+mn-cs"/>
              </a:rPr>
              <a:t> 3.0</a:t>
            </a:r>
            <a:r>
              <a:rPr kumimoji="0" lang="en-US" sz="3200" b="0" i="0" u="none" strike="noStrike" kern="1200" cap="none" spc="0" normalizeH="0" baseline="0" noProof="0" dirty="0" smtClean="0">
                <a:ln>
                  <a:noFill/>
                </a:ln>
                <a:solidFill>
                  <a:srgbClr val="005C8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85800" y="1123950"/>
            <a:ext cx="7772400" cy="1815882"/>
          </a:xfrm>
          <a:prstGeom prst="rect">
            <a:avLst/>
          </a:prstGeom>
          <a:noFill/>
        </p:spPr>
        <p:txBody>
          <a:bodyPr wrap="square" rtlCol="0">
            <a:spAutoFit/>
          </a:bodyPr>
          <a:lstStyle/>
          <a:p>
            <a:pPr>
              <a:buFont typeface="Arial" pitchFamily="34" charset="0"/>
              <a:buChar char="•"/>
            </a:pPr>
            <a:r>
              <a:rPr lang="en-US" sz="2800" dirty="0" smtClean="0"/>
              <a:t>The latest and greatest version of the </a:t>
            </a:r>
            <a:r>
              <a:rPr lang="en-US" sz="2800" dirty="0" err="1" smtClean="0"/>
              <a:t>epub</a:t>
            </a:r>
            <a:r>
              <a:rPr lang="en-US" sz="2800" dirty="0" smtClean="0"/>
              <a:t> format</a:t>
            </a:r>
            <a:endParaRPr lang="en-US" sz="2800" b="1" dirty="0" smtClean="0"/>
          </a:p>
          <a:p>
            <a:pPr>
              <a:buFont typeface="Arial" pitchFamily="34" charset="0"/>
              <a:buChar char="•"/>
            </a:pPr>
            <a:r>
              <a:rPr lang="en-US" sz="2800" dirty="0" smtClean="0"/>
              <a:t>Approved in October 2011</a:t>
            </a:r>
          </a:p>
          <a:p>
            <a:pPr>
              <a:buFont typeface="Arial" pitchFamily="34" charset="0"/>
              <a:buChar char="•"/>
            </a:pPr>
            <a:r>
              <a:rPr lang="en-US" sz="2800" dirty="0" smtClean="0"/>
              <a:t>Lots of shiny new toys like multimedia capability, scripting support, and media overlays</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MathML</a:t>
            </a:r>
            <a:r>
              <a:rPr lang="en-US" dirty="0" smtClean="0"/>
              <a:t>: Alternatives</a:t>
            </a:r>
            <a:endParaRPr lang="en-US" dirty="0"/>
          </a:p>
        </p:txBody>
      </p:sp>
      <p:sp>
        <p:nvSpPr>
          <p:cNvPr id="3" name="Content Placeholder 2"/>
          <p:cNvSpPr>
            <a:spLocks noGrp="1"/>
          </p:cNvSpPr>
          <p:nvPr>
            <p:ph idx="1"/>
          </p:nvPr>
        </p:nvSpPr>
        <p:spPr>
          <a:xfrm>
            <a:off x="457200" y="1276350"/>
            <a:ext cx="4495800" cy="2514599"/>
          </a:xfrm>
        </p:spPr>
        <p:txBody>
          <a:bodyPr>
            <a:normAutofit fontScale="77500" lnSpcReduction="20000"/>
          </a:bodyPr>
          <a:lstStyle/>
          <a:p>
            <a:pPr marL="0" indent="0">
              <a:buNone/>
            </a:pP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m:math</a:t>
            </a:r>
            <a:r>
              <a:rPr lang="en-US" sz="1800" dirty="0" smtClean="0">
                <a:latin typeface="Consolas" pitchFamily="49" charset="0"/>
                <a:cs typeface="Consolas" pitchFamily="49" charset="0"/>
              </a:rPr>
              <a:t>&gt;</a:t>
            </a:r>
          </a:p>
          <a:p>
            <a:pPr marL="0" indent="0">
              <a:buNone/>
            </a:pPr>
            <a:r>
              <a:rPr lang="en-US" sz="1800" dirty="0" smtClean="0">
                <a:solidFill>
                  <a:schemeClr val="accent2"/>
                </a:solidFill>
                <a:latin typeface="Consolas" pitchFamily="49" charset="0"/>
                <a:cs typeface="Consolas" pitchFamily="49" charset="0"/>
              </a:rPr>
              <a:t>&lt;</a:t>
            </a:r>
            <a:r>
              <a:rPr lang="en-US" sz="1800" dirty="0" err="1" smtClean="0">
                <a:solidFill>
                  <a:schemeClr val="accent2"/>
                </a:solidFill>
                <a:latin typeface="Consolas" pitchFamily="49" charset="0"/>
                <a:cs typeface="Consolas" pitchFamily="49" charset="0"/>
              </a:rPr>
              <a:t>m:semantics</a:t>
            </a:r>
            <a:r>
              <a:rPr lang="en-US" sz="1800" dirty="0" smtClean="0">
                <a:solidFill>
                  <a:schemeClr val="accent2"/>
                </a:solidFill>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m:mrow</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 x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m:mo</a:t>
            </a:r>
            <a:r>
              <a:rPr lang="en-US" sz="1800" dirty="0" smtClean="0">
                <a:latin typeface="Consolas" pitchFamily="49" charset="0"/>
                <a:cs typeface="Consolas" pitchFamily="49" charset="0"/>
              </a:rPr>
              <a:t>&gt; + &lt;/</a:t>
            </a:r>
            <a:r>
              <a:rPr lang="en-US" sz="1800" dirty="0" err="1" smtClean="0">
                <a:latin typeface="Consolas" pitchFamily="49" charset="0"/>
                <a:cs typeface="Consolas" pitchFamily="49" charset="0"/>
              </a:rPr>
              <a:t>m:mo</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m:mrow</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 a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m:mo</a:t>
            </a:r>
            <a:r>
              <a:rPr lang="en-US" sz="1800" dirty="0" smtClean="0">
                <a:latin typeface="Consolas" pitchFamily="49" charset="0"/>
                <a:cs typeface="Consolas" pitchFamily="49" charset="0"/>
              </a:rPr>
              <a:t>&gt; / &lt;/</a:t>
            </a:r>
            <a:r>
              <a:rPr lang="en-US" sz="1800" dirty="0" err="1" smtClean="0">
                <a:latin typeface="Consolas" pitchFamily="49" charset="0"/>
                <a:cs typeface="Consolas" pitchFamily="49" charset="0"/>
              </a:rPr>
              <a:t>m:mo</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 b &lt;/</a:t>
            </a:r>
            <a:r>
              <a:rPr lang="en-US" sz="1800" dirty="0" err="1" smtClean="0">
                <a:latin typeface="Consolas" pitchFamily="49" charset="0"/>
                <a:cs typeface="Consolas" pitchFamily="49" charset="0"/>
              </a:rPr>
              <a:t>m:mi</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 &lt;/</a:t>
            </a:r>
            <a:r>
              <a:rPr lang="en-US" sz="1800" dirty="0" err="1" smtClean="0">
                <a:latin typeface="Consolas" pitchFamily="49" charset="0"/>
                <a:cs typeface="Consolas" pitchFamily="49" charset="0"/>
              </a:rPr>
              <a:t>m:mrow</a:t>
            </a:r>
            <a:r>
              <a:rPr lang="en-US" sz="1800" dirty="0" smtClean="0">
                <a:latin typeface="Consolas" pitchFamily="49" charset="0"/>
                <a:cs typeface="Consolas" pitchFamily="49" charset="0"/>
              </a:rPr>
              <a:t>&gt;</a:t>
            </a:r>
          </a:p>
          <a:p>
            <a:pPr marL="0" indent="0">
              <a:buNone/>
            </a:pP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m:mrow</a:t>
            </a:r>
            <a:r>
              <a:rPr lang="en-US" sz="1800" dirty="0" smtClean="0">
                <a:latin typeface="Consolas" pitchFamily="49" charset="0"/>
                <a:cs typeface="Consolas" pitchFamily="49" charset="0"/>
              </a:rPr>
              <a:t>&gt;</a:t>
            </a:r>
          </a:p>
          <a:p>
            <a:endParaRPr lang="en-US" dirty="0"/>
          </a:p>
        </p:txBody>
      </p:sp>
      <p:sp>
        <p:nvSpPr>
          <p:cNvPr id="4" name="TextBox 3"/>
          <p:cNvSpPr txBox="1"/>
          <p:nvPr/>
        </p:nvSpPr>
        <p:spPr>
          <a:xfrm>
            <a:off x="2704982" y="883682"/>
            <a:ext cx="3734036" cy="369332"/>
          </a:xfrm>
          <a:prstGeom prst="rect">
            <a:avLst/>
          </a:prstGeom>
          <a:noFill/>
        </p:spPr>
        <p:txBody>
          <a:bodyPr wrap="none" rtlCol="0">
            <a:spAutoFit/>
          </a:bodyPr>
          <a:lstStyle/>
          <a:p>
            <a:r>
              <a:rPr lang="en-US" dirty="0" smtClean="0"/>
              <a:t>XHTML Content Document Fragments</a:t>
            </a:r>
            <a:endParaRPr lang="en-US" dirty="0"/>
          </a:p>
        </p:txBody>
      </p:sp>
      <p:sp>
        <p:nvSpPr>
          <p:cNvPr id="5" name="TextBox 4"/>
          <p:cNvSpPr txBox="1"/>
          <p:nvPr/>
        </p:nvSpPr>
        <p:spPr>
          <a:xfrm>
            <a:off x="2971800" y="1276350"/>
            <a:ext cx="5809830" cy="4031873"/>
          </a:xfrm>
          <a:prstGeom prst="rect">
            <a:avLst/>
          </a:prstGeom>
          <a:noFill/>
        </p:spPr>
        <p:txBody>
          <a:bodyPr wrap="square" rtlCol="0">
            <a:spAutoFit/>
          </a:bodyPr>
          <a:lstStyle/>
          <a:p>
            <a:r>
              <a:rPr lang="en-US" sz="1400" dirty="0">
                <a:solidFill>
                  <a:schemeClr val="tx2"/>
                </a:solidFill>
                <a:latin typeface="Consolas" pitchFamily="49" charset="0"/>
                <a:cs typeface="Consolas" pitchFamily="49" charset="0"/>
              </a:rPr>
              <a:t>&lt;m:annotation-xml encoding</a:t>
            </a:r>
            <a:r>
              <a:rPr lang="en-US" sz="1400" dirty="0" smtClean="0">
                <a:solidFill>
                  <a:schemeClr val="tx2"/>
                </a:solidFill>
                <a:latin typeface="Consolas" pitchFamily="49" charset="0"/>
                <a:cs typeface="Consolas" pitchFamily="49" charset="0"/>
              </a:rPr>
              <a:t>="application/</a:t>
            </a:r>
            <a:r>
              <a:rPr lang="en-US" sz="1400" dirty="0" err="1" smtClean="0">
                <a:solidFill>
                  <a:schemeClr val="tx2"/>
                </a:solidFill>
                <a:latin typeface="Consolas" pitchFamily="49" charset="0"/>
                <a:cs typeface="Consolas" pitchFamily="49" charset="0"/>
              </a:rPr>
              <a:t>openmath+xml</a:t>
            </a:r>
            <a:r>
              <a:rPr lang="en-US" sz="1400" dirty="0" smtClean="0">
                <a:solidFill>
                  <a:schemeClr val="tx2"/>
                </a:solidFill>
                <a:latin typeface="Consolas" pitchFamily="49" charset="0"/>
                <a:cs typeface="Consolas" pitchFamily="49" charset="0"/>
              </a:rPr>
              <a:t>" </a:t>
            </a:r>
            <a:r>
              <a:rPr lang="en-US" sz="1400" dirty="0">
                <a:solidFill>
                  <a:schemeClr val="tx2"/>
                </a:solidFill>
                <a:latin typeface="Consolas" pitchFamily="49" charset="0"/>
                <a:cs typeface="Consolas" pitchFamily="49" charset="0"/>
              </a:rPr>
              <a:t>name</a:t>
            </a:r>
            <a:r>
              <a:rPr lang="en-US" sz="1400" dirty="0" smtClean="0">
                <a:solidFill>
                  <a:schemeClr val="tx2"/>
                </a:solidFill>
                <a:latin typeface="Consolas" pitchFamily="49" charset="0"/>
                <a:cs typeface="Consolas" pitchFamily="49" charset="0"/>
              </a:rPr>
              <a:t>="</a:t>
            </a:r>
            <a:r>
              <a:rPr lang="en-US" sz="1400" dirty="0" err="1" smtClean="0">
                <a:solidFill>
                  <a:schemeClr val="tx2"/>
                </a:solidFill>
                <a:latin typeface="Consolas" pitchFamily="49" charset="0"/>
                <a:cs typeface="Consolas" pitchFamily="49" charset="0"/>
              </a:rPr>
              <a:t>contentequiv</a:t>
            </a:r>
            <a:r>
              <a:rPr lang="en-US" sz="1400" dirty="0" smtClean="0">
                <a:solidFill>
                  <a:schemeClr val="tx2"/>
                </a:solidFill>
                <a:latin typeface="Consolas" pitchFamily="49" charset="0"/>
                <a:cs typeface="Consolas" pitchFamily="49" charset="0"/>
              </a:rPr>
              <a:t>"&gt;</a:t>
            </a:r>
            <a:endParaRPr lang="en-US" sz="1400" dirty="0">
              <a:solidFill>
                <a:schemeClr val="tx2"/>
              </a:solidFill>
              <a:latin typeface="Consolas" pitchFamily="49" charset="0"/>
              <a:cs typeface="Consolas" pitchFamily="49" charset="0"/>
            </a:endParaRPr>
          </a:p>
          <a:p>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OMA </a:t>
            </a:r>
            <a:r>
              <a:rPr lang="en-US" sz="1400" dirty="0" err="1">
                <a:solidFill>
                  <a:schemeClr val="tx2"/>
                </a:solidFill>
                <a:latin typeface="Consolas" pitchFamily="49" charset="0"/>
                <a:cs typeface="Consolas" pitchFamily="49" charset="0"/>
              </a:rPr>
              <a:t>xmlns</a:t>
            </a:r>
            <a:r>
              <a:rPr lang="en-US" sz="1400" dirty="0" smtClean="0">
                <a:solidFill>
                  <a:schemeClr val="tx2"/>
                </a:solidFill>
                <a:latin typeface="Consolas" pitchFamily="49" charset="0"/>
                <a:cs typeface="Consolas" pitchFamily="49" charset="0"/>
              </a:rPr>
              <a:t>="http</a:t>
            </a:r>
            <a:r>
              <a:rPr lang="en-US" sz="1400" dirty="0">
                <a:solidFill>
                  <a:schemeClr val="tx2"/>
                </a:solidFill>
                <a:latin typeface="Consolas" pitchFamily="49" charset="0"/>
                <a:cs typeface="Consolas" pitchFamily="49" charset="0"/>
              </a:rPr>
              <a:t>://</a:t>
            </a:r>
            <a:r>
              <a:rPr lang="en-US" sz="1400" dirty="0" smtClean="0">
                <a:solidFill>
                  <a:schemeClr val="tx2"/>
                </a:solidFill>
                <a:latin typeface="Consolas" pitchFamily="49" charset="0"/>
                <a:cs typeface="Consolas" pitchFamily="49" charset="0"/>
              </a:rPr>
              <a:t>www.openmath.org/OpenMath"&gt;</a:t>
            </a:r>
            <a:r>
              <a:rPr lang="en-US" sz="1400" dirty="0">
                <a:solidFill>
                  <a:schemeClr val="tx2"/>
                </a:solidFill>
                <a:latin typeface="Consolas" pitchFamily="49" charset="0"/>
                <a:cs typeface="Consolas" pitchFamily="49" charset="0"/>
              </a:rPr>
              <a:t/>
            </a:r>
            <a:br>
              <a:rPr lang="en-US" sz="1400" dirty="0">
                <a:solidFill>
                  <a:schemeClr val="tx2"/>
                </a:solidFill>
                <a:latin typeface="Consolas" pitchFamily="49" charset="0"/>
                <a:cs typeface="Consolas" pitchFamily="49" charset="0"/>
              </a:rPr>
            </a:br>
            <a:r>
              <a:rPr lang="en-US" sz="1400" dirty="0">
                <a:solidFill>
                  <a:schemeClr val="tx2"/>
                </a:solidFill>
                <a:latin typeface="Consolas" pitchFamily="49" charset="0"/>
                <a:cs typeface="Consolas" pitchFamily="49" charset="0"/>
              </a:rPr>
              <a:t>     &lt;OMS </a:t>
            </a:r>
            <a:r>
              <a:rPr lang="en-US" sz="1400" dirty="0" err="1">
                <a:solidFill>
                  <a:schemeClr val="tx2"/>
                </a:solidFill>
                <a:latin typeface="Consolas" pitchFamily="49" charset="0"/>
                <a:cs typeface="Consolas" pitchFamily="49" charset="0"/>
              </a:rPr>
              <a:t>cd</a:t>
            </a:r>
            <a:r>
              <a:rPr lang="en-US" sz="1400" dirty="0" smtClean="0">
                <a:solidFill>
                  <a:schemeClr val="tx2"/>
                </a:solidFill>
                <a:latin typeface="Consolas" pitchFamily="49" charset="0"/>
                <a:cs typeface="Consolas" pitchFamily="49" charset="0"/>
              </a:rPr>
              <a:t>="arith1" </a:t>
            </a:r>
            <a:r>
              <a:rPr lang="en-US" sz="1400" dirty="0">
                <a:solidFill>
                  <a:schemeClr val="tx2"/>
                </a:solidFill>
                <a:latin typeface="Consolas" pitchFamily="49" charset="0"/>
                <a:cs typeface="Consolas" pitchFamily="49" charset="0"/>
              </a:rPr>
              <a:t>name</a:t>
            </a:r>
            <a:r>
              <a:rPr lang="en-US" sz="1400" dirty="0" smtClean="0">
                <a:solidFill>
                  <a:schemeClr val="tx2"/>
                </a:solidFill>
                <a:latin typeface="Consolas" pitchFamily="49" charset="0"/>
                <a:cs typeface="Consolas" pitchFamily="49" charset="0"/>
              </a:rPr>
              <a:t>="plus"/&gt;</a:t>
            </a:r>
            <a:r>
              <a:rPr lang="en-US" sz="1400" dirty="0">
                <a:solidFill>
                  <a:schemeClr val="tx2"/>
                </a:solidFill>
                <a:latin typeface="Consolas" pitchFamily="49" charset="0"/>
                <a:cs typeface="Consolas" pitchFamily="49" charset="0"/>
              </a:rPr>
              <a:t/>
            </a:r>
            <a:br>
              <a:rPr lang="en-US" sz="1400" dirty="0">
                <a:solidFill>
                  <a:schemeClr val="tx2"/>
                </a:solidFill>
                <a:latin typeface="Consolas" pitchFamily="49" charset="0"/>
                <a:cs typeface="Consolas" pitchFamily="49" charset="0"/>
              </a:rPr>
            </a:br>
            <a:r>
              <a:rPr lang="en-US" sz="1400" dirty="0">
                <a:solidFill>
                  <a:schemeClr val="tx2"/>
                </a:solidFill>
                <a:latin typeface="Consolas" pitchFamily="49" charset="0"/>
                <a:cs typeface="Consolas" pitchFamily="49" charset="0"/>
              </a:rPr>
              <a:t>      &lt;OMA&gt;&lt;OMV name</a:t>
            </a:r>
            <a:r>
              <a:rPr lang="en-US" sz="1400" dirty="0" smtClean="0">
                <a:solidFill>
                  <a:schemeClr val="tx2"/>
                </a:solidFill>
                <a:latin typeface="Consolas" pitchFamily="49" charset="0"/>
                <a:cs typeface="Consolas" pitchFamily="49" charset="0"/>
              </a:rPr>
              <a:t>="x"/&gt;&lt;/</a:t>
            </a:r>
            <a:r>
              <a:rPr lang="en-US" sz="1400" dirty="0">
                <a:solidFill>
                  <a:schemeClr val="tx2"/>
                </a:solidFill>
                <a:latin typeface="Consolas" pitchFamily="49" charset="0"/>
                <a:cs typeface="Consolas" pitchFamily="49" charset="0"/>
              </a:rPr>
              <a:t>OMA&gt;</a:t>
            </a:r>
            <a:br>
              <a:rPr lang="en-US" sz="1400" dirty="0">
                <a:solidFill>
                  <a:schemeClr val="tx2"/>
                </a:solidFill>
                <a:latin typeface="Consolas" pitchFamily="49" charset="0"/>
                <a:cs typeface="Consolas" pitchFamily="49" charset="0"/>
              </a:rPr>
            </a:br>
            <a:r>
              <a:rPr lang="en-US" sz="1400" dirty="0">
                <a:solidFill>
                  <a:schemeClr val="tx2"/>
                </a:solidFill>
                <a:latin typeface="Consolas" pitchFamily="49" charset="0"/>
                <a:cs typeface="Consolas" pitchFamily="49" charset="0"/>
              </a:rPr>
              <a:t>     </a:t>
            </a:r>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OMA</a:t>
            </a:r>
            <a:r>
              <a:rPr lang="en-US" sz="1400" dirty="0" smtClean="0">
                <a:solidFill>
                  <a:schemeClr val="tx2"/>
                </a:solidFill>
                <a:latin typeface="Consolas" pitchFamily="49" charset="0"/>
                <a:cs typeface="Consolas" pitchFamily="49" charset="0"/>
              </a:rPr>
              <a:t>&gt;&lt;</a:t>
            </a:r>
            <a:r>
              <a:rPr lang="en-US" sz="1400" dirty="0">
                <a:solidFill>
                  <a:schemeClr val="tx2"/>
                </a:solidFill>
                <a:latin typeface="Consolas" pitchFamily="49" charset="0"/>
                <a:cs typeface="Consolas" pitchFamily="49" charset="0"/>
              </a:rPr>
              <a:t>OMS </a:t>
            </a:r>
            <a:r>
              <a:rPr lang="en-US" sz="1400" dirty="0" err="1">
                <a:solidFill>
                  <a:schemeClr val="tx2"/>
                </a:solidFill>
                <a:latin typeface="Consolas" pitchFamily="49" charset="0"/>
                <a:cs typeface="Consolas" pitchFamily="49" charset="0"/>
              </a:rPr>
              <a:t>cd</a:t>
            </a:r>
            <a:r>
              <a:rPr lang="en-US" sz="1400" dirty="0" smtClean="0">
                <a:solidFill>
                  <a:schemeClr val="tx2"/>
                </a:solidFill>
                <a:latin typeface="Consolas" pitchFamily="49" charset="0"/>
                <a:cs typeface="Consolas" pitchFamily="49" charset="0"/>
              </a:rPr>
              <a:t>="arith1" </a:t>
            </a:r>
            <a:r>
              <a:rPr lang="en-US" sz="1400" dirty="0">
                <a:solidFill>
                  <a:schemeClr val="tx2"/>
                </a:solidFill>
                <a:latin typeface="Consolas" pitchFamily="49" charset="0"/>
                <a:cs typeface="Consolas" pitchFamily="49" charset="0"/>
              </a:rPr>
              <a:t>name</a:t>
            </a:r>
            <a:r>
              <a:rPr lang="en-US" sz="1400" dirty="0" smtClean="0">
                <a:solidFill>
                  <a:schemeClr val="tx2"/>
                </a:solidFill>
                <a:latin typeface="Consolas" pitchFamily="49" charset="0"/>
                <a:cs typeface="Consolas" pitchFamily="49" charset="0"/>
              </a:rPr>
              <a:t>="divide"/&gt;</a:t>
            </a:r>
            <a:r>
              <a:rPr lang="en-US" sz="1400" dirty="0">
                <a:solidFill>
                  <a:schemeClr val="tx2"/>
                </a:solidFill>
                <a:latin typeface="Consolas" pitchFamily="49" charset="0"/>
                <a:cs typeface="Consolas" pitchFamily="49" charset="0"/>
              </a:rPr>
              <a:t/>
            </a:r>
            <a:br>
              <a:rPr lang="en-US" sz="1400" dirty="0">
                <a:solidFill>
                  <a:schemeClr val="tx2"/>
                </a:solidFill>
                <a:latin typeface="Consolas" pitchFamily="49" charset="0"/>
                <a:cs typeface="Consolas" pitchFamily="49" charset="0"/>
              </a:rPr>
            </a:br>
            <a:r>
              <a:rPr lang="en-US" sz="1400" dirty="0">
                <a:solidFill>
                  <a:schemeClr val="tx2"/>
                </a:solidFill>
                <a:latin typeface="Consolas" pitchFamily="49" charset="0"/>
                <a:cs typeface="Consolas" pitchFamily="49" charset="0"/>
              </a:rPr>
              <a:t>    </a:t>
            </a:r>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OMV name</a:t>
            </a:r>
            <a:r>
              <a:rPr lang="en-US" sz="1400" dirty="0" smtClean="0">
                <a:solidFill>
                  <a:schemeClr val="tx2"/>
                </a:solidFill>
                <a:latin typeface="Consolas" pitchFamily="49" charset="0"/>
                <a:cs typeface="Consolas" pitchFamily="49" charset="0"/>
              </a:rPr>
              <a:t>="a"/&gt;</a:t>
            </a:r>
            <a:r>
              <a:rPr lang="en-US" sz="1400" dirty="0">
                <a:solidFill>
                  <a:schemeClr val="tx2"/>
                </a:solidFill>
                <a:latin typeface="Consolas" pitchFamily="49" charset="0"/>
                <a:cs typeface="Consolas" pitchFamily="49" charset="0"/>
              </a:rPr>
              <a:t/>
            </a:r>
            <a:br>
              <a:rPr lang="en-US" sz="1400" dirty="0">
                <a:solidFill>
                  <a:schemeClr val="tx2"/>
                </a:solidFill>
                <a:latin typeface="Consolas" pitchFamily="49" charset="0"/>
                <a:cs typeface="Consolas" pitchFamily="49" charset="0"/>
              </a:rPr>
            </a:br>
            <a:r>
              <a:rPr lang="en-US" sz="1400" dirty="0">
                <a:solidFill>
                  <a:schemeClr val="tx2"/>
                </a:solidFill>
                <a:latin typeface="Consolas" pitchFamily="49" charset="0"/>
                <a:cs typeface="Consolas" pitchFamily="49" charset="0"/>
              </a:rPr>
              <a:t>    </a:t>
            </a:r>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OMV name</a:t>
            </a:r>
            <a:r>
              <a:rPr lang="en-US" sz="1400" dirty="0" smtClean="0">
                <a:solidFill>
                  <a:schemeClr val="tx2"/>
                </a:solidFill>
                <a:latin typeface="Consolas" pitchFamily="49" charset="0"/>
                <a:cs typeface="Consolas" pitchFamily="49" charset="0"/>
              </a:rPr>
              <a:t>="b"/&gt;</a:t>
            </a:r>
            <a:endParaRPr lang="en-US" sz="1400" dirty="0">
              <a:solidFill>
                <a:schemeClr val="tx2"/>
              </a:solidFill>
              <a:latin typeface="Consolas" pitchFamily="49" charset="0"/>
              <a:cs typeface="Consolas" pitchFamily="49" charset="0"/>
            </a:endParaRPr>
          </a:p>
          <a:p>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OMA&gt;</a:t>
            </a:r>
          </a:p>
          <a:p>
            <a:r>
              <a:rPr lang="en-US" sz="1400" dirty="0" smtClean="0">
                <a:solidFill>
                  <a:schemeClr val="tx2"/>
                </a:solidFill>
                <a:latin typeface="Consolas" pitchFamily="49" charset="0"/>
                <a:cs typeface="Consolas" pitchFamily="49" charset="0"/>
              </a:rPr>
              <a:t>   &lt;/</a:t>
            </a:r>
            <a:r>
              <a:rPr lang="en-US" sz="1400" dirty="0">
                <a:solidFill>
                  <a:schemeClr val="tx2"/>
                </a:solidFill>
                <a:latin typeface="Consolas" pitchFamily="49" charset="0"/>
                <a:cs typeface="Consolas" pitchFamily="49" charset="0"/>
              </a:rPr>
              <a:t>OMA&gt;</a:t>
            </a:r>
            <a:br>
              <a:rPr lang="en-US" sz="1400" dirty="0">
                <a:solidFill>
                  <a:schemeClr val="tx2"/>
                </a:solidFill>
                <a:latin typeface="Consolas" pitchFamily="49" charset="0"/>
                <a:cs typeface="Consolas" pitchFamily="49" charset="0"/>
              </a:rPr>
            </a:br>
            <a:r>
              <a:rPr lang="en-US" sz="1400" dirty="0" smtClean="0">
                <a:solidFill>
                  <a:schemeClr val="tx2"/>
                </a:solidFill>
                <a:latin typeface="Consolas" pitchFamily="49" charset="0"/>
                <a:cs typeface="Consolas" pitchFamily="49" charset="0"/>
              </a:rPr>
              <a:t>&lt;/</a:t>
            </a:r>
            <a:r>
              <a:rPr lang="en-US" sz="1400" dirty="0" err="1">
                <a:solidFill>
                  <a:schemeClr val="tx2"/>
                </a:solidFill>
                <a:latin typeface="Consolas" pitchFamily="49" charset="0"/>
                <a:cs typeface="Consolas" pitchFamily="49" charset="0"/>
              </a:rPr>
              <a:t>m:annotation-xml</a:t>
            </a:r>
            <a:r>
              <a:rPr lang="en-US" sz="1400" dirty="0">
                <a:solidFill>
                  <a:schemeClr val="tx2"/>
                </a:solidFill>
                <a:latin typeface="Consolas" pitchFamily="49" charset="0"/>
                <a:cs typeface="Consolas" pitchFamily="49" charset="0"/>
              </a:rPr>
              <a:t>&gt;</a:t>
            </a:r>
          </a:p>
          <a:p>
            <a:r>
              <a:rPr lang="en-US" sz="1400" dirty="0">
                <a:solidFill>
                  <a:schemeClr val="accent2"/>
                </a:solidFill>
                <a:latin typeface="Consolas" pitchFamily="49" charset="0"/>
                <a:cs typeface="Consolas" pitchFamily="49" charset="0"/>
              </a:rPr>
              <a:t>&lt;m:annotation encoding</a:t>
            </a:r>
            <a:r>
              <a:rPr lang="en-US" sz="1400" dirty="0" smtClean="0">
                <a:solidFill>
                  <a:schemeClr val="accent2"/>
                </a:solidFill>
                <a:latin typeface="Consolas" pitchFamily="49" charset="0"/>
                <a:cs typeface="Consolas" pitchFamily="49" charset="0"/>
              </a:rPr>
              <a:t>="application/x-</a:t>
            </a:r>
            <a:r>
              <a:rPr lang="en-US" sz="1400" dirty="0" err="1" smtClean="0">
                <a:solidFill>
                  <a:schemeClr val="accent2"/>
                </a:solidFill>
                <a:latin typeface="Consolas" pitchFamily="49" charset="0"/>
                <a:cs typeface="Consolas" pitchFamily="49" charset="0"/>
              </a:rPr>
              <a:t>tex</a:t>
            </a:r>
            <a:r>
              <a:rPr lang="en-US" sz="1400" dirty="0" smtClean="0">
                <a:solidFill>
                  <a:schemeClr val="accent2"/>
                </a:solidFill>
                <a:latin typeface="Consolas" pitchFamily="49" charset="0"/>
                <a:cs typeface="Consolas" pitchFamily="49" charset="0"/>
              </a:rPr>
              <a:t>" </a:t>
            </a:r>
            <a:r>
              <a:rPr lang="en-US" sz="1400" dirty="0" smtClean="0">
                <a:solidFill>
                  <a:schemeClr val="accent2"/>
                </a:solidFill>
                <a:latin typeface="Consolas" pitchFamily="49" charset="0"/>
                <a:cs typeface="Consolas" pitchFamily="49" charset="0"/>
              </a:rPr>
              <a:t>name</a:t>
            </a:r>
            <a:r>
              <a:rPr lang="en-US" sz="1400" dirty="0" smtClean="0">
                <a:solidFill>
                  <a:schemeClr val="accent2"/>
                </a:solidFill>
                <a:latin typeface="Consolas" pitchFamily="49" charset="0"/>
                <a:cs typeface="Consolas" pitchFamily="49" charset="0"/>
              </a:rPr>
              <a:t>="alternate-representation"&gt;</a:t>
            </a:r>
            <a:endParaRPr lang="en-US" sz="1400" dirty="0">
              <a:solidFill>
                <a:schemeClr val="accent2"/>
              </a:solidFill>
              <a:latin typeface="Consolas" pitchFamily="49" charset="0"/>
              <a:cs typeface="Consolas" pitchFamily="49" charset="0"/>
            </a:endParaRPr>
          </a:p>
          <a:p>
            <a:r>
              <a:rPr lang="en-US" sz="1400" dirty="0">
                <a:solidFill>
                  <a:schemeClr val="accent2"/>
                </a:solidFill>
                <a:latin typeface="Consolas" pitchFamily="49" charset="0"/>
                <a:cs typeface="Consolas" pitchFamily="49" charset="0"/>
              </a:rPr>
              <a:t>    x+\</a:t>
            </a:r>
            <a:r>
              <a:rPr lang="en-US" sz="1400" dirty="0" err="1">
                <a:solidFill>
                  <a:schemeClr val="accent2"/>
                </a:solidFill>
                <a:latin typeface="Consolas" pitchFamily="49" charset="0"/>
                <a:cs typeface="Consolas" pitchFamily="49" charset="0"/>
              </a:rPr>
              <a:t>frac</a:t>
            </a:r>
            <a:r>
              <a:rPr lang="en-US" sz="1400" dirty="0">
                <a:solidFill>
                  <a:schemeClr val="accent2"/>
                </a:solidFill>
                <a:latin typeface="Consolas" pitchFamily="49" charset="0"/>
                <a:cs typeface="Consolas" pitchFamily="49" charset="0"/>
              </a:rPr>
              <a:t>{a}{b}</a:t>
            </a:r>
          </a:p>
          <a:p>
            <a:r>
              <a:rPr lang="en-US" sz="1400" dirty="0">
                <a:solidFill>
                  <a:schemeClr val="accent2"/>
                </a:solidFill>
                <a:latin typeface="Consolas" pitchFamily="49" charset="0"/>
                <a:cs typeface="Consolas" pitchFamily="49" charset="0"/>
              </a:rPr>
              <a:t> &lt;/</a:t>
            </a:r>
            <a:r>
              <a:rPr lang="en-US" sz="1400" dirty="0" err="1">
                <a:solidFill>
                  <a:schemeClr val="accent2"/>
                </a:solidFill>
                <a:latin typeface="Consolas" pitchFamily="49" charset="0"/>
                <a:cs typeface="Consolas" pitchFamily="49" charset="0"/>
              </a:rPr>
              <a:t>m:annotation</a:t>
            </a:r>
            <a:r>
              <a:rPr lang="en-US" sz="1400" dirty="0">
                <a:solidFill>
                  <a:schemeClr val="accent2"/>
                </a:solidFill>
                <a:latin typeface="Consolas" pitchFamily="49" charset="0"/>
                <a:cs typeface="Consolas" pitchFamily="49" charset="0"/>
              </a:rPr>
              <a:t>&gt;</a:t>
            </a:r>
          </a:p>
          <a:p>
            <a:r>
              <a:rPr lang="en-US" sz="1400" dirty="0">
                <a:solidFill>
                  <a:schemeClr val="accent2"/>
                </a:solidFill>
                <a:latin typeface="Consolas" pitchFamily="49" charset="0"/>
                <a:cs typeface="Consolas" pitchFamily="49" charset="0"/>
              </a:rPr>
              <a:t>&lt;/</a:t>
            </a:r>
            <a:r>
              <a:rPr lang="en-US" sz="1400" dirty="0" err="1">
                <a:solidFill>
                  <a:schemeClr val="accent2"/>
                </a:solidFill>
                <a:latin typeface="Consolas" pitchFamily="49" charset="0"/>
                <a:cs typeface="Consolas" pitchFamily="49" charset="0"/>
              </a:rPr>
              <a:t>m:semantics</a:t>
            </a:r>
            <a:r>
              <a:rPr lang="en-US" sz="1400" dirty="0">
                <a:solidFill>
                  <a:schemeClr val="accent2"/>
                </a:solidFill>
                <a:latin typeface="Consolas" pitchFamily="49" charset="0"/>
                <a:cs typeface="Consolas" pitchFamily="49" charset="0"/>
              </a:rPr>
              <a:t>&gt;</a:t>
            </a:r>
          </a:p>
          <a:p>
            <a:r>
              <a:rPr lang="en-US" sz="1400" dirty="0" smtClean="0">
                <a:latin typeface="Consolas" pitchFamily="49" charset="0"/>
                <a:cs typeface="Consolas" pitchFamily="49" charset="0"/>
              </a:rPr>
              <a:t>&lt;/</a:t>
            </a:r>
            <a:r>
              <a:rPr lang="en-US" sz="1400" dirty="0" err="1" smtClean="0">
                <a:latin typeface="Consolas" pitchFamily="49" charset="0"/>
                <a:cs typeface="Consolas" pitchFamily="49" charset="0"/>
              </a:rPr>
              <a:t>m:math</a:t>
            </a:r>
            <a:r>
              <a:rPr lang="en-US" sz="1400" dirty="0">
                <a:latin typeface="Consolas" pitchFamily="49" charset="0"/>
                <a:cs typeface="Consolas" pitchFamily="49" charset="0"/>
              </a:rPr>
              <a:t>&gt;</a:t>
            </a:r>
          </a:p>
          <a:p>
            <a:endParaRPr lang="en-US" dirty="0"/>
          </a:p>
        </p:txBody>
      </p:sp>
    </p:spTree>
    <p:extLst>
      <p:ext uri="{BB962C8B-B14F-4D97-AF65-F5344CB8AC3E}">
        <p14:creationId xmlns="" xmlns:p14="http://schemas.microsoft.com/office/powerpoint/2010/main" val="30574019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t>
            </a:r>
            <a:r>
              <a:rPr lang="en-US" dirty="0" err="1"/>
              <a:t>MathML</a:t>
            </a:r>
            <a:r>
              <a:rPr lang="en-US" dirty="0"/>
              <a:t> Alternatives</a:t>
            </a:r>
          </a:p>
        </p:txBody>
      </p:sp>
      <p:sp>
        <p:nvSpPr>
          <p:cNvPr id="3" name="Content Placeholder 2"/>
          <p:cNvSpPr>
            <a:spLocks noGrp="1"/>
          </p:cNvSpPr>
          <p:nvPr>
            <p:ph idx="1"/>
          </p:nvPr>
        </p:nvSpPr>
        <p:spPr>
          <a:xfrm>
            <a:off x="228600" y="1200150"/>
            <a:ext cx="8839200" cy="3771900"/>
          </a:xfrm>
        </p:spPr>
        <p:txBody>
          <a:bodyPr>
            <a:normAutofit fontScale="32500" lnSpcReduction="20000"/>
          </a:bodyPr>
          <a:lstStyle/>
          <a:p>
            <a:pPr marL="0" indent="0">
              <a:buNone/>
            </a:pPr>
            <a:r>
              <a:rPr lang="en-US" sz="4000" dirty="0">
                <a:latin typeface="Consolas" pitchFamily="49" charset="0"/>
                <a:cs typeface="Consolas" pitchFamily="49" charset="0"/>
              </a:rPr>
              <a:t/>
            </a:r>
            <a:br>
              <a:rPr lang="en-US" sz="4000" dirty="0">
                <a:latin typeface="Consolas" pitchFamily="49" charset="0"/>
                <a:cs typeface="Consolas" pitchFamily="49" charset="0"/>
              </a:rPr>
            </a:br>
            <a:r>
              <a:rPr lang="en-US" sz="4000" dirty="0">
                <a:latin typeface="Consolas" pitchFamily="49" charset="0"/>
                <a:cs typeface="Consolas" pitchFamily="49" charset="0"/>
              </a:rPr>
              <a:t/>
            </a:r>
            <a:br>
              <a:rPr lang="en-US" sz="4000" dirty="0">
                <a:latin typeface="Consolas" pitchFamily="49" charset="0"/>
                <a:cs typeface="Consolas" pitchFamily="49" charset="0"/>
              </a:rPr>
            </a:br>
            <a:r>
              <a:rPr lang="en-US" sz="4000" dirty="0">
                <a:latin typeface="Consolas" pitchFamily="49" charset="0"/>
                <a:cs typeface="Consolas" pitchFamily="49" charset="0"/>
              </a:rPr>
              <a:t>&lt;m:math </a:t>
            </a:r>
            <a:r>
              <a:rPr lang="en-US" sz="4000" dirty="0" err="1">
                <a:latin typeface="Consolas" pitchFamily="49" charset="0"/>
                <a:cs typeface="Consolas" pitchFamily="49" charset="0"/>
              </a:rPr>
              <a:t>altimg</a:t>
            </a:r>
            <a:r>
              <a:rPr lang="en-US" sz="4000" dirty="0" smtClean="0">
                <a:latin typeface="Consolas" pitchFamily="49" charset="0"/>
                <a:cs typeface="Consolas" pitchFamily="49" charset="0"/>
              </a:rPr>
              <a:t>="images/math.png" </a:t>
            </a:r>
            <a:r>
              <a:rPr lang="en-US" sz="4000" dirty="0" err="1">
                <a:latin typeface="Consolas" pitchFamily="49" charset="0"/>
                <a:cs typeface="Consolas" pitchFamily="49" charset="0"/>
              </a:rPr>
              <a:t>altimg</a:t>
            </a:r>
            <a:r>
              <a:rPr lang="en-US" sz="4000" dirty="0">
                <a:latin typeface="Consolas" pitchFamily="49" charset="0"/>
                <a:cs typeface="Consolas" pitchFamily="49" charset="0"/>
              </a:rPr>
              <a:t>-width</a:t>
            </a:r>
            <a:r>
              <a:rPr lang="en-US" sz="4000" dirty="0" smtClean="0">
                <a:latin typeface="Consolas" pitchFamily="49" charset="0"/>
                <a:cs typeface="Consolas" pitchFamily="49" charset="0"/>
              </a:rPr>
              <a:t>="200px" </a:t>
            </a:r>
            <a:r>
              <a:rPr lang="en-US" sz="4000" dirty="0" err="1">
                <a:latin typeface="Consolas" pitchFamily="49" charset="0"/>
                <a:cs typeface="Consolas" pitchFamily="49" charset="0"/>
              </a:rPr>
              <a:t>altimg</a:t>
            </a:r>
            <a:r>
              <a:rPr lang="en-US" sz="4000" dirty="0">
                <a:latin typeface="Consolas" pitchFamily="49" charset="0"/>
                <a:cs typeface="Consolas" pitchFamily="49" charset="0"/>
              </a:rPr>
              <a:t>-height</a:t>
            </a:r>
            <a:r>
              <a:rPr lang="en-US" sz="4000" dirty="0" smtClean="0">
                <a:latin typeface="Consolas" pitchFamily="49" charset="0"/>
                <a:cs typeface="Consolas" pitchFamily="49" charset="0"/>
              </a:rPr>
              <a:t>="50px" </a:t>
            </a:r>
            <a:r>
              <a:rPr lang="en-US" sz="4000" dirty="0" err="1">
                <a:latin typeface="Consolas" pitchFamily="49" charset="0"/>
                <a:cs typeface="Consolas" pitchFamily="49" charset="0"/>
              </a:rPr>
              <a:t>altimg-valign</a:t>
            </a:r>
            <a:r>
              <a:rPr lang="en-US" sz="4000" dirty="0" smtClean="0">
                <a:latin typeface="Consolas" pitchFamily="49" charset="0"/>
                <a:cs typeface="Consolas" pitchFamily="49" charset="0"/>
              </a:rPr>
              <a:t>="center" </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&lt;</a:t>
            </a:r>
            <a:r>
              <a:rPr lang="en-US" sz="4000" dirty="0" err="1">
                <a:latin typeface="Consolas" pitchFamily="49" charset="0"/>
                <a:cs typeface="Consolas" pitchFamily="49" charset="0"/>
              </a:rPr>
              <a:t>m:semantics</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&lt;</a:t>
            </a:r>
            <a:r>
              <a:rPr lang="en-US" sz="4000" dirty="0" err="1">
                <a:latin typeface="Consolas" pitchFamily="49" charset="0"/>
                <a:cs typeface="Consolas" pitchFamily="49" charset="0"/>
              </a:rPr>
              <a:t>m:mrow</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 x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m:mo</a:t>
            </a:r>
            <a:r>
              <a:rPr lang="en-US" sz="4000" dirty="0">
                <a:latin typeface="Consolas" pitchFamily="49" charset="0"/>
                <a:cs typeface="Consolas" pitchFamily="49" charset="0"/>
              </a:rPr>
              <a:t>&gt; + &lt;/</a:t>
            </a:r>
            <a:r>
              <a:rPr lang="en-US" sz="4000" dirty="0" err="1">
                <a:latin typeface="Consolas" pitchFamily="49" charset="0"/>
                <a:cs typeface="Consolas" pitchFamily="49" charset="0"/>
              </a:rPr>
              <a:t>m:mo</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m:mrow</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 a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m:mo</a:t>
            </a:r>
            <a:r>
              <a:rPr lang="en-US" sz="4000" dirty="0">
                <a:latin typeface="Consolas" pitchFamily="49" charset="0"/>
                <a:cs typeface="Consolas" pitchFamily="49" charset="0"/>
              </a:rPr>
              <a:t>&gt; / &lt;/</a:t>
            </a:r>
            <a:r>
              <a:rPr lang="en-US" sz="4000" dirty="0" err="1">
                <a:latin typeface="Consolas" pitchFamily="49" charset="0"/>
                <a:cs typeface="Consolas" pitchFamily="49" charset="0"/>
              </a:rPr>
              <a:t>m:mo</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 b &lt;/</a:t>
            </a:r>
            <a:r>
              <a:rPr lang="en-US" sz="4000" dirty="0" err="1">
                <a:latin typeface="Consolas" pitchFamily="49" charset="0"/>
                <a:cs typeface="Consolas" pitchFamily="49" charset="0"/>
              </a:rPr>
              <a:t>m:mi</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 &lt;/</a:t>
            </a:r>
            <a:r>
              <a:rPr lang="en-US" sz="4000" dirty="0" err="1">
                <a:latin typeface="Consolas" pitchFamily="49" charset="0"/>
                <a:cs typeface="Consolas" pitchFamily="49" charset="0"/>
              </a:rPr>
              <a:t>m:mrow</a:t>
            </a:r>
            <a:r>
              <a:rPr lang="en-US" sz="4000" dirty="0">
                <a:latin typeface="Consolas" pitchFamily="49" charset="0"/>
                <a:cs typeface="Consolas" pitchFamily="49" charset="0"/>
              </a:rPr>
              <a:t>&gt;</a:t>
            </a:r>
          </a:p>
          <a:p>
            <a:pPr marL="0" indent="0">
              <a:buNone/>
            </a:pPr>
            <a:r>
              <a:rPr lang="en-US" sz="4000" dirty="0">
                <a:latin typeface="Consolas" pitchFamily="49" charset="0"/>
                <a:cs typeface="Consolas" pitchFamily="49" charset="0"/>
              </a:rPr>
              <a:t>&lt;/</a:t>
            </a:r>
            <a:r>
              <a:rPr lang="en-US" sz="4000" dirty="0" err="1">
                <a:latin typeface="Consolas" pitchFamily="49" charset="0"/>
                <a:cs typeface="Consolas" pitchFamily="49" charset="0"/>
              </a:rPr>
              <a:t>m:mrow</a:t>
            </a:r>
            <a:r>
              <a:rPr lang="en-US" sz="4000" dirty="0">
                <a:latin typeface="Consolas" pitchFamily="49" charset="0"/>
                <a:cs typeface="Consolas" pitchFamily="49" charset="0"/>
              </a:rPr>
              <a:t>&gt;</a:t>
            </a:r>
          </a:p>
          <a:p>
            <a:pPr marL="0" indent="0">
              <a:buNone/>
            </a:pPr>
            <a:r>
              <a:rPr lang="en-US" sz="4000" dirty="0">
                <a:solidFill>
                  <a:schemeClr val="accent2"/>
                </a:solidFill>
                <a:latin typeface="Consolas" pitchFamily="49" charset="0"/>
                <a:cs typeface="Consolas" pitchFamily="49" charset="0"/>
              </a:rPr>
              <a:t>&lt;annotation encoding</a:t>
            </a:r>
            <a:r>
              <a:rPr lang="en-US" sz="4000" dirty="0" smtClean="0">
                <a:solidFill>
                  <a:schemeClr val="accent2"/>
                </a:solidFill>
                <a:latin typeface="Consolas" pitchFamily="49" charset="0"/>
                <a:cs typeface="Consolas" pitchFamily="49" charset="0"/>
              </a:rPr>
              <a:t>="image/</a:t>
            </a:r>
            <a:r>
              <a:rPr lang="en-US" sz="4000" dirty="0" err="1" smtClean="0">
                <a:solidFill>
                  <a:schemeClr val="accent2"/>
                </a:solidFill>
                <a:latin typeface="Consolas" pitchFamily="49" charset="0"/>
                <a:cs typeface="Consolas" pitchFamily="49" charset="0"/>
              </a:rPr>
              <a:t>png</a:t>
            </a:r>
            <a:r>
              <a:rPr lang="en-US" sz="4000" dirty="0" smtClean="0">
                <a:solidFill>
                  <a:schemeClr val="accent2"/>
                </a:solidFill>
                <a:latin typeface="Consolas" pitchFamily="49" charset="0"/>
                <a:cs typeface="Consolas" pitchFamily="49" charset="0"/>
              </a:rPr>
              <a:t>" </a:t>
            </a:r>
            <a:r>
              <a:rPr lang="en-US" sz="4000" dirty="0" err="1">
                <a:solidFill>
                  <a:schemeClr val="accent2"/>
                </a:solidFill>
                <a:latin typeface="Consolas" pitchFamily="49" charset="0"/>
                <a:cs typeface="Consolas" pitchFamily="49" charset="0"/>
              </a:rPr>
              <a:t>src</a:t>
            </a:r>
            <a:r>
              <a:rPr lang="en-US" sz="4000" dirty="0" smtClean="0">
                <a:solidFill>
                  <a:schemeClr val="accent2"/>
                </a:solidFill>
                <a:latin typeface="Consolas" pitchFamily="49" charset="0"/>
                <a:cs typeface="Consolas" pitchFamily="49" charset="0"/>
              </a:rPr>
              <a:t>="images/image034.png" </a:t>
            </a:r>
            <a:r>
              <a:rPr lang="en-US" sz="4000" dirty="0">
                <a:solidFill>
                  <a:schemeClr val="accent2"/>
                </a:solidFill>
                <a:latin typeface="Consolas" pitchFamily="49" charset="0"/>
                <a:cs typeface="Consolas" pitchFamily="49" charset="0"/>
              </a:rPr>
              <a:t>name</a:t>
            </a:r>
            <a:r>
              <a:rPr lang="en-US" sz="4000" dirty="0" smtClean="0">
                <a:solidFill>
                  <a:schemeClr val="accent2"/>
                </a:solidFill>
                <a:latin typeface="Consolas" pitchFamily="49" charset="0"/>
                <a:cs typeface="Consolas" pitchFamily="49" charset="0"/>
              </a:rPr>
              <a:t>="alternate-representation" </a:t>
            </a:r>
            <a:r>
              <a:rPr lang="en-US" sz="4000" dirty="0">
                <a:solidFill>
                  <a:schemeClr val="accent2"/>
                </a:solidFill>
                <a:latin typeface="Consolas" pitchFamily="49" charset="0"/>
                <a:cs typeface="Consolas" pitchFamily="49" charset="0"/>
              </a:rPr>
              <a:t>/&gt;</a:t>
            </a:r>
          </a:p>
          <a:p>
            <a:pPr marL="0" indent="0">
              <a:buNone/>
            </a:pPr>
            <a:r>
              <a:rPr lang="en-US" sz="4000" dirty="0" smtClean="0">
                <a:latin typeface="Consolas" pitchFamily="49" charset="0"/>
                <a:cs typeface="Consolas" pitchFamily="49" charset="0"/>
              </a:rPr>
              <a:t>&lt;/</a:t>
            </a:r>
            <a:r>
              <a:rPr lang="en-US" sz="4000" dirty="0" err="1">
                <a:latin typeface="Consolas" pitchFamily="49" charset="0"/>
                <a:cs typeface="Consolas" pitchFamily="49" charset="0"/>
              </a:rPr>
              <a:t>m:semantics</a:t>
            </a:r>
            <a:r>
              <a:rPr lang="en-US" sz="4000" dirty="0">
                <a:latin typeface="Consolas" pitchFamily="49" charset="0"/>
                <a:cs typeface="Consolas" pitchFamily="49" charset="0"/>
              </a:rPr>
              <a:t>&gt;</a:t>
            </a:r>
          </a:p>
          <a:p>
            <a:pPr marL="0" indent="0">
              <a:buNone/>
            </a:pPr>
            <a:r>
              <a:rPr lang="en-US" sz="4000" dirty="0" smtClean="0">
                <a:latin typeface="Consolas" pitchFamily="49" charset="0"/>
                <a:cs typeface="Consolas" pitchFamily="49" charset="0"/>
              </a:rPr>
              <a:t>&lt;/</a:t>
            </a:r>
            <a:r>
              <a:rPr lang="en-US" sz="4000" dirty="0" err="1" smtClean="0">
                <a:latin typeface="Consolas" pitchFamily="49" charset="0"/>
                <a:cs typeface="Consolas" pitchFamily="49" charset="0"/>
              </a:rPr>
              <a:t>m:math</a:t>
            </a:r>
            <a:r>
              <a:rPr lang="en-US" sz="4000" dirty="0" smtClean="0">
                <a:latin typeface="Consolas" pitchFamily="49" charset="0"/>
                <a:cs typeface="Consolas" pitchFamily="49" charset="0"/>
              </a:rPr>
              <a:t>&gt;</a:t>
            </a:r>
            <a:endParaRPr lang="en-US" sz="4000" dirty="0">
              <a:latin typeface="Consolas" pitchFamily="49" charset="0"/>
              <a:cs typeface="Consolas" pitchFamily="49" charset="0"/>
            </a:endParaRPr>
          </a:p>
        </p:txBody>
      </p:sp>
      <p:sp>
        <p:nvSpPr>
          <p:cNvPr id="4" name="TextBox 3"/>
          <p:cNvSpPr txBox="1"/>
          <p:nvPr/>
        </p:nvSpPr>
        <p:spPr>
          <a:xfrm>
            <a:off x="3234999" y="883682"/>
            <a:ext cx="2674002" cy="369332"/>
          </a:xfrm>
          <a:prstGeom prst="rect">
            <a:avLst/>
          </a:prstGeom>
          <a:noFill/>
        </p:spPr>
        <p:txBody>
          <a:bodyPr wrap="none" rtlCol="0">
            <a:spAutoFit/>
          </a:bodyPr>
          <a:lstStyle/>
          <a:p>
            <a:r>
              <a:rPr lang="en-US" dirty="0" err="1" smtClean="0"/>
              <a:t>altimg</a:t>
            </a:r>
            <a:r>
              <a:rPr lang="en-US" dirty="0" smtClean="0"/>
              <a:t> within the math tag</a:t>
            </a:r>
            <a:endParaRPr lang="en-US" dirty="0"/>
          </a:p>
        </p:txBody>
      </p:sp>
    </p:spTree>
    <p:extLst>
      <p:ext uri="{BB962C8B-B14F-4D97-AF65-F5344CB8AC3E}">
        <p14:creationId xmlns="" xmlns:p14="http://schemas.microsoft.com/office/powerpoint/2010/main" val="992206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HTML5 Support: </a:t>
            </a:r>
            <a:r>
              <a:rPr lang="en-US" dirty="0" err="1"/>
              <a:t>MathML</a:t>
            </a:r>
            <a:r>
              <a:rPr lang="en-US" dirty="0"/>
              <a:t> Alternatives</a:t>
            </a:r>
          </a:p>
        </p:txBody>
      </p:sp>
      <p:sp>
        <p:nvSpPr>
          <p:cNvPr id="3" name="Content Placeholder 2"/>
          <p:cNvSpPr>
            <a:spLocks noGrp="1"/>
          </p:cNvSpPr>
          <p:nvPr>
            <p:ph idx="1"/>
          </p:nvPr>
        </p:nvSpPr>
        <p:spPr>
          <a:xfrm>
            <a:off x="1143000" y="1581150"/>
            <a:ext cx="7543800" cy="3200400"/>
          </a:xfrm>
        </p:spPr>
        <p:txBody>
          <a:bodyPr>
            <a:noAutofit/>
          </a:bodyPr>
          <a:lstStyle/>
          <a:p>
            <a:pPr marL="0" indent="0">
              <a:buNone/>
            </a:pPr>
            <a:r>
              <a:rPr lang="en-US" sz="1400" dirty="0" smtClean="0">
                <a:latin typeface="Consolas" pitchFamily="49" charset="0"/>
                <a:cs typeface="Consolas" pitchFamily="49" charset="0"/>
              </a:rPr>
              <a:t>&lt;</a:t>
            </a:r>
            <a:r>
              <a:rPr lang="en-US" sz="1400" dirty="0">
                <a:latin typeface="Consolas" pitchFamily="49" charset="0"/>
                <a:cs typeface="Consolas" pitchFamily="49" charset="0"/>
              </a:rPr>
              <a:t>m:math </a:t>
            </a:r>
            <a:r>
              <a:rPr lang="en-US" sz="1400" dirty="0" err="1" smtClean="0">
                <a:solidFill>
                  <a:schemeClr val="accent2"/>
                </a:solidFill>
                <a:latin typeface="Consolas" pitchFamily="49" charset="0"/>
                <a:cs typeface="Consolas" pitchFamily="49" charset="0"/>
              </a:rPr>
              <a:t>alttext</a:t>
            </a:r>
            <a:r>
              <a:rPr lang="en-US" sz="1400" dirty="0" smtClean="0">
                <a:solidFill>
                  <a:schemeClr val="accent2"/>
                </a:solidFill>
                <a:latin typeface="Consolas" pitchFamily="49" charset="0"/>
                <a:cs typeface="Consolas" pitchFamily="49" charset="0"/>
              </a:rPr>
              <a:t>="x </a:t>
            </a:r>
            <a:r>
              <a:rPr lang="en-US" sz="1400" dirty="0">
                <a:solidFill>
                  <a:schemeClr val="accent2"/>
                </a:solidFill>
                <a:latin typeface="Consolas" pitchFamily="49" charset="0"/>
                <a:cs typeface="Consolas" pitchFamily="49" charset="0"/>
              </a:rPr>
              <a:t>plus </a:t>
            </a:r>
            <a:r>
              <a:rPr lang="en-US" sz="1400" dirty="0" smtClean="0">
                <a:solidFill>
                  <a:schemeClr val="accent2"/>
                </a:solidFill>
                <a:latin typeface="Consolas" pitchFamily="49" charset="0"/>
                <a:cs typeface="Consolas" pitchFamily="49" charset="0"/>
              </a:rPr>
              <a:t>quantity a </a:t>
            </a:r>
            <a:r>
              <a:rPr lang="en-US" sz="1400" dirty="0">
                <a:solidFill>
                  <a:schemeClr val="accent2"/>
                </a:solidFill>
                <a:latin typeface="Consolas" pitchFamily="49" charset="0"/>
                <a:cs typeface="Consolas" pitchFamily="49" charset="0"/>
              </a:rPr>
              <a:t>over </a:t>
            </a:r>
            <a:r>
              <a:rPr lang="en-US" sz="1400" dirty="0" smtClean="0">
                <a:solidFill>
                  <a:schemeClr val="accent2"/>
                </a:solidFill>
                <a:latin typeface="Consolas" pitchFamily="49" charset="0"/>
                <a:cs typeface="Consolas" pitchFamily="49" charset="0"/>
              </a:rPr>
              <a:t>b" </a:t>
            </a:r>
            <a:r>
              <a:rPr lang="en-US" sz="1400" dirty="0">
                <a:latin typeface="Consolas" pitchFamily="49" charset="0"/>
                <a:cs typeface="Consolas" pitchFamily="49" charset="0"/>
              </a:rPr>
              <a:t>&gt;</a:t>
            </a:r>
          </a:p>
          <a:p>
            <a:pPr marL="0" indent="0">
              <a:buNone/>
            </a:pPr>
            <a:r>
              <a:rPr lang="en-US" sz="1400" dirty="0" smtClean="0">
                <a:latin typeface="Consolas" pitchFamily="49" charset="0"/>
                <a:cs typeface="Consolas" pitchFamily="49" charset="0"/>
              </a:rPr>
              <a:t>&lt;</a:t>
            </a:r>
            <a:r>
              <a:rPr lang="en-US" sz="1400" dirty="0" err="1">
                <a:latin typeface="Consolas" pitchFamily="49" charset="0"/>
                <a:cs typeface="Consolas" pitchFamily="49" charset="0"/>
              </a:rPr>
              <a:t>m:mrow</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 x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m:mo</a:t>
            </a:r>
            <a:r>
              <a:rPr lang="en-US" sz="1400" dirty="0">
                <a:latin typeface="Consolas" pitchFamily="49" charset="0"/>
                <a:cs typeface="Consolas" pitchFamily="49" charset="0"/>
              </a:rPr>
              <a:t>&gt; + &lt;/</a:t>
            </a:r>
            <a:r>
              <a:rPr lang="en-US" sz="1400" dirty="0" err="1">
                <a:latin typeface="Consolas" pitchFamily="49" charset="0"/>
                <a:cs typeface="Consolas" pitchFamily="49" charset="0"/>
              </a:rPr>
              <a:t>m:mo</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m:mrow</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 a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m:mo</a:t>
            </a:r>
            <a:r>
              <a:rPr lang="en-US" sz="1400" dirty="0">
                <a:latin typeface="Consolas" pitchFamily="49" charset="0"/>
                <a:cs typeface="Consolas" pitchFamily="49" charset="0"/>
              </a:rPr>
              <a:t>&gt; / &lt;/</a:t>
            </a:r>
            <a:r>
              <a:rPr lang="en-US" sz="1400" dirty="0" err="1">
                <a:latin typeface="Consolas" pitchFamily="49" charset="0"/>
                <a:cs typeface="Consolas" pitchFamily="49" charset="0"/>
              </a:rPr>
              <a:t>m:mo</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 b &lt;/</a:t>
            </a:r>
            <a:r>
              <a:rPr lang="en-US" sz="1400" dirty="0" err="1">
                <a:latin typeface="Consolas" pitchFamily="49" charset="0"/>
                <a:cs typeface="Consolas" pitchFamily="49" charset="0"/>
              </a:rPr>
              <a:t>m:mi</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 &lt;/</a:t>
            </a:r>
            <a:r>
              <a:rPr lang="en-US" sz="1400" dirty="0" err="1">
                <a:latin typeface="Consolas" pitchFamily="49" charset="0"/>
                <a:cs typeface="Consolas" pitchFamily="49" charset="0"/>
              </a:rPr>
              <a:t>m:mrow</a:t>
            </a:r>
            <a:r>
              <a:rPr lang="en-US" sz="1400" dirty="0">
                <a:latin typeface="Consolas" pitchFamily="49" charset="0"/>
                <a:cs typeface="Consolas" pitchFamily="49" charset="0"/>
              </a:rPr>
              <a:t>&gt;</a:t>
            </a:r>
          </a:p>
          <a:p>
            <a:pPr marL="0" indent="0">
              <a:buNone/>
            </a:pPr>
            <a:r>
              <a:rPr lang="en-US" sz="1400" dirty="0">
                <a:latin typeface="Consolas" pitchFamily="49" charset="0"/>
                <a:cs typeface="Consolas" pitchFamily="49" charset="0"/>
              </a:rPr>
              <a:t>&lt;/</a:t>
            </a:r>
            <a:r>
              <a:rPr lang="en-US" sz="1400" dirty="0" err="1">
                <a:latin typeface="Consolas" pitchFamily="49" charset="0"/>
                <a:cs typeface="Consolas" pitchFamily="49" charset="0"/>
              </a:rPr>
              <a:t>m:mrow</a:t>
            </a:r>
            <a:r>
              <a:rPr lang="en-US" sz="1400" dirty="0" smtClean="0">
                <a:latin typeface="Consolas" pitchFamily="49" charset="0"/>
                <a:cs typeface="Consolas" pitchFamily="49" charset="0"/>
              </a:rPr>
              <a:t>&gt;</a:t>
            </a:r>
            <a:endParaRPr lang="en-US" sz="1400" dirty="0">
              <a:latin typeface="Consolas" pitchFamily="49" charset="0"/>
              <a:cs typeface="Consolas" pitchFamily="49" charset="0"/>
            </a:endParaRPr>
          </a:p>
          <a:p>
            <a:pPr marL="0" indent="0">
              <a:buNone/>
            </a:pPr>
            <a:r>
              <a:rPr lang="en-US" sz="1400" dirty="0" smtClean="0">
                <a:latin typeface="Consolas" pitchFamily="49" charset="0"/>
                <a:cs typeface="Consolas" pitchFamily="49" charset="0"/>
              </a:rPr>
              <a:t>&lt;/</a:t>
            </a:r>
            <a:r>
              <a:rPr lang="en-US" sz="1400" dirty="0" err="1" smtClean="0">
                <a:latin typeface="Consolas" pitchFamily="49" charset="0"/>
                <a:cs typeface="Consolas" pitchFamily="49" charset="0"/>
              </a:rPr>
              <a:t>m:math</a:t>
            </a:r>
            <a:r>
              <a:rPr lang="en-US" sz="1400" dirty="0" smtClean="0">
                <a:latin typeface="Consolas" pitchFamily="49" charset="0"/>
                <a:cs typeface="Consolas" pitchFamily="49" charset="0"/>
              </a:rPr>
              <a:t>&gt;</a:t>
            </a:r>
            <a:endParaRPr lang="en-US" sz="1400" dirty="0">
              <a:latin typeface="Consolas" pitchFamily="49" charset="0"/>
              <a:cs typeface="Consolas" pitchFamily="49" charset="0"/>
            </a:endParaRPr>
          </a:p>
        </p:txBody>
      </p:sp>
      <p:sp>
        <p:nvSpPr>
          <p:cNvPr id="4" name="TextBox 3"/>
          <p:cNvSpPr txBox="1"/>
          <p:nvPr/>
        </p:nvSpPr>
        <p:spPr>
          <a:xfrm>
            <a:off x="3234999" y="883682"/>
            <a:ext cx="2687915" cy="369332"/>
          </a:xfrm>
          <a:prstGeom prst="rect">
            <a:avLst/>
          </a:prstGeom>
          <a:noFill/>
        </p:spPr>
        <p:txBody>
          <a:bodyPr wrap="none" rtlCol="0">
            <a:spAutoFit/>
          </a:bodyPr>
          <a:lstStyle/>
          <a:p>
            <a:r>
              <a:rPr lang="en-US" dirty="0" err="1" smtClean="0"/>
              <a:t>alttext</a:t>
            </a:r>
            <a:r>
              <a:rPr lang="en-US" dirty="0" smtClean="0"/>
              <a:t> within the math tag</a:t>
            </a:r>
            <a:endParaRPr lang="en-US" dirty="0"/>
          </a:p>
        </p:txBody>
      </p:sp>
    </p:spTree>
    <p:extLst>
      <p:ext uri="{BB962C8B-B14F-4D97-AF65-F5344CB8AC3E}">
        <p14:creationId xmlns="" xmlns:p14="http://schemas.microsoft.com/office/powerpoint/2010/main" val="13396919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HTML5 Support: </a:t>
            </a:r>
            <a:r>
              <a:rPr lang="en-US" sz="3600" dirty="0" err="1"/>
              <a:t>MathML</a:t>
            </a:r>
            <a:r>
              <a:rPr lang="en-US" sz="3600" dirty="0"/>
              <a:t> </a:t>
            </a:r>
            <a:r>
              <a:rPr lang="en-US" sz="3600" dirty="0" smtClean="0"/>
              <a:t>Things to Note</a:t>
            </a:r>
            <a:endParaRPr lang="en-US" sz="3600"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fontScale="55000" lnSpcReduction="20000"/>
              </a:bodyPr>
              <a:lstStyle/>
              <a:p>
                <a:pPr marL="0" indent="0">
                  <a:buNone/>
                </a:pPr>
                <a:r>
                  <a:rPr lang="en-US" dirty="0" smtClean="0"/>
                  <a:t>Accessibility </a:t>
                </a:r>
              </a:p>
              <a:p>
                <a14:m>
                  <m:oMath xmlns:m="http://schemas.openxmlformats.org/officeDocument/2006/math">
                    <m:r>
                      <a:rPr lang="en-US" i="1" smtClean="0">
                        <a:latin typeface="Cambria Math"/>
                      </a:rPr>
                      <m:t>𝑥</m:t>
                    </m:r>
                    <m:r>
                      <a:rPr lang="en-US" i="1" smtClean="0">
                        <a:latin typeface="Cambria Math"/>
                      </a:rPr>
                      <m:t>=</m:t>
                    </m:r>
                    <m:f>
                      <m:fPr>
                        <m:ctrlPr>
                          <a:rPr lang="en-US" i="1" smtClean="0">
                            <a:latin typeface="Cambria Math"/>
                          </a:rPr>
                        </m:ctrlPr>
                      </m:fPr>
                      <m:num>
                        <m:r>
                          <a:rPr lang="en-US" i="1" smtClean="0">
                            <a:latin typeface="Cambria Math"/>
                          </a:rPr>
                          <m:t>−</m:t>
                        </m:r>
                        <m:r>
                          <a:rPr lang="en-US" i="1" smtClean="0">
                            <a:latin typeface="Cambria Math"/>
                          </a:rPr>
                          <m:t>𝑏</m:t>
                        </m:r>
                        <m:r>
                          <a:rPr lang="en-US" i="1" smtClean="0">
                            <a:latin typeface="Cambria Math"/>
                          </a:rPr>
                          <m:t>±</m:t>
                        </m:r>
                        <m:rad>
                          <m:radPr>
                            <m:degHide m:val="on"/>
                            <m:ctrlPr>
                              <a:rPr lang="en-US" i="1" smtClean="0">
                                <a:latin typeface="Cambria Math"/>
                              </a:rPr>
                            </m:ctrlPr>
                          </m:radPr>
                          <m:deg/>
                          <m:e>
                            <m:sSup>
                              <m:sSupPr>
                                <m:ctrlPr>
                                  <a:rPr lang="en-US" i="1" smtClean="0">
                                    <a:latin typeface="Cambria Math"/>
                                  </a:rPr>
                                </m:ctrlPr>
                              </m:sSupPr>
                              <m:e>
                                <m:r>
                                  <a:rPr lang="en-US" i="1" smtClean="0">
                                    <a:latin typeface="Cambria Math"/>
                                  </a:rPr>
                                  <m:t>𝑏</m:t>
                                </m:r>
                              </m:e>
                              <m:sup>
                                <m:r>
                                  <a:rPr lang="en-US" i="1" smtClean="0">
                                    <a:latin typeface="Cambria Math"/>
                                  </a:rPr>
                                  <m:t>2</m:t>
                                </m:r>
                              </m:sup>
                            </m:sSup>
                            <m:r>
                              <a:rPr lang="en-US" i="1" smtClean="0">
                                <a:latin typeface="Cambria Math"/>
                              </a:rPr>
                              <m:t>−4</m:t>
                            </m:r>
                            <m:r>
                              <a:rPr lang="en-US" i="1" smtClean="0">
                                <a:latin typeface="Cambria Math"/>
                              </a:rPr>
                              <m:t>𝑎𝑐</m:t>
                            </m:r>
                          </m:e>
                        </m:rad>
                      </m:num>
                      <m:den>
                        <m:r>
                          <a:rPr lang="en-US" i="1" smtClean="0">
                            <a:latin typeface="Cambria Math"/>
                          </a:rPr>
                          <m:t>2</m:t>
                        </m:r>
                        <m:r>
                          <a:rPr lang="en-US" i="1" smtClean="0">
                            <a:latin typeface="Cambria Math"/>
                          </a:rPr>
                          <m:t>𝑎</m:t>
                        </m:r>
                      </m:den>
                    </m:f>
                    <m:r>
                      <a:rPr lang="en-US" b="0" i="1" smtClean="0">
                        <a:latin typeface="Cambria Math"/>
                      </a:rPr>
                      <m:t> </m:t>
                    </m:r>
                  </m:oMath>
                </a14:m>
                <a:r>
                  <a:rPr lang="en-US" dirty="0" smtClean="0"/>
                  <a:t> </a:t>
                </a:r>
              </a:p>
              <a:p>
                <a:r>
                  <a:rPr lang="en-US" i="1" dirty="0" smtClean="0"/>
                  <a:t>x </a:t>
                </a:r>
                <a:r>
                  <a:rPr lang="en-US" i="1" dirty="0"/>
                  <a:t>equals the quantity negative b plus or minus the square root of quantity b squared minus four a c all divided by two </a:t>
                </a:r>
                <a:r>
                  <a:rPr lang="en-US" i="1" dirty="0" smtClean="0"/>
                  <a:t>a</a:t>
                </a:r>
                <a:endParaRPr lang="en-US" i="1" u="sng" dirty="0">
                  <a:hlinkClick r:id="rId2"/>
                </a:endParaRPr>
              </a:p>
              <a:p>
                <a:r>
                  <a:rPr lang="en-US" u="sng" dirty="0" smtClean="0">
                    <a:hlinkClick r:id="rId2"/>
                  </a:rPr>
                  <a:t>http</a:t>
                </a:r>
                <a:r>
                  <a:rPr lang="en-US" u="sng" dirty="0">
                    <a:hlinkClick r:id="rId2"/>
                  </a:rPr>
                  <a:t>://www.cs.berkeley.edu/~</a:t>
                </a:r>
                <a:r>
                  <a:rPr lang="en-US" u="sng" dirty="0" smtClean="0">
                    <a:hlinkClick r:id="rId2"/>
                  </a:rPr>
                  <a:t>fateman/papers/speakmath.pdf</a:t>
                </a:r>
                <a:endParaRPr lang="en-US" dirty="0" smtClean="0"/>
              </a:p>
              <a:p>
                <a:pPr marL="0" indent="0">
                  <a:buNone/>
                </a:pPr>
                <a:endParaRPr lang="en-US" dirty="0" smtClean="0"/>
              </a:p>
              <a:p>
                <a:pPr marL="0" indent="0">
                  <a:buNone/>
                </a:pPr>
                <a:r>
                  <a:rPr lang="en-US" dirty="0" smtClean="0"/>
                  <a:t>Operator Dictionary</a:t>
                </a:r>
              </a:p>
              <a:p>
                <a:r>
                  <a:rPr lang="en-US" u="sng" dirty="0" smtClean="0">
                    <a:hlinkClick r:id="rId3"/>
                  </a:rPr>
                  <a:t>http</a:t>
                </a:r>
                <a:r>
                  <a:rPr lang="en-US" u="sng" dirty="0">
                    <a:hlinkClick r:id="rId3"/>
                  </a:rPr>
                  <a:t>://www.w3.org/TR/MathML3/appendixc.html</a:t>
                </a:r>
                <a:r>
                  <a:rPr lang="en-US" dirty="0"/>
                  <a:t> </a:t>
                </a:r>
                <a:endParaRPr lang="en-US" dirty="0" smtClean="0"/>
              </a:p>
              <a:p>
                <a:pPr marL="0" indent="0">
                  <a:buNone/>
                </a:pPr>
                <a:endParaRPr lang="en-US" dirty="0" smtClean="0"/>
              </a:p>
              <a:p>
                <a:pPr marL="0" indent="0">
                  <a:buNone/>
                </a:pPr>
                <a:r>
                  <a:rPr lang="en-US" dirty="0" smtClean="0"/>
                  <a:t>"Real" </a:t>
                </a:r>
                <a:r>
                  <a:rPr lang="en-US" dirty="0" err="1"/>
                  <a:t>MathML</a:t>
                </a:r>
                <a:r>
                  <a:rPr lang="en-US" dirty="0"/>
                  <a:t> (MathML3) allows </a:t>
                </a:r>
                <a:r>
                  <a:rPr lang="en-US" dirty="0" smtClean="0"/>
                  <a:t>deprecated MathML2 </a:t>
                </a:r>
                <a:r>
                  <a:rPr lang="en-US" dirty="0"/>
                  <a:t>references. EPUB3 </a:t>
                </a:r>
                <a:r>
                  <a:rPr lang="en-US" dirty="0" err="1"/>
                  <a:t>MathML</a:t>
                </a:r>
                <a:r>
                  <a:rPr lang="en-US" dirty="0"/>
                  <a:t> does not require this as part of the specifications.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cstate="print"/>
                <a:stretch>
                  <a:fillRect l="-593" t="-2334"/>
                </a:stretch>
              </a:blipFill>
            </p:spPr>
            <p:txBody>
              <a:bodyPr/>
              <a:lstStyle/>
              <a:p>
                <a:r>
                  <a:rPr lang="en-US">
                    <a:noFill/>
                  </a:rPr>
                  <a:t> </a:t>
                </a:r>
              </a:p>
            </p:txBody>
          </p:sp>
        </mc:Fallback>
      </mc:AlternateContent>
    </p:spTree>
    <p:extLst>
      <p:ext uri="{BB962C8B-B14F-4D97-AF65-F5344CB8AC3E}">
        <p14:creationId xmlns="" xmlns:p14="http://schemas.microsoft.com/office/powerpoint/2010/main" val="12935881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a:t>
            </a:r>
            <a:r>
              <a:rPr lang="en-US" dirty="0" smtClean="0"/>
              <a:t>: SVG</a:t>
            </a:r>
            <a:endParaRPr lang="en-US" dirty="0"/>
          </a:p>
        </p:txBody>
      </p:sp>
      <p:sp>
        <p:nvSpPr>
          <p:cNvPr id="3" name="Content Placeholder 2"/>
          <p:cNvSpPr>
            <a:spLocks noGrp="1"/>
          </p:cNvSpPr>
          <p:nvPr>
            <p:ph idx="1"/>
          </p:nvPr>
        </p:nvSpPr>
        <p:spPr/>
        <p:txBody>
          <a:bodyPr/>
          <a:lstStyle/>
          <a:p>
            <a:r>
              <a:rPr lang="en-US" dirty="0" smtClean="0"/>
              <a:t>Within XHTML</a:t>
            </a:r>
          </a:p>
          <a:p>
            <a:pPr lvl="1"/>
            <a:r>
              <a:rPr lang="en-US" dirty="0" smtClean="0"/>
              <a:t>Inclusion</a:t>
            </a:r>
          </a:p>
          <a:p>
            <a:pPr lvl="1"/>
            <a:r>
              <a:rPr lang="en-US" dirty="0" smtClean="0"/>
              <a:t>Reference</a:t>
            </a:r>
          </a:p>
          <a:p>
            <a:r>
              <a:rPr lang="en-US" dirty="0" smtClean="0"/>
              <a:t>SVG Content Documents</a:t>
            </a:r>
            <a:endParaRPr lang="en-US" dirty="0"/>
          </a:p>
        </p:txBody>
      </p:sp>
    </p:spTree>
    <p:extLst>
      <p:ext uri="{BB962C8B-B14F-4D97-AF65-F5344CB8AC3E}">
        <p14:creationId xmlns="" xmlns:p14="http://schemas.microsoft.com/office/powerpoint/2010/main" val="42367687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SVG</a:t>
            </a:r>
          </a:p>
        </p:txBody>
      </p:sp>
      <p:sp>
        <p:nvSpPr>
          <p:cNvPr id="3" name="Content Placeholder 2"/>
          <p:cNvSpPr>
            <a:spLocks noGrp="1"/>
          </p:cNvSpPr>
          <p:nvPr>
            <p:ph idx="1"/>
          </p:nvPr>
        </p:nvSpPr>
        <p:spPr/>
        <p:txBody>
          <a:bodyPr/>
          <a:lstStyle/>
          <a:p>
            <a:pPr marL="0" indent="0">
              <a:buNone/>
            </a:pPr>
            <a:r>
              <a:rPr lang="en-US" sz="2800" dirty="0"/>
              <a:t>Use of </a:t>
            </a:r>
            <a:r>
              <a:rPr lang="en-US" sz="2800" dirty="0" smtClean="0"/>
              <a:t>an SVG must </a:t>
            </a:r>
            <a:r>
              <a:rPr lang="en-US" sz="2800" dirty="0"/>
              <a:t>be declared in the </a:t>
            </a:r>
            <a:r>
              <a:rPr lang="en-US" sz="2800" dirty="0">
                <a:cs typeface="Consolas" pitchFamily="49" charset="0"/>
              </a:rPr>
              <a:t>manifest</a:t>
            </a:r>
          </a:p>
          <a:p>
            <a:pPr marL="457200" lvl="1" indent="0">
              <a:buNone/>
            </a:pPr>
            <a:endParaRPr lang="en-US" sz="2400" dirty="0">
              <a:latin typeface="Consolas" pitchFamily="49" charset="0"/>
              <a:cs typeface="Consolas" pitchFamily="49" charset="0"/>
            </a:endParaRPr>
          </a:p>
          <a:p>
            <a:pPr marL="457200" lvl="1" indent="0">
              <a:buNone/>
            </a:pPr>
            <a:r>
              <a:rPr lang="en-US" sz="2400" dirty="0">
                <a:latin typeface="Consolas" pitchFamily="49" charset="0"/>
                <a:cs typeface="Consolas" pitchFamily="49" charset="0"/>
              </a:rPr>
              <a:t>&lt;manifest&gt;</a:t>
            </a:r>
            <a:br>
              <a:rPr lang="en-US" sz="2400" dirty="0">
                <a:latin typeface="Consolas" pitchFamily="49" charset="0"/>
                <a:cs typeface="Consolas" pitchFamily="49" charset="0"/>
              </a:rPr>
            </a:br>
            <a:r>
              <a:rPr lang="en-US" sz="2400" dirty="0">
                <a:latin typeface="Consolas" pitchFamily="49" charset="0"/>
                <a:cs typeface="Consolas" pitchFamily="49" charset="0"/>
              </a:rPr>
              <a:t>   &lt;item id</a:t>
            </a:r>
            <a:r>
              <a:rPr lang="en-US" sz="2400" dirty="0" smtClean="0">
                <a:latin typeface="Consolas" pitchFamily="49" charset="0"/>
                <a:cs typeface="Consolas" pitchFamily="49" charset="0"/>
              </a:rPr>
              <a:t>="ch1"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a:latin typeface="Consolas" pitchFamily="49" charset="0"/>
                <a:cs typeface="Consolas" pitchFamily="49" charset="0"/>
              </a:rPr>
              <a:t>		</a:t>
            </a:r>
            <a:r>
              <a:rPr lang="en-US" sz="2400" dirty="0" err="1">
                <a:latin typeface="Consolas" pitchFamily="49" charset="0"/>
                <a:cs typeface="Consolas" pitchFamily="49" charset="0"/>
              </a:rPr>
              <a:t>href</a:t>
            </a:r>
            <a:r>
              <a:rPr lang="en-US" sz="2400" dirty="0" smtClean="0">
                <a:latin typeface="Consolas" pitchFamily="49" charset="0"/>
                <a:cs typeface="Consolas" pitchFamily="49" charset="0"/>
              </a:rPr>
              <a:t>="chapter1.xhtml"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a:latin typeface="Consolas" pitchFamily="49" charset="0"/>
                <a:cs typeface="Consolas" pitchFamily="49" charset="0"/>
              </a:rPr>
              <a:t>		media-type</a:t>
            </a:r>
            <a:r>
              <a:rPr lang="en-US" sz="2400" dirty="0" smtClean="0">
                <a:latin typeface="Consolas" pitchFamily="49" charset="0"/>
                <a:cs typeface="Consolas" pitchFamily="49" charset="0"/>
              </a:rPr>
              <a:t>="application/</a:t>
            </a:r>
            <a:r>
              <a:rPr lang="en-US" sz="2400" dirty="0" err="1" smtClean="0">
                <a:latin typeface="Consolas" pitchFamily="49" charset="0"/>
                <a:cs typeface="Consolas" pitchFamily="49" charset="0"/>
              </a:rPr>
              <a:t>xhtml+xml</a:t>
            </a:r>
            <a:r>
              <a:rPr lang="en-US" sz="2400" dirty="0" smtClean="0">
                <a:latin typeface="Consolas" pitchFamily="49" charset="0"/>
                <a:cs typeface="Consolas" pitchFamily="49" charset="0"/>
              </a:rPr>
              <a:t>" </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a:latin typeface="Consolas" pitchFamily="49" charset="0"/>
                <a:cs typeface="Consolas" pitchFamily="49" charset="0"/>
              </a:rPr>
              <a:t>		</a:t>
            </a:r>
            <a:r>
              <a:rPr lang="en-US" sz="2400" dirty="0">
                <a:solidFill>
                  <a:srgbClr val="A5003F"/>
                </a:solidFill>
                <a:latin typeface="Consolas" pitchFamily="49" charset="0"/>
                <a:cs typeface="Consolas" pitchFamily="49" charset="0"/>
              </a:rPr>
              <a:t>property</a:t>
            </a:r>
            <a:r>
              <a:rPr lang="en-US" sz="2400" dirty="0" smtClean="0">
                <a:solidFill>
                  <a:srgbClr val="A5003F"/>
                </a:solidFill>
                <a:latin typeface="Consolas" pitchFamily="49" charset="0"/>
                <a:cs typeface="Consolas" pitchFamily="49" charset="0"/>
              </a:rPr>
              <a:t>="</a:t>
            </a:r>
            <a:r>
              <a:rPr lang="en-US" sz="2400" dirty="0" err="1" smtClean="0">
                <a:solidFill>
                  <a:srgbClr val="A5003F"/>
                </a:solidFill>
                <a:latin typeface="Consolas" pitchFamily="49" charset="0"/>
                <a:cs typeface="Consolas" pitchFamily="49" charset="0"/>
              </a:rPr>
              <a:t>svg</a:t>
            </a:r>
            <a:r>
              <a:rPr lang="en-US" sz="2400" dirty="0" smtClean="0">
                <a:solidFill>
                  <a:srgbClr val="A5003F"/>
                </a:solidFill>
                <a:latin typeface="Consolas" pitchFamily="49" charset="0"/>
                <a:cs typeface="Consolas" pitchFamily="49" charset="0"/>
              </a:rPr>
              <a:t>"</a:t>
            </a:r>
            <a:r>
              <a:rPr lang="en-US" sz="2400" dirty="0">
                <a:latin typeface="Consolas" pitchFamily="49" charset="0"/>
                <a:cs typeface="Consolas" pitchFamily="49" charset="0"/>
              </a:rPr>
              <a:t/>
            </a:r>
            <a:br>
              <a:rPr lang="en-US" sz="2400" dirty="0">
                <a:latin typeface="Consolas" pitchFamily="49" charset="0"/>
                <a:cs typeface="Consolas" pitchFamily="49" charset="0"/>
              </a:rPr>
            </a:br>
            <a:r>
              <a:rPr lang="en-US" sz="2400" dirty="0">
                <a:latin typeface="Consolas" pitchFamily="49" charset="0"/>
                <a:cs typeface="Consolas" pitchFamily="49" charset="0"/>
              </a:rPr>
              <a:t>		media-overlay</a:t>
            </a:r>
            <a:r>
              <a:rPr lang="en-US" sz="2400" dirty="0" smtClean="0">
                <a:latin typeface="Consolas" pitchFamily="49" charset="0"/>
                <a:cs typeface="Consolas" pitchFamily="49" charset="0"/>
              </a:rPr>
              <a:t>="ch1_audio"/&gt;</a:t>
            </a:r>
            <a:endParaRPr lang="en-US" sz="2400" dirty="0">
              <a:latin typeface="Consolas" pitchFamily="49" charset="0"/>
              <a:cs typeface="Consolas" pitchFamily="49" charset="0"/>
            </a:endParaRPr>
          </a:p>
          <a:p>
            <a:endParaRPr lang="en-US" dirty="0"/>
          </a:p>
        </p:txBody>
      </p:sp>
    </p:spTree>
    <p:extLst>
      <p:ext uri="{BB962C8B-B14F-4D97-AF65-F5344CB8AC3E}">
        <p14:creationId xmlns="" xmlns:p14="http://schemas.microsoft.com/office/powerpoint/2010/main" val="3478717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SVG</a:t>
            </a:r>
          </a:p>
        </p:txBody>
      </p:sp>
      <p:sp>
        <p:nvSpPr>
          <p:cNvPr id="3" name="Content Placeholder 2"/>
          <p:cNvSpPr>
            <a:spLocks noGrp="1"/>
          </p:cNvSpPr>
          <p:nvPr>
            <p:ph idx="1"/>
          </p:nvPr>
        </p:nvSpPr>
        <p:spPr>
          <a:xfrm>
            <a:off x="457200" y="895350"/>
            <a:ext cx="8229600" cy="609599"/>
          </a:xfrm>
        </p:spPr>
        <p:txBody>
          <a:bodyPr/>
          <a:lstStyle/>
          <a:p>
            <a:pPr marL="0" indent="0" algn="ctr">
              <a:buNone/>
            </a:pPr>
            <a:r>
              <a:rPr lang="en-US" dirty="0" smtClean="0"/>
              <a:t>Embedded SVG</a:t>
            </a:r>
            <a:endParaRPr lang="en-US" dirty="0"/>
          </a:p>
        </p:txBody>
      </p:sp>
      <p:sp>
        <p:nvSpPr>
          <p:cNvPr id="4" name="TextBox 3"/>
          <p:cNvSpPr txBox="1"/>
          <p:nvPr/>
        </p:nvSpPr>
        <p:spPr>
          <a:xfrm>
            <a:off x="839972" y="1537774"/>
            <a:ext cx="7465828" cy="800219"/>
          </a:xfrm>
          <a:prstGeom prst="rect">
            <a:avLst/>
          </a:prstGeom>
          <a:noFill/>
        </p:spPr>
        <p:txBody>
          <a:bodyPr wrap="square" rtlCol="0">
            <a:spAutoFit/>
          </a:bodyPr>
          <a:lstStyle/>
          <a:p>
            <a:r>
              <a:rPr lang="en-US" sz="2800" dirty="0" smtClean="0"/>
              <a:t>Accessibility</a:t>
            </a:r>
          </a:p>
          <a:p>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19500" y="2419350"/>
            <a:ext cx="1905000" cy="1905000"/>
          </a:xfrm>
          <a:prstGeom prst="rect">
            <a:avLst/>
          </a:prstGeom>
        </p:spPr>
      </p:pic>
    </p:spTree>
    <p:extLst>
      <p:ext uri="{BB962C8B-B14F-4D97-AF65-F5344CB8AC3E}">
        <p14:creationId xmlns="" xmlns:p14="http://schemas.microsoft.com/office/powerpoint/2010/main" val="16171805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SVG</a:t>
            </a:r>
          </a:p>
        </p:txBody>
      </p:sp>
      <p:sp>
        <p:nvSpPr>
          <p:cNvPr id="3" name="Content Placeholder 2"/>
          <p:cNvSpPr>
            <a:spLocks noGrp="1"/>
          </p:cNvSpPr>
          <p:nvPr>
            <p:ph idx="1"/>
          </p:nvPr>
        </p:nvSpPr>
        <p:spPr>
          <a:xfrm>
            <a:off x="457200" y="1428749"/>
            <a:ext cx="8229600" cy="3714751"/>
          </a:xfrm>
        </p:spPr>
        <p:txBody>
          <a:bodyPr>
            <a:normAutofit fontScale="40000" lnSpcReduction="20000"/>
          </a:bodyPr>
          <a:lstStyle/>
          <a:p>
            <a:pPr marL="0" indent="0">
              <a:buNone/>
            </a:pPr>
            <a:r>
              <a:rPr lang="en-US" dirty="0"/>
              <a:t>&lt;?xml version</a:t>
            </a:r>
            <a:r>
              <a:rPr lang="en-US" dirty="0" smtClean="0"/>
              <a:t>="1.0" </a:t>
            </a:r>
            <a:r>
              <a:rPr lang="en-US" dirty="0"/>
              <a:t>encoding</a:t>
            </a:r>
            <a:r>
              <a:rPr lang="en-US" dirty="0" smtClean="0"/>
              <a:t>="utf-8"?&gt;</a:t>
            </a:r>
            <a:r>
              <a:rPr lang="en-US" dirty="0"/>
              <a:t/>
            </a:r>
            <a:br>
              <a:rPr lang="en-US" dirty="0"/>
            </a:br>
            <a:r>
              <a:rPr lang="en-US" dirty="0"/>
              <a:t>&lt;!-- Generator: Adobe Illustrator 15.0.2, SVG Export Plug-In . SVG Version: 6.00 Build 0)  --&gt;</a:t>
            </a:r>
            <a:br>
              <a:rPr lang="en-US" dirty="0"/>
            </a:br>
            <a:r>
              <a:rPr lang="en-US" dirty="0"/>
              <a:t>&lt;!DOCTYPE </a:t>
            </a:r>
            <a:r>
              <a:rPr lang="en-US" dirty="0" err="1"/>
              <a:t>svg</a:t>
            </a:r>
            <a:r>
              <a:rPr lang="en-US" dirty="0"/>
              <a:t> PUBLIC </a:t>
            </a:r>
            <a:r>
              <a:rPr lang="en-US" dirty="0" smtClean="0"/>
              <a:t>"-//</a:t>
            </a:r>
            <a:r>
              <a:rPr lang="en-US" dirty="0"/>
              <a:t>W3C//DTD SVG 1.1//</a:t>
            </a:r>
            <a:r>
              <a:rPr lang="en-US" dirty="0" smtClean="0"/>
              <a:t>EN" "http</a:t>
            </a:r>
            <a:r>
              <a:rPr lang="en-US" dirty="0"/>
              <a:t>://</a:t>
            </a:r>
            <a:r>
              <a:rPr lang="en-US" dirty="0" smtClean="0"/>
              <a:t>www.w3.org/Graphics/SVG/1.1/DTD/svg11.dtd"&gt;</a:t>
            </a:r>
            <a:r>
              <a:rPr lang="en-US" dirty="0"/>
              <a:t/>
            </a:r>
            <a:br>
              <a:rPr lang="en-US" dirty="0"/>
            </a:br>
            <a:endParaRPr lang="en-US" dirty="0" smtClean="0"/>
          </a:p>
          <a:p>
            <a:pPr marL="0" indent="0">
              <a:buNone/>
            </a:pPr>
            <a:r>
              <a:rPr lang="en-US" dirty="0" smtClean="0"/>
              <a:t>&lt;</a:t>
            </a:r>
            <a:r>
              <a:rPr lang="en-US" dirty="0" err="1"/>
              <a:t>svg</a:t>
            </a:r>
            <a:r>
              <a:rPr lang="en-US" dirty="0"/>
              <a:t> version</a:t>
            </a:r>
            <a:r>
              <a:rPr lang="en-US" dirty="0" smtClean="0"/>
              <a:t>="1.1" </a:t>
            </a:r>
            <a:r>
              <a:rPr lang="en-US" dirty="0"/>
              <a:t>id</a:t>
            </a:r>
            <a:r>
              <a:rPr lang="en-US" dirty="0" smtClean="0"/>
              <a:t>="Layer_1" </a:t>
            </a:r>
            <a:r>
              <a:rPr lang="en-US" dirty="0" err="1"/>
              <a:t>xmlns</a:t>
            </a:r>
            <a:r>
              <a:rPr lang="en-US" dirty="0" smtClean="0"/>
              <a:t>="http</a:t>
            </a:r>
            <a:r>
              <a:rPr lang="en-US" dirty="0"/>
              <a:t>://</a:t>
            </a:r>
            <a:r>
              <a:rPr lang="en-US" dirty="0" smtClean="0"/>
              <a:t>www.w3.org/2000/svg" </a:t>
            </a:r>
            <a:r>
              <a:rPr lang="en-US" dirty="0" err="1"/>
              <a:t>xmlns:xlink</a:t>
            </a:r>
            <a:r>
              <a:rPr lang="en-US" dirty="0" smtClean="0"/>
              <a:t>="http</a:t>
            </a:r>
            <a:r>
              <a:rPr lang="en-US" dirty="0"/>
              <a:t>://</a:t>
            </a:r>
            <a:r>
              <a:rPr lang="en-US" dirty="0" smtClean="0"/>
              <a:t>www.w3.org/1999/xlink" </a:t>
            </a:r>
            <a:r>
              <a:rPr lang="en-US" dirty="0"/>
              <a:t>x</a:t>
            </a:r>
            <a:r>
              <a:rPr lang="en-US" dirty="0" smtClean="0"/>
              <a:t>="0px" </a:t>
            </a:r>
            <a:r>
              <a:rPr lang="en-US" dirty="0"/>
              <a:t>y</a:t>
            </a:r>
            <a:r>
              <a:rPr lang="en-US" dirty="0" smtClean="0"/>
              <a:t>="0px" </a:t>
            </a:r>
            <a:r>
              <a:rPr lang="en-US" dirty="0" smtClean="0"/>
              <a:t>width</a:t>
            </a:r>
            <a:r>
              <a:rPr lang="en-US" dirty="0" smtClean="0"/>
              <a:t>="18.721px" </a:t>
            </a:r>
            <a:r>
              <a:rPr lang="en-US" dirty="0"/>
              <a:t>height</a:t>
            </a:r>
            <a:r>
              <a:rPr lang="en-US" dirty="0" smtClean="0"/>
              <a:t>="18.721px" </a:t>
            </a:r>
            <a:r>
              <a:rPr lang="en-US" dirty="0" err="1"/>
              <a:t>viewBox</a:t>
            </a:r>
            <a:r>
              <a:rPr lang="en-US" dirty="0" smtClean="0"/>
              <a:t>="0 </a:t>
            </a:r>
            <a:r>
              <a:rPr lang="en-US" dirty="0"/>
              <a:t>0 18.721 </a:t>
            </a:r>
            <a:r>
              <a:rPr lang="en-US" dirty="0" smtClean="0"/>
              <a:t>18.721" </a:t>
            </a:r>
            <a:r>
              <a:rPr lang="en-US" dirty="0"/>
              <a:t>enable-background</a:t>
            </a:r>
            <a:r>
              <a:rPr lang="en-US" dirty="0" smtClean="0"/>
              <a:t>="new </a:t>
            </a:r>
            <a:r>
              <a:rPr lang="en-US" dirty="0"/>
              <a:t>0 0 18.721 </a:t>
            </a:r>
            <a:r>
              <a:rPr lang="en-US" dirty="0" smtClean="0"/>
              <a:t>18.721" </a:t>
            </a:r>
            <a:r>
              <a:rPr lang="en-US" dirty="0" err="1"/>
              <a:t>xml:space</a:t>
            </a:r>
            <a:r>
              <a:rPr lang="en-US" dirty="0" smtClean="0"/>
              <a:t>="preserve"&gt;</a:t>
            </a:r>
            <a:r>
              <a:rPr lang="en-US" dirty="0"/>
              <a:t/>
            </a:r>
            <a:br>
              <a:rPr lang="en-US" dirty="0"/>
            </a:br>
            <a:endParaRPr lang="en-US" dirty="0" smtClean="0"/>
          </a:p>
          <a:p>
            <a:pPr marL="0" indent="0">
              <a:buNone/>
            </a:pPr>
            <a:r>
              <a:rPr lang="en-US" dirty="0" smtClean="0"/>
              <a:t>&lt;</a:t>
            </a:r>
            <a:r>
              <a:rPr lang="en-US" dirty="0"/>
              <a:t>g&gt;</a:t>
            </a:r>
            <a:br>
              <a:rPr lang="en-US" dirty="0"/>
            </a:br>
            <a:r>
              <a:rPr lang="en-US" dirty="0"/>
              <a:t>&lt;path fill</a:t>
            </a:r>
            <a:r>
              <a:rPr lang="en-US" dirty="0" smtClean="0"/>
              <a:t>="none" </a:t>
            </a:r>
            <a:r>
              <a:rPr lang="en-US" dirty="0"/>
              <a:t>stroke</a:t>
            </a:r>
            <a:r>
              <a:rPr lang="en-US" dirty="0" smtClean="0"/>
              <a:t>="#000000" </a:t>
            </a:r>
            <a:r>
              <a:rPr lang="en-US" dirty="0"/>
              <a:t>stroke-width</a:t>
            </a:r>
            <a:r>
              <a:rPr lang="en-US" dirty="0" smtClean="0"/>
              <a:t>="1.5" </a:t>
            </a:r>
            <a:r>
              <a:rPr lang="en-US" dirty="0"/>
              <a:t>stroke-</a:t>
            </a:r>
            <a:r>
              <a:rPr lang="en-US" dirty="0" err="1"/>
              <a:t>linejoin</a:t>
            </a:r>
            <a:r>
              <a:rPr lang="en-US" dirty="0" smtClean="0"/>
              <a:t>="round" </a:t>
            </a:r>
            <a:r>
              <a:rPr lang="en-US" dirty="0"/>
              <a:t>d</a:t>
            </a:r>
            <a:r>
              <a:rPr lang="en-US" dirty="0" smtClean="0"/>
              <a:t>="M1.354,1.05c0,0-0.045,0-0.045,0.047v11.041c0,0,0,0.046,0.045,0.046h16.01c0,0,0.047,0,0.047-0.046V1.096c0,0,0-0.047-0.047-0.047H1.354z"/&gt;</a:t>
            </a:r>
            <a:r>
              <a:rPr lang="en-US" dirty="0"/>
              <a:t/>
            </a:r>
            <a:br>
              <a:rPr lang="en-US" dirty="0"/>
            </a:br>
            <a:r>
              <a:rPr lang="en-US" dirty="0"/>
              <a:t>&lt;line fill</a:t>
            </a:r>
            <a:r>
              <a:rPr lang="en-US" dirty="0" smtClean="0"/>
              <a:t>="none" </a:t>
            </a:r>
            <a:r>
              <a:rPr lang="en-US" dirty="0"/>
              <a:t>stroke</a:t>
            </a:r>
            <a:r>
              <a:rPr lang="en-US" dirty="0" smtClean="0"/>
              <a:t>="#000000" </a:t>
            </a:r>
            <a:r>
              <a:rPr lang="en-US" dirty="0"/>
              <a:t>stroke-width</a:t>
            </a:r>
            <a:r>
              <a:rPr lang="en-US" dirty="0" smtClean="0"/>
              <a:t>="1.25" </a:t>
            </a:r>
            <a:r>
              <a:rPr lang="en-US" dirty="0"/>
              <a:t>x1</a:t>
            </a:r>
            <a:r>
              <a:rPr lang="en-US" dirty="0" smtClean="0"/>
              <a:t>="3.562" </a:t>
            </a:r>
            <a:r>
              <a:rPr lang="en-US" dirty="0"/>
              <a:t>y1</a:t>
            </a:r>
            <a:r>
              <a:rPr lang="en-US" dirty="0" smtClean="0"/>
              <a:t>="17.796" </a:t>
            </a:r>
            <a:r>
              <a:rPr lang="en-US" dirty="0"/>
              <a:t>x2</a:t>
            </a:r>
            <a:r>
              <a:rPr lang="en-US" dirty="0" smtClean="0"/>
              <a:t>="15.157" </a:t>
            </a:r>
            <a:r>
              <a:rPr lang="en-US" dirty="0"/>
              <a:t>y2</a:t>
            </a:r>
            <a:r>
              <a:rPr lang="en-US" dirty="0" smtClean="0"/>
              <a:t>="17.796"/&gt;</a:t>
            </a:r>
            <a:r>
              <a:rPr lang="en-US" dirty="0"/>
              <a:t/>
            </a:r>
            <a:br>
              <a:rPr lang="en-US" dirty="0"/>
            </a:br>
            <a:r>
              <a:rPr lang="en-US" dirty="0"/>
              <a:t>&lt;line fill</a:t>
            </a:r>
            <a:r>
              <a:rPr lang="en-US" dirty="0" smtClean="0"/>
              <a:t>="none" </a:t>
            </a:r>
            <a:r>
              <a:rPr lang="en-US" dirty="0"/>
              <a:t>stroke</a:t>
            </a:r>
            <a:r>
              <a:rPr lang="en-US" dirty="0" smtClean="0"/>
              <a:t>="#000000" </a:t>
            </a:r>
            <a:r>
              <a:rPr lang="en-US" dirty="0"/>
              <a:t>stroke-width</a:t>
            </a:r>
            <a:r>
              <a:rPr lang="en-US" dirty="0" smtClean="0"/>
              <a:t>="2" </a:t>
            </a:r>
            <a:r>
              <a:rPr lang="en-US" dirty="0"/>
              <a:t>x1</a:t>
            </a:r>
            <a:r>
              <a:rPr lang="en-US" dirty="0" smtClean="0"/>
              <a:t>="9.358" </a:t>
            </a:r>
            <a:r>
              <a:rPr lang="en-US" dirty="0"/>
              <a:t>y1</a:t>
            </a:r>
            <a:r>
              <a:rPr lang="en-US" dirty="0" smtClean="0"/>
              <a:t>="12.13" </a:t>
            </a:r>
            <a:r>
              <a:rPr lang="en-US" dirty="0"/>
              <a:t>x2</a:t>
            </a:r>
            <a:r>
              <a:rPr lang="en-US" dirty="0" smtClean="0"/>
              <a:t>="9.358" </a:t>
            </a:r>
            <a:r>
              <a:rPr lang="en-US" dirty="0"/>
              <a:t>y2</a:t>
            </a:r>
            <a:r>
              <a:rPr lang="en-US" dirty="0" smtClean="0"/>
              <a:t>="17.928"/&gt;</a:t>
            </a:r>
            <a:r>
              <a:rPr lang="en-US" dirty="0"/>
              <a:t/>
            </a:r>
            <a:br>
              <a:rPr lang="en-US" dirty="0"/>
            </a:br>
            <a:r>
              <a:rPr lang="en-US" dirty="0"/>
              <a:t>&lt;/g&gt;</a:t>
            </a:r>
            <a:br>
              <a:rPr lang="en-US" dirty="0"/>
            </a:br>
            <a:endParaRPr lang="en-US" dirty="0" smtClean="0"/>
          </a:p>
          <a:p>
            <a:pPr marL="0" indent="0">
              <a:buNone/>
            </a:pPr>
            <a:r>
              <a:rPr lang="en-US" dirty="0" smtClean="0"/>
              <a:t>&lt;</a:t>
            </a:r>
            <a:r>
              <a:rPr lang="en-US" dirty="0"/>
              <a:t>g&gt;</a:t>
            </a:r>
            <a:br>
              <a:rPr lang="en-US" dirty="0"/>
            </a:br>
            <a:r>
              <a:rPr lang="en-US" dirty="0"/>
              <a:t>&lt;path d</a:t>
            </a:r>
            <a:r>
              <a:rPr lang="en-US" dirty="0" smtClean="0"/>
              <a:t>="M7.364,4.596C8.41,4.558,9.056,4.539,9.237,3.313h0.485v6.653H9.124V5.023h-1.76V4.596z"/&gt;</a:t>
            </a:r>
            <a:r>
              <a:rPr lang="en-US" dirty="0"/>
              <a:t/>
            </a:r>
            <a:br>
              <a:rPr lang="en-US" dirty="0"/>
            </a:br>
            <a:r>
              <a:rPr lang="en-US" dirty="0" smtClean="0"/>
              <a:t>&lt;/</a:t>
            </a:r>
            <a:r>
              <a:rPr lang="en-US" dirty="0"/>
              <a:t>g&gt;</a:t>
            </a:r>
            <a:br>
              <a:rPr lang="en-US" dirty="0"/>
            </a:br>
            <a:endParaRPr lang="en-US" dirty="0" smtClean="0"/>
          </a:p>
          <a:p>
            <a:pPr marL="0" indent="0">
              <a:buNone/>
            </a:pPr>
            <a:r>
              <a:rPr lang="en-US" dirty="0" smtClean="0"/>
              <a:t>&lt;/</a:t>
            </a:r>
            <a:r>
              <a:rPr lang="en-US" dirty="0" err="1"/>
              <a:t>svg</a:t>
            </a:r>
            <a:r>
              <a:rPr lang="en-US" dirty="0"/>
              <a:t>&gt;</a:t>
            </a:r>
          </a:p>
        </p:txBody>
      </p:sp>
      <p:sp>
        <p:nvSpPr>
          <p:cNvPr id="4" name="Content Placeholder 2"/>
          <p:cNvSpPr txBox="1">
            <a:spLocks/>
          </p:cNvSpPr>
          <p:nvPr/>
        </p:nvSpPr>
        <p:spPr>
          <a:xfrm>
            <a:off x="457200" y="895350"/>
            <a:ext cx="8229600" cy="60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Embedded SVG</a:t>
            </a:r>
            <a:endParaRPr lang="en-US" dirty="0"/>
          </a:p>
        </p:txBody>
      </p:sp>
    </p:spTree>
    <p:extLst>
      <p:ext uri="{BB962C8B-B14F-4D97-AF65-F5344CB8AC3E}">
        <p14:creationId xmlns="" xmlns:p14="http://schemas.microsoft.com/office/powerpoint/2010/main" val="2059445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SVG</a:t>
            </a:r>
          </a:p>
        </p:txBody>
      </p:sp>
      <p:sp>
        <p:nvSpPr>
          <p:cNvPr id="3" name="Content Placeholder 2"/>
          <p:cNvSpPr>
            <a:spLocks noGrp="1"/>
          </p:cNvSpPr>
          <p:nvPr>
            <p:ph idx="1"/>
          </p:nvPr>
        </p:nvSpPr>
        <p:spPr/>
        <p:txBody>
          <a:bodyPr>
            <a:normAutofit fontScale="47500" lnSpcReduction="20000"/>
          </a:bodyPr>
          <a:lstStyle/>
          <a:p>
            <a:r>
              <a:rPr lang="en-US" dirty="0"/>
              <a:t>&lt;g&gt;</a:t>
            </a:r>
            <a:br>
              <a:rPr lang="en-US" dirty="0"/>
            </a:br>
            <a:r>
              <a:rPr lang="en-US" dirty="0">
                <a:solidFill>
                  <a:srgbClr val="A5003F"/>
                </a:solidFill>
              </a:rPr>
              <a:t>&lt;title&gt;Monitor&lt;/title&gt;</a:t>
            </a:r>
            <a:br>
              <a:rPr lang="en-US" dirty="0">
                <a:solidFill>
                  <a:srgbClr val="A5003F"/>
                </a:solidFill>
              </a:rPr>
            </a:br>
            <a:r>
              <a:rPr lang="en-US" dirty="0">
                <a:solidFill>
                  <a:srgbClr val="A5003F"/>
                </a:solidFill>
              </a:rPr>
              <a:t>&lt;</a:t>
            </a:r>
            <a:r>
              <a:rPr lang="en-US" dirty="0" err="1">
                <a:solidFill>
                  <a:srgbClr val="A5003F"/>
                </a:solidFill>
              </a:rPr>
              <a:t>desc</a:t>
            </a:r>
            <a:r>
              <a:rPr lang="en-US" dirty="0">
                <a:solidFill>
                  <a:srgbClr val="A5003F"/>
                </a:solidFill>
              </a:rPr>
              <a:t>&gt;An icon shaped like a computer monitor&lt;/</a:t>
            </a:r>
            <a:r>
              <a:rPr lang="en-US" dirty="0" err="1">
                <a:solidFill>
                  <a:srgbClr val="A5003F"/>
                </a:solidFill>
              </a:rPr>
              <a:t>desc</a:t>
            </a:r>
            <a:r>
              <a:rPr lang="en-US" dirty="0">
                <a:solidFill>
                  <a:srgbClr val="A5003F"/>
                </a:solidFill>
              </a:rPr>
              <a:t>&gt;</a:t>
            </a:r>
            <a:r>
              <a:rPr lang="en-US" dirty="0"/>
              <a:t/>
            </a:r>
            <a:br>
              <a:rPr lang="en-US" dirty="0"/>
            </a:br>
            <a:r>
              <a:rPr lang="en-US" dirty="0"/>
              <a:t>&lt;path fill</a:t>
            </a:r>
            <a:r>
              <a:rPr lang="en-US" dirty="0" smtClean="0"/>
              <a:t>="none" </a:t>
            </a:r>
            <a:r>
              <a:rPr lang="en-US" dirty="0"/>
              <a:t>stroke</a:t>
            </a:r>
            <a:r>
              <a:rPr lang="en-US" dirty="0" smtClean="0"/>
              <a:t>="#000000" </a:t>
            </a:r>
            <a:r>
              <a:rPr lang="en-US" dirty="0"/>
              <a:t>stroke-width</a:t>
            </a:r>
            <a:r>
              <a:rPr lang="en-US" dirty="0" smtClean="0"/>
              <a:t>="1.5" </a:t>
            </a:r>
            <a:r>
              <a:rPr lang="en-US" dirty="0"/>
              <a:t>stroke-</a:t>
            </a:r>
            <a:r>
              <a:rPr lang="en-US" dirty="0" err="1"/>
              <a:t>linejoin</a:t>
            </a:r>
            <a:r>
              <a:rPr lang="en-US" dirty="0" smtClean="0"/>
              <a:t>="round" </a:t>
            </a:r>
            <a:r>
              <a:rPr lang="en-US" dirty="0"/>
              <a:t>d</a:t>
            </a:r>
            <a:r>
              <a:rPr lang="en-US" dirty="0" smtClean="0"/>
              <a:t>=""/&gt;</a:t>
            </a:r>
            <a:r>
              <a:rPr lang="en-US" dirty="0"/>
              <a:t/>
            </a:r>
            <a:br>
              <a:rPr lang="en-US" dirty="0"/>
            </a:br>
            <a:r>
              <a:rPr lang="en-US" dirty="0"/>
              <a:t>&lt;line fill</a:t>
            </a:r>
            <a:r>
              <a:rPr lang="en-US" dirty="0" smtClean="0"/>
              <a:t>="none" </a:t>
            </a:r>
            <a:r>
              <a:rPr lang="en-US" dirty="0"/>
              <a:t>stroke</a:t>
            </a:r>
            <a:r>
              <a:rPr lang="en-US" dirty="0" smtClean="0"/>
              <a:t>="#000000" </a:t>
            </a:r>
            <a:r>
              <a:rPr lang="en-US" dirty="0"/>
              <a:t>stroke-width</a:t>
            </a:r>
            <a:r>
              <a:rPr lang="en-US" dirty="0" smtClean="0"/>
              <a:t>="1.25" </a:t>
            </a:r>
            <a:r>
              <a:rPr lang="en-US" dirty="0" smtClean="0"/>
              <a:t>/&gt;</a:t>
            </a:r>
            <a:r>
              <a:rPr lang="en-US" dirty="0"/>
              <a:t/>
            </a:r>
            <a:br>
              <a:rPr lang="en-US" dirty="0"/>
            </a:br>
            <a:r>
              <a:rPr lang="en-US" dirty="0"/>
              <a:t>&lt;line fill</a:t>
            </a:r>
            <a:r>
              <a:rPr lang="en-US" dirty="0" smtClean="0"/>
              <a:t>="none" </a:t>
            </a:r>
            <a:r>
              <a:rPr lang="en-US" dirty="0"/>
              <a:t>stroke</a:t>
            </a:r>
            <a:r>
              <a:rPr lang="en-US" dirty="0" smtClean="0"/>
              <a:t>="#000000" </a:t>
            </a:r>
            <a:r>
              <a:rPr lang="en-US" dirty="0"/>
              <a:t>stroke-width</a:t>
            </a:r>
            <a:r>
              <a:rPr lang="en-US" dirty="0" smtClean="0"/>
              <a:t>="2" </a:t>
            </a:r>
            <a:r>
              <a:rPr lang="en-US" dirty="0" smtClean="0"/>
              <a:t>/&gt;</a:t>
            </a:r>
            <a:r>
              <a:rPr lang="en-US" dirty="0"/>
              <a:t/>
            </a:r>
            <a:br>
              <a:rPr lang="en-US" dirty="0"/>
            </a:br>
            <a:r>
              <a:rPr lang="en-US" dirty="0"/>
              <a:t>&lt;/g&gt;</a:t>
            </a:r>
            <a:br>
              <a:rPr lang="en-US" dirty="0"/>
            </a:br>
            <a:endParaRPr lang="en-US" dirty="0" smtClean="0"/>
          </a:p>
          <a:p>
            <a:r>
              <a:rPr lang="en-US" dirty="0" smtClean="0"/>
              <a:t>&lt;</a:t>
            </a:r>
            <a:r>
              <a:rPr lang="en-US" dirty="0"/>
              <a:t>g&gt;</a:t>
            </a:r>
            <a:br>
              <a:rPr lang="en-US" dirty="0"/>
            </a:br>
            <a:r>
              <a:rPr lang="en-US" dirty="0">
                <a:solidFill>
                  <a:srgbClr val="A5003F"/>
                </a:solidFill>
              </a:rPr>
              <a:t>&lt;title&gt;Chapter </a:t>
            </a:r>
            <a:r>
              <a:rPr lang="en-US" dirty="0" smtClean="0">
                <a:solidFill>
                  <a:srgbClr val="A5003F"/>
                </a:solidFill>
              </a:rPr>
              <a:t>1 Videos&lt;/</a:t>
            </a:r>
            <a:r>
              <a:rPr lang="en-US" dirty="0">
                <a:solidFill>
                  <a:srgbClr val="A5003F"/>
                </a:solidFill>
              </a:rPr>
              <a:t>title&gt;</a:t>
            </a:r>
            <a:r>
              <a:rPr lang="en-US" dirty="0"/>
              <a:t/>
            </a:r>
            <a:br>
              <a:rPr lang="en-US" dirty="0"/>
            </a:br>
            <a:r>
              <a:rPr lang="en-US" dirty="0">
                <a:solidFill>
                  <a:srgbClr val="A5003F"/>
                </a:solidFill>
              </a:rPr>
              <a:t>&lt;</a:t>
            </a:r>
            <a:r>
              <a:rPr lang="en-US" dirty="0" err="1">
                <a:solidFill>
                  <a:srgbClr val="A5003F"/>
                </a:solidFill>
              </a:rPr>
              <a:t>desc</a:t>
            </a:r>
            <a:r>
              <a:rPr lang="en-US" dirty="0">
                <a:solidFill>
                  <a:srgbClr val="A5003F"/>
                </a:solidFill>
              </a:rPr>
              <a:t>&gt;This image links to videos for chapter 1&lt;/</a:t>
            </a:r>
            <a:r>
              <a:rPr lang="en-US" dirty="0" err="1">
                <a:solidFill>
                  <a:srgbClr val="A5003F"/>
                </a:solidFill>
              </a:rPr>
              <a:t>desc</a:t>
            </a:r>
            <a:r>
              <a:rPr lang="en-US" dirty="0">
                <a:solidFill>
                  <a:srgbClr val="A5003F"/>
                </a:solidFill>
              </a:rPr>
              <a:t>&gt;</a:t>
            </a:r>
            <a:r>
              <a:rPr lang="en-US" dirty="0"/>
              <a:t/>
            </a:r>
            <a:br>
              <a:rPr lang="en-US" dirty="0"/>
            </a:br>
            <a:r>
              <a:rPr lang="en-US" dirty="0"/>
              <a:t>&lt;path d</a:t>
            </a:r>
            <a:r>
              <a:rPr lang="en-US" dirty="0" smtClean="0"/>
              <a:t>="M7.364,4.596C8.41,4.558,9.056,4.539,9.237,3.313h0.485v6.653H9.124V5.023h-1.76V4.596z"/&gt;</a:t>
            </a:r>
            <a:r>
              <a:rPr lang="en-US" dirty="0"/>
              <a:t/>
            </a:r>
            <a:br>
              <a:rPr lang="en-US" dirty="0"/>
            </a:br>
            <a:r>
              <a:rPr lang="en-US" dirty="0"/>
              <a:t>&lt;/g&gt;</a:t>
            </a:r>
          </a:p>
        </p:txBody>
      </p:sp>
      <p:sp>
        <p:nvSpPr>
          <p:cNvPr id="4" name="Content Placeholder 2"/>
          <p:cNvSpPr txBox="1">
            <a:spLocks/>
          </p:cNvSpPr>
          <p:nvPr/>
        </p:nvSpPr>
        <p:spPr>
          <a:xfrm>
            <a:off x="609600" y="819150"/>
            <a:ext cx="8229600" cy="60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Embedded SVG</a:t>
            </a:r>
            <a:endParaRPr lang="en-US" dirty="0"/>
          </a:p>
        </p:txBody>
      </p:sp>
    </p:spTree>
    <p:extLst>
      <p:ext uri="{BB962C8B-B14F-4D97-AF65-F5344CB8AC3E}">
        <p14:creationId xmlns="" xmlns:p14="http://schemas.microsoft.com/office/powerpoint/2010/main" val="3313229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Support: SVG</a:t>
            </a:r>
          </a:p>
        </p:txBody>
      </p:sp>
      <p:sp>
        <p:nvSpPr>
          <p:cNvPr id="3" name="Content Placeholder 2"/>
          <p:cNvSpPr>
            <a:spLocks noGrp="1"/>
          </p:cNvSpPr>
          <p:nvPr>
            <p:ph idx="1"/>
          </p:nvPr>
        </p:nvSpPr>
        <p:spPr>
          <a:xfrm>
            <a:off x="457200" y="1428749"/>
            <a:ext cx="8229600" cy="3394472"/>
          </a:xfrm>
        </p:spPr>
        <p:txBody>
          <a:bodyPr>
            <a:normAutofit/>
          </a:bodyPr>
          <a:lstStyle/>
          <a:p>
            <a:r>
              <a:rPr lang="en-US" dirty="0" smtClean="0"/>
              <a:t>No Animation</a:t>
            </a:r>
          </a:p>
          <a:p>
            <a:r>
              <a:rPr lang="en-US" dirty="0" err="1" smtClean="0"/>
              <a:t>svg:foreignObject</a:t>
            </a:r>
            <a:r>
              <a:rPr lang="en-US" dirty="0" smtClean="0"/>
              <a:t> and </a:t>
            </a:r>
            <a:r>
              <a:rPr lang="en-US" dirty="0" err="1" smtClean="0"/>
              <a:t>svg:title</a:t>
            </a:r>
            <a:r>
              <a:rPr lang="en-US" dirty="0" smtClean="0"/>
              <a:t> must be valid XHTML</a:t>
            </a:r>
          </a:p>
          <a:p>
            <a:r>
              <a:rPr lang="en-US" dirty="0" smtClean="0"/>
              <a:t>Can have a viewport and be styled with CSS</a:t>
            </a:r>
          </a:p>
          <a:p>
            <a:r>
              <a:rPr lang="en-US" dirty="0" smtClean="0"/>
              <a:t>Text will be selectable and searchable</a:t>
            </a:r>
            <a:endParaRPr lang="en-US" dirty="0"/>
          </a:p>
        </p:txBody>
      </p:sp>
      <p:sp>
        <p:nvSpPr>
          <p:cNvPr id="4" name="Content Placeholder 2"/>
          <p:cNvSpPr txBox="1">
            <a:spLocks/>
          </p:cNvSpPr>
          <p:nvPr/>
        </p:nvSpPr>
        <p:spPr>
          <a:xfrm>
            <a:off x="609600" y="819150"/>
            <a:ext cx="8229600" cy="60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SVG Content Documents</a:t>
            </a:r>
            <a:endParaRPr lang="en-US" dirty="0"/>
          </a:p>
        </p:txBody>
      </p:sp>
    </p:spTree>
    <p:extLst>
      <p:ext uri="{BB962C8B-B14F-4D97-AF65-F5344CB8AC3E}">
        <p14:creationId xmlns="" xmlns:p14="http://schemas.microsoft.com/office/powerpoint/2010/main" val="223008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14525" y="2143125"/>
            <a:ext cx="5143500" cy="857250"/>
          </a:xfrm>
        </p:spPr>
        <p:txBody>
          <a:bodyPr/>
          <a:lstStyle/>
          <a:p>
            <a:r>
              <a:rPr lang="en-US" dirty="0" smtClean="0"/>
              <a:t>Tools we will use</a:t>
            </a:r>
            <a:endParaRPr lang="en-US" dirty="0"/>
          </a:p>
        </p:txBody>
      </p:sp>
      <p:sp>
        <p:nvSpPr>
          <p:cNvPr id="3" name="Rectangle 2"/>
          <p:cNvSpPr/>
          <p:nvPr/>
        </p:nvSpPr>
        <p:spPr>
          <a:xfrm>
            <a:off x="1524000" y="209550"/>
            <a:ext cx="6324600" cy="4493538"/>
          </a:xfrm>
          <a:prstGeom prst="rect">
            <a:avLst/>
          </a:prstGeom>
        </p:spPr>
        <p:txBody>
          <a:bodyPr wrap="square">
            <a:spAutoFit/>
          </a:bodyPr>
          <a:lstStyle/>
          <a:p>
            <a:pPr marL="342900" indent="-342900">
              <a:buFont typeface="+mj-lt"/>
              <a:buAutoNum type="arabicPeriod"/>
            </a:pPr>
            <a:r>
              <a:rPr lang="en-US" sz="2200" dirty="0" smtClean="0"/>
              <a:t>A basic introduction to </a:t>
            </a:r>
            <a:r>
              <a:rPr lang="en-US" sz="2200" dirty="0" err="1" smtClean="0"/>
              <a:t>epub</a:t>
            </a:r>
            <a:r>
              <a:rPr lang="en-US" sz="2200" dirty="0" smtClean="0"/>
              <a:t> and what’s new in 3.0</a:t>
            </a:r>
          </a:p>
          <a:p>
            <a:pPr marL="342900" indent="-342900">
              <a:buFont typeface="+mj-lt"/>
              <a:buAutoNum type="arabicPeriod"/>
            </a:pPr>
            <a:r>
              <a:rPr lang="en-US" sz="2200" dirty="0" smtClean="0">
                <a:solidFill>
                  <a:srgbClr val="A5003F"/>
                </a:solidFill>
              </a:rPr>
              <a:t>Review of tools and files we’ll be using</a:t>
            </a:r>
          </a:p>
          <a:p>
            <a:pPr marL="342900" indent="-342900">
              <a:buFont typeface="+mj-lt"/>
              <a:buAutoNum type="arabicPeriod"/>
            </a:pPr>
            <a:r>
              <a:rPr lang="en-US" sz="2200" dirty="0" smtClean="0"/>
              <a:t>Dissection of an </a:t>
            </a:r>
            <a:r>
              <a:rPr lang="en-US" sz="2200" dirty="0" err="1" smtClean="0"/>
              <a:t>epub</a:t>
            </a:r>
            <a:r>
              <a:rPr lang="en-US" sz="2200" dirty="0" smtClean="0"/>
              <a:t> 2.0 file</a:t>
            </a:r>
          </a:p>
          <a:p>
            <a:pPr marL="342900" indent="-342900">
              <a:buFont typeface="+mj-lt"/>
              <a:buAutoNum type="arabicPeriod"/>
            </a:pPr>
            <a:r>
              <a:rPr lang="en-US" sz="2200" dirty="0" smtClean="0"/>
              <a:t>Conversion of </a:t>
            </a:r>
            <a:r>
              <a:rPr lang="en-US" sz="2200" dirty="0" err="1" smtClean="0"/>
              <a:t>epub</a:t>
            </a:r>
            <a:r>
              <a:rPr lang="en-US" sz="2200" dirty="0" smtClean="0"/>
              <a:t> 2.0 to </a:t>
            </a:r>
            <a:r>
              <a:rPr lang="en-US" sz="2200" dirty="0" err="1" smtClean="0"/>
              <a:t>epub</a:t>
            </a:r>
            <a:r>
              <a:rPr lang="en-US" sz="2200" dirty="0" smtClean="0"/>
              <a:t> 3.0 (3pub to its friends)</a:t>
            </a:r>
          </a:p>
          <a:p>
            <a:pPr marL="800100" lvl="1" indent="-342900">
              <a:buFont typeface="+mj-lt"/>
              <a:buAutoNum type="alphaLcParenR"/>
            </a:pPr>
            <a:r>
              <a:rPr lang="en-US" sz="2200" dirty="0" smtClean="0"/>
              <a:t>Overall structural changes</a:t>
            </a:r>
          </a:p>
          <a:p>
            <a:pPr marL="800100" lvl="1" indent="-342900">
              <a:buFont typeface="+mj-lt"/>
              <a:buAutoNum type="alphaLcParenR"/>
            </a:pPr>
            <a:r>
              <a:rPr lang="en-US" sz="2200" dirty="0" smtClean="0"/>
              <a:t>New semantic information</a:t>
            </a:r>
          </a:p>
          <a:p>
            <a:pPr marL="800100" lvl="1" indent="-342900">
              <a:buFont typeface="+mj-lt"/>
              <a:buAutoNum type="alphaLcParenR"/>
            </a:pPr>
            <a:r>
              <a:rPr lang="en-US" sz="2200" dirty="0" smtClean="0"/>
              <a:t>HTML5</a:t>
            </a:r>
          </a:p>
          <a:p>
            <a:pPr marL="800100" lvl="1" indent="-342900">
              <a:buFont typeface="+mj-lt"/>
              <a:buAutoNum type="alphaLcParenR"/>
            </a:pPr>
            <a:r>
              <a:rPr lang="en-US" sz="2200" dirty="0" smtClean="0"/>
              <a:t>Media overlays</a:t>
            </a:r>
          </a:p>
          <a:p>
            <a:pPr marL="800100" lvl="1" indent="-342900">
              <a:buFont typeface="+mj-lt"/>
              <a:buAutoNum type="alphaLcParenR"/>
            </a:pPr>
            <a:r>
              <a:rPr lang="en-US" sz="2200" dirty="0" smtClean="0"/>
              <a:t>Text-to-speech tools</a:t>
            </a:r>
          </a:p>
          <a:p>
            <a:pPr marL="800100" lvl="1" indent="-342900">
              <a:buFont typeface="+mj-lt"/>
              <a:buAutoNum type="alphaLcParenR"/>
            </a:pPr>
            <a:r>
              <a:rPr lang="en-US" sz="2200" dirty="0" smtClean="0">
                <a:latin typeface="Consolas" pitchFamily="49" charset="0"/>
                <a:cs typeface="Consolas" pitchFamily="49" charset="0"/>
              </a:rPr>
              <a:t>&lt;switch&gt; </a:t>
            </a:r>
            <a:r>
              <a:rPr lang="en-US" sz="2200" dirty="0" smtClean="0"/>
              <a:t>and backwards compatibility</a:t>
            </a:r>
          </a:p>
          <a:p>
            <a:pPr marL="800100" lvl="1" indent="-342900">
              <a:buFont typeface="+mj-lt"/>
              <a:buAutoNum type="alphaLcParenR"/>
            </a:pPr>
            <a:r>
              <a:rPr lang="en-US" sz="2200" dirty="0" smtClean="0"/>
              <a:t>CSS changes</a:t>
            </a:r>
          </a:p>
          <a:p>
            <a:pPr marL="342900" indent="-342900">
              <a:buFont typeface="+mj-lt"/>
              <a:buAutoNum type="arabicPeriod"/>
            </a:pPr>
            <a:r>
              <a:rPr lang="en-US" sz="2200" dirty="0" smtClean="0"/>
              <a:t>Questions and (hopefully) answers!</a:t>
            </a:r>
            <a:endParaRPr lang="en-US" sz="2200" dirty="0"/>
          </a:p>
        </p:txBody>
      </p:sp>
    </p:spTree>
    <p:extLst>
      <p:ext uri="{BB962C8B-B14F-4D97-AF65-F5344CB8AC3E}">
        <p14:creationId xmlns="" xmlns:p14="http://schemas.microsoft.com/office/powerpoint/2010/main" val="17485616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HTML5 Support</a:t>
            </a:r>
            <a:r>
              <a:rPr lang="en-US" sz="3600" dirty="0" smtClean="0"/>
              <a:t>: </a:t>
            </a:r>
            <a:r>
              <a:rPr lang="en-US" sz="3600" dirty="0"/>
              <a:t>Unicode PUA </a:t>
            </a:r>
            <a:r>
              <a:rPr lang="en-US" sz="3600" dirty="0" smtClean="0"/>
              <a:t>restriction</a:t>
            </a:r>
            <a:endParaRPr lang="en-US" sz="3600" dirty="0"/>
          </a:p>
        </p:txBody>
      </p:sp>
      <p:sp>
        <p:nvSpPr>
          <p:cNvPr id="3" name="Content Placeholder 2"/>
          <p:cNvSpPr>
            <a:spLocks noGrp="1"/>
          </p:cNvSpPr>
          <p:nvPr>
            <p:ph idx="1"/>
          </p:nvPr>
        </p:nvSpPr>
        <p:spPr/>
        <p:txBody>
          <a:bodyPr/>
          <a:lstStyle/>
          <a:p>
            <a:r>
              <a:rPr lang="en-US" dirty="0" smtClean="0"/>
              <a:t>Private Use Area (PUA)</a:t>
            </a:r>
          </a:p>
          <a:p>
            <a:pPr lvl="1"/>
            <a:r>
              <a:rPr lang="en-US" dirty="0" smtClean="0"/>
              <a:t>Must reference an embedded font with the appropriate glyph </a:t>
            </a:r>
            <a:endParaRPr lang="en-US" dirty="0"/>
          </a:p>
        </p:txBody>
      </p:sp>
    </p:spTree>
    <p:extLst>
      <p:ext uri="{BB962C8B-B14F-4D97-AF65-F5344CB8AC3E}">
        <p14:creationId xmlns="" xmlns:p14="http://schemas.microsoft.com/office/powerpoint/2010/main" val="28770918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solidFill>
                  <a:srgbClr val="A5003F"/>
                </a:solidFill>
              </a:rPr>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Overlays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Provide a way to link audio content and text content together.</a:t>
            </a:r>
          </a:p>
          <a:p>
            <a:r>
              <a:rPr lang="en-US" sz="2800" dirty="0" smtClean="0"/>
              <a:t>While audio is playing, the related parts of the text have a CSS style applied to them.</a:t>
            </a:r>
          </a:p>
          <a:p>
            <a:r>
              <a:rPr lang="en-US" sz="2800" dirty="0" smtClean="0"/>
              <a:t>Video content may be supported in the future.</a:t>
            </a:r>
          </a:p>
          <a:p>
            <a:r>
              <a:rPr lang="en-US" sz="2800" dirty="0" smtClean="0"/>
              <a:t>Synchronization can be as granular as you want.</a:t>
            </a:r>
          </a:p>
          <a:p>
            <a:r>
              <a:rPr lang="en-US" sz="2800" dirty="0" smtClean="0"/>
              <a:t>"Should" </a:t>
            </a:r>
            <a:r>
              <a:rPr lang="en-US" sz="2800" dirty="0" smtClean="0"/>
              <a:t>be supported </a:t>
            </a:r>
            <a:r>
              <a:rPr lang="en-US" sz="2800" i="1" dirty="0" smtClean="0"/>
              <a:t>if</a:t>
            </a:r>
            <a:r>
              <a:rPr lang="en-US" sz="2800" dirty="0" smtClean="0"/>
              <a:t> audio is.</a:t>
            </a:r>
          </a:p>
          <a:p>
            <a:r>
              <a:rPr lang="en-US" sz="2800" dirty="0" smtClean="0"/>
              <a:t>Supported in XHTML and SVG documents, though results may be inconsistent in SVG.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Overlays: getting technical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Uses a subset of SMIL (Synchronized Multimedia Integration Language).</a:t>
            </a:r>
          </a:p>
          <a:p>
            <a:r>
              <a:rPr lang="en-US" dirty="0" smtClean="0"/>
              <a:t>Requires markup of each granular bit on content in the text document.</a:t>
            </a:r>
          </a:p>
          <a:p>
            <a:r>
              <a:rPr lang="en-US" dirty="0" smtClean="0"/>
              <a:t>SMIL uses track times and text markup to synchronize audio and text.</a:t>
            </a:r>
          </a:p>
          <a:p>
            <a:r>
              <a:rPr lang="en-US" dirty="0" smtClean="0"/>
              <a:t>Two main elements:</a:t>
            </a:r>
          </a:p>
          <a:p>
            <a:pPr lvl="1"/>
            <a:r>
              <a:rPr lang="en-US" dirty="0" smtClean="0"/>
              <a:t>&lt;par&gt;: things that happen in parallel</a:t>
            </a:r>
          </a:p>
          <a:p>
            <a:pPr lvl="1"/>
            <a:r>
              <a:rPr lang="en-US" dirty="0" smtClean="0"/>
              <a:t>&lt;</a:t>
            </a:r>
            <a:r>
              <a:rPr lang="en-US" dirty="0" err="1" smtClean="0"/>
              <a:t>seq</a:t>
            </a:r>
            <a:r>
              <a:rPr lang="en-US" dirty="0" smtClean="0"/>
              <a:t>&gt;: things that happen in sequence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0" name="Object 4"/>
          <p:cNvGraphicFramePr>
            <a:graphicFrameLocks noChangeAspect="1"/>
          </p:cNvGraphicFramePr>
          <p:nvPr/>
        </p:nvGraphicFramePr>
        <p:xfrm>
          <a:off x="1143000" y="82550"/>
          <a:ext cx="6617612" cy="4927600"/>
        </p:xfrm>
        <a:graphic>
          <a:graphicData uri="http://schemas.openxmlformats.org/presentationml/2006/ole">
            <p:oleObj spid="_x0000_s256008" name="Image" r:id="rId4" imgW="9942857" imgH="7403175" progId="Photoshop.Image.55">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nvGraphicFramePr>
        <p:xfrm>
          <a:off x="876657" y="133350"/>
          <a:ext cx="6889036" cy="4813300"/>
        </p:xfrm>
        <a:graphic>
          <a:graphicData uri="http://schemas.openxmlformats.org/presentationml/2006/ole">
            <p:oleObj spid="_x0000_s258056" name="Image" r:id="rId4" imgW="9942857" imgH="6946032" progId="Photoshop.Image.55">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other files</a:t>
            </a:r>
            <a:endParaRPr lang="en-US" dirty="0"/>
          </a:p>
        </p:txBody>
      </p:sp>
      <p:pic>
        <p:nvPicPr>
          <p:cNvPr id="52228" name="Picture 4" descr="F:\My Documents\Digital Bindery\epub3\presentation\overlay3.jpg"/>
          <p:cNvPicPr>
            <a:picLocks noChangeAspect="1" noChangeArrowheads="1"/>
          </p:cNvPicPr>
          <p:nvPr/>
        </p:nvPicPr>
        <p:blipFill>
          <a:blip r:embed="rId3" cstate="print"/>
          <a:srcRect/>
          <a:stretch>
            <a:fillRect/>
          </a:stretch>
        </p:blipFill>
        <p:spPr bwMode="auto">
          <a:xfrm>
            <a:off x="457200" y="1047750"/>
            <a:ext cx="8239124" cy="1837384"/>
          </a:xfrm>
          <a:prstGeom prst="rect">
            <a:avLst/>
          </a:prstGeom>
          <a:noFill/>
        </p:spPr>
      </p:pic>
      <p:pic>
        <p:nvPicPr>
          <p:cNvPr id="52230" name="Picture 6" descr="F:\My Documents\Digital Bindery\epub3\presentation\overlay4.jpg"/>
          <p:cNvPicPr>
            <a:picLocks noChangeAspect="1" noChangeArrowheads="1"/>
          </p:cNvPicPr>
          <p:nvPr/>
        </p:nvPicPr>
        <p:blipFill>
          <a:blip r:embed="rId4" cstate="print"/>
          <a:srcRect/>
          <a:stretch>
            <a:fillRect/>
          </a:stretch>
        </p:blipFill>
        <p:spPr bwMode="auto">
          <a:xfrm>
            <a:off x="1828800" y="3028950"/>
            <a:ext cx="5588001" cy="19431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Escapability</a:t>
            </a:r>
            <a:r>
              <a:rPr lang="en-US" dirty="0" smtClean="0"/>
              <a:t> and </a:t>
            </a:r>
            <a:r>
              <a:rPr lang="en-US" dirty="0" err="1" smtClean="0"/>
              <a:t>Skippability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Skippability</a:t>
            </a:r>
            <a:r>
              <a:rPr lang="en-US" dirty="0" smtClean="0"/>
              <a:t>: Skipping</a:t>
            </a:r>
            <a:r>
              <a:rPr lang="en-US" smtClean="0"/>
              <a:t>, e.g., </a:t>
            </a:r>
            <a:r>
              <a:rPr lang="en-US" dirty="0" smtClean="0"/>
              <a:t>all page numbers</a:t>
            </a:r>
          </a:p>
          <a:p>
            <a:r>
              <a:rPr lang="en-US" dirty="0" err="1" smtClean="0"/>
              <a:t>Escapability</a:t>
            </a:r>
            <a:r>
              <a:rPr lang="en-US" dirty="0" smtClean="0"/>
              <a:t>: Skipping an individual nested structure (like a sidebar)</a:t>
            </a:r>
          </a:p>
          <a:p>
            <a:r>
              <a:rPr lang="en-US" dirty="0" err="1" smtClean="0">
                <a:latin typeface="Consolas" pitchFamily="49" charset="0"/>
                <a:cs typeface="Consolas" pitchFamily="49" charset="0"/>
              </a:rPr>
              <a:t>epub:type</a:t>
            </a:r>
            <a:r>
              <a:rPr lang="en-US" dirty="0" smtClean="0"/>
              <a:t> is used to determine what gets skipped or escaped</a:t>
            </a:r>
          </a:p>
          <a:p>
            <a:r>
              <a:rPr lang="en-US" dirty="0" smtClean="0"/>
              <a:t>These require that </a:t>
            </a:r>
            <a:r>
              <a:rPr lang="en-US" dirty="0" smtClean="0">
                <a:latin typeface="Consolas" pitchFamily="49" charset="0"/>
                <a:cs typeface="Consolas" pitchFamily="49" charset="0"/>
              </a:rPr>
              <a:t>&lt;</a:t>
            </a:r>
            <a:r>
              <a:rPr lang="en-US" dirty="0" err="1" smtClean="0">
                <a:latin typeface="Consolas" pitchFamily="49" charset="0"/>
                <a:cs typeface="Consolas" pitchFamily="49" charset="0"/>
              </a:rPr>
              <a:t>seq</a:t>
            </a:r>
            <a:r>
              <a:rPr lang="en-US" dirty="0" smtClean="0">
                <a:latin typeface="Consolas" pitchFamily="49" charset="0"/>
                <a:cs typeface="Consolas" pitchFamily="49" charset="0"/>
              </a:rPr>
              <a:t>&gt;</a:t>
            </a:r>
            <a:r>
              <a:rPr lang="en-US" dirty="0" smtClean="0"/>
              <a:t>s be nested where appropriate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Overlays and embedded media</a:t>
            </a:r>
            <a:endParaRPr lang="en-US" dirty="0"/>
          </a:p>
        </p:txBody>
      </p:sp>
      <p:sp>
        <p:nvSpPr>
          <p:cNvPr id="3" name="Content Placeholder 2"/>
          <p:cNvSpPr>
            <a:spLocks noGrp="1"/>
          </p:cNvSpPr>
          <p:nvPr>
            <p:ph idx="1"/>
          </p:nvPr>
        </p:nvSpPr>
        <p:spPr>
          <a:xfrm>
            <a:off x="457200" y="1047750"/>
            <a:ext cx="8229600" cy="3733800"/>
          </a:xfrm>
        </p:spPr>
        <p:txBody>
          <a:bodyPr>
            <a:normAutofit fontScale="92500" lnSpcReduction="20000"/>
          </a:bodyPr>
          <a:lstStyle/>
          <a:p>
            <a:r>
              <a:rPr lang="en-US" sz="2800" dirty="0" smtClean="0"/>
              <a:t>Can be included, but don’t use scripts to control them, as they might conflict</a:t>
            </a:r>
          </a:p>
          <a:p>
            <a:r>
              <a:rPr lang="en-US" sz="2800" dirty="0" smtClean="0"/>
              <a:t>Audio or video that is referenced by </a:t>
            </a:r>
            <a:r>
              <a:rPr lang="en-US" sz="2800" dirty="0" err="1" smtClean="0">
                <a:latin typeface="Consolas" pitchFamily="49" charset="0"/>
                <a:cs typeface="Consolas" pitchFamily="49" charset="0"/>
              </a:rPr>
              <a:t>src</a:t>
            </a:r>
            <a:r>
              <a:rPr lang="en-US" sz="2800" dirty="0" smtClean="0">
                <a:latin typeface="Consolas" pitchFamily="49" charset="0"/>
                <a:cs typeface="Consolas" pitchFamily="49" charset="0"/>
              </a:rPr>
              <a:t>="…" </a:t>
            </a:r>
            <a:r>
              <a:rPr lang="en-US" sz="2800" dirty="0" smtClean="0"/>
              <a:t>has special rules:</a:t>
            </a:r>
          </a:p>
          <a:p>
            <a:pPr lvl="1"/>
            <a:r>
              <a:rPr lang="en-US" sz="2400" dirty="0" smtClean="0"/>
              <a:t>Controls have to be hidden during playback. Scripts, too.</a:t>
            </a:r>
          </a:p>
          <a:p>
            <a:pPr lvl="1"/>
            <a:r>
              <a:rPr lang="en-US" sz="2400" dirty="0" smtClean="0"/>
              <a:t>Media have to be in a stopped state, not </a:t>
            </a:r>
            <a:r>
              <a:rPr lang="en-US" sz="2400" dirty="0" err="1" smtClean="0"/>
              <a:t>autoplaying</a:t>
            </a:r>
            <a:r>
              <a:rPr lang="en-US" sz="2400" dirty="0" smtClean="0"/>
              <a:t>.</a:t>
            </a:r>
          </a:p>
          <a:p>
            <a:pPr lvl="1"/>
            <a:r>
              <a:rPr lang="en-US" sz="2400" dirty="0" smtClean="0"/>
              <a:t>Embedded media will only play as long as its text is active.</a:t>
            </a:r>
          </a:p>
          <a:p>
            <a:pPr lvl="1"/>
            <a:r>
              <a:rPr lang="en-US" sz="2400" dirty="0" smtClean="0"/>
              <a:t>The audio track needs two volume controls, one for the overlay and one for the embed.</a:t>
            </a:r>
          </a:p>
          <a:p>
            <a:pPr lvl="1"/>
            <a:r>
              <a:rPr lang="en-US" sz="2400" dirty="0" smtClean="0"/>
              <a:t>Embedded media have to end up in a stopped state.</a:t>
            </a:r>
          </a:p>
          <a:p>
            <a:pPr lvl="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solidFill>
                  <a:srgbClr val="A5003F"/>
                </a:solidFill>
              </a:rPr>
              <a:t>Text-to-speech tools</a:t>
            </a:r>
          </a:p>
          <a:p>
            <a:pPr marL="800100" lvl="1" indent="-342900">
              <a:buFont typeface="+mj-lt"/>
              <a:buAutoNum type="alphaLcParenR"/>
            </a:pPr>
            <a:r>
              <a:rPr lang="en-US" sz="2000" dirty="0" smtClean="0">
                <a:latin typeface="Consolas" pitchFamily="49" charset="0"/>
                <a:cs typeface="Consolas" pitchFamily="49" charset="0"/>
              </a:rPr>
              <a:t>&lt;switch&gt; </a:t>
            </a:r>
            <a:r>
              <a:rPr lang="en-US" sz="2000" dirty="0" smtClean="0"/>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we will be using:</a:t>
            </a:r>
            <a:endParaRPr lang="en-US" dirty="0"/>
          </a:p>
        </p:txBody>
      </p:sp>
      <p:sp>
        <p:nvSpPr>
          <p:cNvPr id="3" name="TextBox 2"/>
          <p:cNvSpPr txBox="1"/>
          <p:nvPr/>
        </p:nvSpPr>
        <p:spPr>
          <a:xfrm>
            <a:off x="457200" y="971550"/>
            <a:ext cx="7924800" cy="3785652"/>
          </a:xfrm>
          <a:prstGeom prst="rect">
            <a:avLst/>
          </a:prstGeom>
          <a:noFill/>
        </p:spPr>
        <p:txBody>
          <a:bodyPr wrap="square" numCol="2" rtlCol="0">
            <a:spAutoFit/>
          </a:bodyPr>
          <a:lstStyle/>
          <a:p>
            <a:pPr fontAlgn="base"/>
            <a:r>
              <a:rPr lang="en-US" dirty="0" smtClean="0"/>
              <a:t>A Text Editor</a:t>
            </a:r>
          </a:p>
          <a:p>
            <a:pPr lvl="1" fontAlgn="base"/>
            <a:r>
              <a:rPr lang="en-US" dirty="0" smtClean="0"/>
              <a:t>Notepad</a:t>
            </a:r>
            <a:r>
              <a:rPr lang="en-US" dirty="0"/>
              <a:t>++ </a:t>
            </a:r>
            <a:r>
              <a:rPr lang="en-US" dirty="0" smtClean="0"/>
              <a:t>(PC only)</a:t>
            </a:r>
          </a:p>
          <a:p>
            <a:pPr lvl="1" fontAlgn="base"/>
            <a:r>
              <a:rPr lang="en-US" dirty="0" err="1" smtClean="0"/>
              <a:t>Macpad</a:t>
            </a:r>
            <a:r>
              <a:rPr lang="en-US" dirty="0" smtClean="0"/>
              <a:t>++, </a:t>
            </a:r>
            <a:r>
              <a:rPr lang="en-US" dirty="0" err="1" smtClean="0"/>
              <a:t>Kod</a:t>
            </a:r>
            <a:r>
              <a:rPr lang="en-US" dirty="0" smtClean="0"/>
              <a:t>?</a:t>
            </a:r>
            <a:endParaRPr lang="en-US" dirty="0"/>
          </a:p>
          <a:p>
            <a:pPr fontAlgn="base"/>
            <a:endParaRPr lang="en-US" dirty="0" smtClean="0"/>
          </a:p>
          <a:p>
            <a:pPr fontAlgn="base"/>
            <a:r>
              <a:rPr lang="en-US" dirty="0" smtClean="0"/>
              <a:t>Epubcheck</a:t>
            </a:r>
            <a:endParaRPr lang="en-US" dirty="0"/>
          </a:p>
          <a:p>
            <a:pPr lvl="1" fontAlgn="base"/>
            <a:r>
              <a:rPr lang="en-US" dirty="0" smtClean="0">
                <a:hlinkClick r:id="rId3"/>
              </a:rPr>
              <a:t>epubcheck </a:t>
            </a:r>
            <a:endParaRPr lang="en-US" dirty="0" smtClean="0"/>
          </a:p>
          <a:p>
            <a:pPr lvl="1" fontAlgn="base"/>
            <a:r>
              <a:rPr lang="en-US" dirty="0" smtClean="0">
                <a:hlinkClick r:id="rId4"/>
              </a:rPr>
              <a:t>JDK 1.5+</a:t>
            </a:r>
            <a:endParaRPr lang="en-US" dirty="0" smtClean="0"/>
          </a:p>
          <a:p>
            <a:pPr lvl="1" fontAlgn="base"/>
            <a:r>
              <a:rPr lang="en-US" dirty="0" smtClean="0">
                <a:hlinkClick r:id="rId5"/>
              </a:rPr>
              <a:t>Apache Ant 1.6+</a:t>
            </a:r>
            <a:endParaRPr lang="en-US" dirty="0" smtClean="0"/>
          </a:p>
          <a:p>
            <a:pPr fontAlgn="base"/>
            <a:endParaRPr lang="en-US" dirty="0" smtClean="0">
              <a:solidFill>
                <a:schemeClr val="tx1">
                  <a:lumMod val="95000"/>
                  <a:lumOff val="5000"/>
                </a:schemeClr>
              </a:solidFill>
            </a:endParaRPr>
          </a:p>
          <a:p>
            <a:pPr fontAlgn="base"/>
            <a:r>
              <a:rPr lang="en-US" dirty="0" smtClean="0">
                <a:solidFill>
                  <a:schemeClr val="tx1">
                    <a:lumMod val="95000"/>
                    <a:lumOff val="5000"/>
                  </a:schemeClr>
                </a:solidFill>
              </a:rPr>
              <a:t>A Good Zipper-Upper</a:t>
            </a:r>
          </a:p>
          <a:p>
            <a:pPr lvl="1" fontAlgn="base"/>
            <a:r>
              <a:rPr lang="en-US" dirty="0" err="1" smtClean="0">
                <a:solidFill>
                  <a:schemeClr val="tx1">
                    <a:lumMod val="95000"/>
                    <a:lumOff val="5000"/>
                  </a:schemeClr>
                </a:solidFill>
              </a:rPr>
              <a:t>Winrar</a:t>
            </a:r>
            <a:endParaRPr lang="en-US" dirty="0" smtClean="0">
              <a:solidFill>
                <a:schemeClr val="tx1">
                  <a:lumMod val="95000"/>
                  <a:lumOff val="5000"/>
                </a:schemeClr>
              </a:solidFill>
            </a:endParaRPr>
          </a:p>
          <a:p>
            <a:pPr lvl="1" fontAlgn="base"/>
            <a:r>
              <a:rPr lang="en-US" dirty="0" err="1" smtClean="0">
                <a:solidFill>
                  <a:schemeClr val="tx1">
                    <a:lumMod val="95000"/>
                    <a:lumOff val="5000"/>
                  </a:schemeClr>
                </a:solidFill>
              </a:rPr>
              <a:t>Infozip</a:t>
            </a:r>
            <a:endParaRPr lang="en-US" dirty="0">
              <a:solidFill>
                <a:schemeClr val="tx1">
                  <a:lumMod val="95000"/>
                  <a:lumOff val="5000"/>
                </a:schemeClr>
              </a:solidFill>
            </a:endParaRPr>
          </a:p>
          <a:p>
            <a:pPr fontAlgn="base"/>
            <a:endParaRPr lang="en-US" dirty="0" smtClean="0">
              <a:solidFill>
                <a:schemeClr val="tx1">
                  <a:lumMod val="95000"/>
                  <a:lumOff val="5000"/>
                </a:schemeClr>
              </a:solidFill>
            </a:endParaRPr>
          </a:p>
          <a:p>
            <a:pPr fontAlgn="base"/>
            <a:r>
              <a:rPr lang="en-US" dirty="0" smtClean="0">
                <a:solidFill>
                  <a:schemeClr val="tx1">
                    <a:lumMod val="95000"/>
                    <a:lumOff val="5000"/>
                  </a:schemeClr>
                </a:solidFill>
              </a:rPr>
              <a:t>Browser(s) that </a:t>
            </a:r>
            <a:r>
              <a:rPr lang="en-US" dirty="0">
                <a:solidFill>
                  <a:schemeClr val="tx1">
                    <a:lumMod val="95000"/>
                    <a:lumOff val="5000"/>
                  </a:schemeClr>
                </a:solidFill>
              </a:rPr>
              <a:t>support </a:t>
            </a:r>
          </a:p>
          <a:p>
            <a:pPr lvl="1" fontAlgn="base"/>
            <a:r>
              <a:rPr lang="en-US" dirty="0" smtClean="0">
                <a:solidFill>
                  <a:schemeClr val="tx1">
                    <a:lumMod val="95000"/>
                    <a:lumOff val="5000"/>
                  </a:schemeClr>
                </a:solidFill>
              </a:rPr>
              <a:t>HTML5</a:t>
            </a:r>
          </a:p>
          <a:p>
            <a:pPr lvl="1" fontAlgn="base"/>
            <a:r>
              <a:rPr lang="en-US" dirty="0" smtClean="0">
                <a:solidFill>
                  <a:schemeClr val="tx1">
                    <a:lumMod val="95000"/>
                    <a:lumOff val="5000"/>
                  </a:schemeClr>
                </a:solidFill>
              </a:rPr>
              <a:t>CSS3</a:t>
            </a:r>
          </a:p>
          <a:p>
            <a:pPr lvl="1" fontAlgn="base"/>
            <a:r>
              <a:rPr lang="en-US" dirty="0" err="1" smtClean="0">
                <a:solidFill>
                  <a:schemeClr val="tx1">
                    <a:lumMod val="95000"/>
                    <a:lumOff val="5000"/>
                  </a:schemeClr>
                </a:solidFill>
              </a:rPr>
              <a:t>MathML</a:t>
            </a:r>
            <a:r>
              <a:rPr lang="en-US" dirty="0" smtClean="0">
                <a:solidFill>
                  <a:schemeClr val="tx1">
                    <a:lumMod val="95000"/>
                    <a:lumOff val="5000"/>
                  </a:schemeClr>
                </a:solidFill>
              </a:rPr>
              <a:t> </a:t>
            </a:r>
            <a:r>
              <a:rPr lang="en-US" dirty="0">
                <a:solidFill>
                  <a:schemeClr val="tx1">
                    <a:lumMod val="95000"/>
                    <a:lumOff val="5000"/>
                  </a:schemeClr>
                </a:solidFill>
              </a:rPr>
              <a:t>(</a:t>
            </a:r>
            <a:r>
              <a:rPr lang="en-US" dirty="0" smtClean="0">
                <a:solidFill>
                  <a:schemeClr val="tx1">
                    <a:lumMod val="95000"/>
                    <a:lumOff val="5000"/>
                  </a:schemeClr>
                </a:solidFill>
              </a:rPr>
              <a:t>plugins/native)</a:t>
            </a:r>
          </a:p>
          <a:p>
            <a:pPr lvl="1" fontAlgn="base"/>
            <a:r>
              <a:rPr lang="en-US" dirty="0" err="1" smtClean="0">
                <a:solidFill>
                  <a:schemeClr val="tx1">
                    <a:lumMod val="95000"/>
                    <a:lumOff val="5000"/>
                  </a:schemeClr>
                </a:solidFill>
              </a:rPr>
              <a:t>Javascript</a:t>
            </a:r>
            <a:endParaRPr lang="en-US" dirty="0">
              <a:solidFill>
                <a:schemeClr val="tx1">
                  <a:lumMod val="95000"/>
                  <a:lumOff val="5000"/>
                </a:schemeClr>
              </a:solidFill>
            </a:endParaRPr>
          </a:p>
          <a:p>
            <a:pPr fontAlgn="base"/>
            <a:endParaRPr lang="en-US" dirty="0" smtClean="0">
              <a:solidFill>
                <a:schemeClr val="tx1">
                  <a:lumMod val="95000"/>
                  <a:lumOff val="5000"/>
                </a:schemeClr>
              </a:solidFill>
            </a:endParaRPr>
          </a:p>
          <a:p>
            <a:pPr fontAlgn="base"/>
            <a:r>
              <a:rPr lang="en-US" dirty="0" smtClean="0">
                <a:solidFill>
                  <a:schemeClr val="tx1">
                    <a:lumMod val="95000"/>
                    <a:lumOff val="5000"/>
                  </a:schemeClr>
                </a:solidFill>
              </a:rPr>
              <a:t>Reference Materials</a:t>
            </a:r>
            <a:endParaRPr lang="en-US" dirty="0">
              <a:solidFill>
                <a:schemeClr val="tx1">
                  <a:lumMod val="95000"/>
                  <a:lumOff val="5000"/>
                </a:schemeClr>
              </a:solidFill>
            </a:endParaRPr>
          </a:p>
          <a:p>
            <a:pPr lvl="1" fontAlgn="base"/>
            <a:r>
              <a:rPr lang="en-US" dirty="0" smtClean="0">
                <a:solidFill>
                  <a:schemeClr val="tx1">
                    <a:lumMod val="95000"/>
                    <a:lumOff val="5000"/>
                  </a:schemeClr>
                </a:solidFill>
                <a:hlinkClick r:id="rId6"/>
              </a:rPr>
              <a:t>EPUB 3.0 Specifications</a:t>
            </a:r>
            <a:endParaRPr lang="en-US" dirty="0">
              <a:solidFill>
                <a:schemeClr val="tx1">
                  <a:lumMod val="95000"/>
                  <a:lumOff val="5000"/>
                </a:schemeClr>
              </a:solidFill>
            </a:endParaRPr>
          </a:p>
          <a:p>
            <a:pPr lvl="1" fontAlgn="base"/>
            <a:r>
              <a:rPr lang="en-US" dirty="0" smtClean="0">
                <a:solidFill>
                  <a:schemeClr val="tx1">
                    <a:lumMod val="95000"/>
                    <a:lumOff val="5000"/>
                  </a:schemeClr>
                </a:solidFill>
                <a:hlinkClick r:id="rId7"/>
              </a:rPr>
              <a:t>W3C specifications</a:t>
            </a:r>
            <a:endParaRPr lang="en-US" dirty="0">
              <a:solidFill>
                <a:schemeClr val="tx1">
                  <a:lumMod val="95000"/>
                  <a:lumOff val="5000"/>
                </a:schemeClr>
              </a:solidFill>
            </a:endParaRPr>
          </a:p>
          <a:p>
            <a:pPr lvl="1" fontAlgn="base"/>
            <a:endParaRPr lang="en-US" dirty="0" smtClean="0">
              <a:solidFill>
                <a:schemeClr val="tx1">
                  <a:lumMod val="95000"/>
                  <a:lumOff val="5000"/>
                </a:schemeClr>
              </a:solidFill>
            </a:endParaRPr>
          </a:p>
          <a:p>
            <a:pPr fontAlgn="base"/>
            <a:r>
              <a:rPr lang="en-US" dirty="0" smtClean="0">
                <a:solidFill>
                  <a:schemeClr val="tx1">
                    <a:lumMod val="95000"/>
                    <a:lumOff val="5000"/>
                  </a:schemeClr>
                </a:solidFill>
              </a:rPr>
              <a:t>www.digitalbindery.com</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17485616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to Speech facilities</a:t>
            </a:r>
            <a:endParaRPr lang="en-US" dirty="0"/>
          </a:p>
        </p:txBody>
      </p:sp>
      <p:sp>
        <p:nvSpPr>
          <p:cNvPr id="3" name="Content Placeholder 2"/>
          <p:cNvSpPr>
            <a:spLocks noGrp="1"/>
          </p:cNvSpPr>
          <p:nvPr>
            <p:ph idx="1"/>
          </p:nvPr>
        </p:nvSpPr>
        <p:spPr/>
        <p:txBody>
          <a:bodyPr/>
          <a:lstStyle/>
          <a:p>
            <a:r>
              <a:rPr lang="en-US" dirty="0" smtClean="0"/>
              <a:t>Pronunciation Lexicons</a:t>
            </a:r>
          </a:p>
          <a:p>
            <a:pPr lvl="1"/>
            <a:r>
              <a:rPr lang="en-US" dirty="0" smtClean="0"/>
              <a:t>Apply rules to the entire document</a:t>
            </a:r>
          </a:p>
          <a:p>
            <a:r>
              <a:rPr lang="en-US" smtClean="0"/>
              <a:t>Inline SSML (Synthesized Speech Markup Language)</a:t>
            </a:r>
            <a:endParaRPr lang="en-US" dirty="0" smtClean="0"/>
          </a:p>
          <a:p>
            <a:pPr lvl="1"/>
            <a:r>
              <a:rPr lang="en-US" dirty="0" smtClean="0"/>
              <a:t>Apply rules to specific instances</a:t>
            </a:r>
          </a:p>
          <a:p>
            <a:r>
              <a:rPr lang="en-US" dirty="0" smtClean="0"/>
              <a:t>CSS Speech Features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SSML</a:t>
            </a:r>
            <a:br>
              <a:rPr lang="en-US" dirty="0" smtClean="0"/>
            </a:br>
            <a:endParaRPr lang="en-US" sz="2200" dirty="0"/>
          </a:p>
        </p:txBody>
      </p:sp>
      <p:sp>
        <p:nvSpPr>
          <p:cNvPr id="3" name="Content Placeholder 2"/>
          <p:cNvSpPr>
            <a:spLocks noGrp="1"/>
          </p:cNvSpPr>
          <p:nvPr>
            <p:ph idx="1"/>
          </p:nvPr>
        </p:nvSpPr>
        <p:spPr/>
        <p:txBody>
          <a:bodyPr/>
          <a:lstStyle/>
          <a:p>
            <a:r>
              <a:rPr lang="en-US" dirty="0" err="1" smtClean="0"/>
              <a:t>ssml:alphabet</a:t>
            </a:r>
            <a:endParaRPr lang="en-US" dirty="0" smtClean="0"/>
          </a:p>
          <a:p>
            <a:pPr lvl="1"/>
            <a:r>
              <a:rPr lang="en-US" dirty="0" smtClean="0"/>
              <a:t>Specifies which phonemic/phonetic alphabet is being used to represent pronunciation</a:t>
            </a:r>
          </a:p>
          <a:p>
            <a:r>
              <a:rPr lang="en-US" dirty="0" err="1" smtClean="0"/>
              <a:t>ssml:ph</a:t>
            </a:r>
            <a:endParaRPr lang="en-US" dirty="0" smtClean="0"/>
          </a:p>
          <a:p>
            <a:pPr lvl="1"/>
            <a:r>
              <a:rPr lang="en-US" dirty="0" smtClean="0"/>
              <a:t>Uses that alphabet to specify pronunciation</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of PLS</a:t>
            </a:r>
            <a:endParaRPr lang="en-US" dirty="0"/>
          </a:p>
        </p:txBody>
      </p:sp>
      <p:sp>
        <p:nvSpPr>
          <p:cNvPr id="3" name="Content Placeholder 2"/>
          <p:cNvSpPr>
            <a:spLocks noGrp="1"/>
          </p:cNvSpPr>
          <p:nvPr>
            <p:ph idx="1"/>
          </p:nvPr>
        </p:nvSpPr>
        <p:spPr>
          <a:xfrm>
            <a:off x="457200" y="1200151"/>
            <a:ext cx="5486400" cy="3394472"/>
          </a:xfrm>
        </p:spPr>
        <p:txBody>
          <a:bodyPr/>
          <a:lstStyle/>
          <a:p>
            <a:r>
              <a:rPr lang="en-US" dirty="0" smtClean="0"/>
              <a:t>Grapheme: specifies how the word is written</a:t>
            </a:r>
          </a:p>
          <a:p>
            <a:r>
              <a:rPr lang="en-US" dirty="0" smtClean="0"/>
              <a:t>Phoneme: specifies how the word is pronounced</a:t>
            </a:r>
          </a:p>
          <a:p>
            <a:r>
              <a:rPr lang="en-US" dirty="0" smtClean="0"/>
              <a:t>Lexeme: ties together grapheme and phoneme</a:t>
            </a:r>
            <a:endParaRPr lang="en-US" dirty="0"/>
          </a:p>
        </p:txBody>
      </p:sp>
      <p:sp>
        <p:nvSpPr>
          <p:cNvPr id="4" name="TextBox 3"/>
          <p:cNvSpPr txBox="1"/>
          <p:nvPr/>
        </p:nvSpPr>
        <p:spPr>
          <a:xfrm>
            <a:off x="6248400" y="1276350"/>
            <a:ext cx="2514600" cy="2308324"/>
          </a:xfrm>
          <a:prstGeom prst="rect">
            <a:avLst/>
          </a:prstGeom>
          <a:noFill/>
        </p:spPr>
        <p:txBody>
          <a:bodyPr wrap="square" rtlCol="0">
            <a:spAutoFit/>
          </a:bodyPr>
          <a:lstStyle/>
          <a:p>
            <a:r>
              <a:rPr lang="en-US" sz="2400" dirty="0" smtClean="0">
                <a:solidFill>
                  <a:srgbClr val="005C80"/>
                </a:solidFill>
              </a:rPr>
              <a:t>&lt;lexicon&gt;</a:t>
            </a:r>
          </a:p>
          <a:p>
            <a:r>
              <a:rPr lang="en-US" sz="2400" dirty="0" smtClean="0">
                <a:solidFill>
                  <a:srgbClr val="005C80"/>
                </a:solidFill>
              </a:rPr>
              <a:t>    &lt;lexeme&gt;</a:t>
            </a:r>
          </a:p>
          <a:p>
            <a:r>
              <a:rPr lang="en-US" sz="2400" dirty="0" smtClean="0">
                <a:solidFill>
                  <a:srgbClr val="005C80"/>
                </a:solidFill>
              </a:rPr>
              <a:t>        &lt;grapheme/&gt;</a:t>
            </a:r>
          </a:p>
          <a:p>
            <a:r>
              <a:rPr lang="en-US" sz="2400" dirty="0" smtClean="0">
                <a:solidFill>
                  <a:srgbClr val="005C80"/>
                </a:solidFill>
              </a:rPr>
              <a:t>        &lt;phoneme/&gt;</a:t>
            </a:r>
          </a:p>
          <a:p>
            <a:r>
              <a:rPr lang="en-US" sz="2400" dirty="0" smtClean="0">
                <a:solidFill>
                  <a:srgbClr val="005C80"/>
                </a:solidFill>
              </a:rPr>
              <a:t>    &lt;/lexeme&gt;</a:t>
            </a:r>
          </a:p>
          <a:p>
            <a:r>
              <a:rPr lang="en-US" sz="2400" dirty="0" smtClean="0">
                <a:solidFill>
                  <a:srgbClr val="005C80"/>
                </a:solidFill>
              </a:rPr>
              <a:t>&lt;/lexicon&gt;</a:t>
            </a:r>
            <a:endParaRPr lang="en-US" sz="2400" dirty="0">
              <a:solidFill>
                <a:srgbClr val="005C8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a PLS</a:t>
            </a:r>
            <a:endParaRPr lang="en-US" dirty="0"/>
          </a:p>
        </p:txBody>
      </p:sp>
      <p:sp>
        <p:nvSpPr>
          <p:cNvPr id="3" name="Content Placeholder 2"/>
          <p:cNvSpPr>
            <a:spLocks noGrp="1"/>
          </p:cNvSpPr>
          <p:nvPr>
            <p:ph idx="1"/>
          </p:nvPr>
        </p:nvSpPr>
        <p:spPr/>
        <p:txBody>
          <a:bodyPr>
            <a:normAutofit/>
          </a:bodyPr>
          <a:lstStyle/>
          <a:p>
            <a:pPr>
              <a:buNone/>
            </a:pPr>
            <a:r>
              <a:rPr lang="en-US" sz="2400" dirty="0" smtClean="0"/>
              <a:t>&lt;html&gt;</a:t>
            </a:r>
          </a:p>
          <a:p>
            <a:pPr>
              <a:buNone/>
            </a:pPr>
            <a:r>
              <a:rPr lang="en-US" sz="2400" dirty="0" smtClean="0"/>
              <a:t>	&lt;head&gt;</a:t>
            </a:r>
          </a:p>
          <a:p>
            <a:pPr>
              <a:buNone/>
            </a:pPr>
            <a:r>
              <a:rPr lang="en-US" sz="2400" dirty="0" smtClean="0"/>
              <a:t>		&lt;link </a:t>
            </a:r>
            <a:r>
              <a:rPr lang="en-US" sz="2400" dirty="0" err="1" smtClean="0"/>
              <a:t>rel</a:t>
            </a:r>
            <a:r>
              <a:rPr lang="en-US" sz="2400" dirty="0" smtClean="0"/>
              <a:t>="pronunciation" </a:t>
            </a:r>
            <a:r>
              <a:rPr lang="en-US" sz="2400" dirty="0" smtClean="0"/>
              <a:t>type</a:t>
            </a:r>
            <a:r>
              <a:rPr lang="en-US" sz="2400" dirty="0" smtClean="0"/>
              <a:t>="application/</a:t>
            </a:r>
            <a:r>
              <a:rPr lang="en-US" sz="2400" dirty="0" err="1" smtClean="0"/>
              <a:t>pls+xml</a:t>
            </a:r>
            <a:r>
              <a:rPr lang="en-US" sz="2400" dirty="0" smtClean="0"/>
              <a:t>" </a:t>
            </a:r>
            <a:r>
              <a:rPr lang="en-US" sz="2400" dirty="0" err="1" smtClean="0"/>
              <a:t>hreflang</a:t>
            </a:r>
            <a:r>
              <a:rPr lang="en-US" sz="2400" dirty="0" smtClean="0"/>
              <a:t>="…" </a:t>
            </a:r>
            <a:r>
              <a:rPr lang="en-US" sz="2400" dirty="0" err="1" smtClean="0"/>
              <a:t>href</a:t>
            </a:r>
            <a:r>
              <a:rPr lang="en-US" sz="2400" dirty="0" smtClean="0"/>
              <a:t>="speech/file.pls"/&gt;</a:t>
            </a:r>
            <a:endParaRPr lang="en-US" sz="2400" dirty="0" smtClean="0"/>
          </a:p>
          <a:p>
            <a:pPr>
              <a:buNone/>
            </a:pPr>
            <a:r>
              <a:rPr lang="en-US" sz="2400" dirty="0" smtClean="0"/>
              <a:t>	&lt;/head&gt;</a:t>
            </a:r>
          </a:p>
          <a:p>
            <a:pPr>
              <a:buNone/>
            </a:pPr>
            <a:r>
              <a:rPr lang="en-US" sz="2400" dirty="0" smtClean="0"/>
              <a:t>	…</a:t>
            </a:r>
          </a:p>
          <a:p>
            <a:pPr>
              <a:buNone/>
            </a:pPr>
            <a:r>
              <a:rPr lang="en-US" sz="2400" dirty="0" smtClean="0"/>
              <a:t>&lt;/html&gt;</a:t>
            </a:r>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Speech Properties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cue: plays sound clips before or after </a:t>
            </a:r>
          </a:p>
          <a:p>
            <a:r>
              <a:rPr lang="en-US" dirty="0" smtClean="0"/>
              <a:t>pause: silence before or after, like padding</a:t>
            </a:r>
          </a:p>
          <a:p>
            <a:r>
              <a:rPr lang="en-US" dirty="0" smtClean="0"/>
              <a:t>rest: silence before or after, like margin</a:t>
            </a:r>
          </a:p>
          <a:p>
            <a:r>
              <a:rPr lang="en-US" dirty="0" smtClean="0"/>
              <a:t>speak: turns aural rendering on or off</a:t>
            </a:r>
          </a:p>
          <a:p>
            <a:r>
              <a:rPr lang="en-US" dirty="0" smtClean="0"/>
              <a:t>speak-as: many options for rendering numbers, spelling, and punctuation</a:t>
            </a:r>
          </a:p>
          <a:p>
            <a:r>
              <a:rPr lang="en-US" dirty="0" smtClean="0"/>
              <a:t>voice-family: specify age, gender, specific voice instance, etc.</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85750"/>
            <a:ext cx="6629400" cy="4401205"/>
          </a:xfrm>
          <a:prstGeom prst="rect">
            <a:avLst/>
          </a:prstGeom>
          <a:noFill/>
        </p:spPr>
        <p:txBody>
          <a:bodyPr wrap="square" rtlCol="0">
            <a:spAutoFit/>
          </a:bodyPr>
          <a:lstStyle/>
          <a:p>
            <a:pPr marL="342900" indent="-342900">
              <a:buFont typeface="+mj-lt"/>
              <a:buAutoNum type="arabicPeriod"/>
            </a:pPr>
            <a:r>
              <a:rPr lang="en-US" sz="2000" dirty="0" smtClean="0"/>
              <a:t>A basic introduction to </a:t>
            </a:r>
            <a:r>
              <a:rPr lang="en-US" sz="2000" dirty="0" err="1" smtClean="0"/>
              <a:t>epub</a:t>
            </a:r>
            <a:r>
              <a:rPr lang="en-US" sz="2000" dirty="0" smtClean="0"/>
              <a:t> and what’s new in 3.0</a:t>
            </a:r>
          </a:p>
          <a:p>
            <a:pPr marL="342900" indent="-342900">
              <a:buFont typeface="+mj-lt"/>
              <a:buAutoNum type="arabicPeriod"/>
            </a:pPr>
            <a:r>
              <a:rPr lang="en-US" sz="2000" dirty="0" smtClean="0"/>
              <a:t>Review of tools and files we’ll be using</a:t>
            </a:r>
          </a:p>
          <a:p>
            <a:pPr marL="342900" indent="-342900">
              <a:buFont typeface="+mj-lt"/>
              <a:buAutoNum type="arabicPeriod"/>
            </a:pPr>
            <a:r>
              <a:rPr lang="en-US" sz="2000" dirty="0" smtClean="0"/>
              <a:t>Dissection of an </a:t>
            </a:r>
            <a:r>
              <a:rPr lang="en-US" sz="2000" dirty="0" err="1" smtClean="0"/>
              <a:t>epub</a:t>
            </a:r>
            <a:r>
              <a:rPr lang="en-US" sz="2000" dirty="0" smtClean="0"/>
              <a:t> 2.0 file</a:t>
            </a:r>
          </a:p>
          <a:p>
            <a:pPr marL="342900" indent="-342900">
              <a:buFont typeface="+mj-lt"/>
              <a:buAutoNum type="arabicPeriod"/>
            </a:pPr>
            <a:r>
              <a:rPr lang="en-US" sz="2000" dirty="0" smtClean="0">
                <a:solidFill>
                  <a:srgbClr val="A5003F"/>
                </a:solidFill>
              </a:rPr>
              <a:t>Conversion of </a:t>
            </a:r>
            <a:r>
              <a:rPr lang="en-US" sz="2000" dirty="0" err="1" smtClean="0">
                <a:solidFill>
                  <a:srgbClr val="A5003F"/>
                </a:solidFill>
              </a:rPr>
              <a:t>epub</a:t>
            </a:r>
            <a:r>
              <a:rPr lang="en-US" sz="2000" dirty="0" smtClean="0">
                <a:solidFill>
                  <a:srgbClr val="A5003F"/>
                </a:solidFill>
              </a:rPr>
              <a:t> 2.0 to </a:t>
            </a:r>
            <a:r>
              <a:rPr lang="en-US" sz="2000" dirty="0" err="1" smtClean="0">
                <a:solidFill>
                  <a:srgbClr val="A5003F"/>
                </a:solidFill>
              </a:rPr>
              <a:t>epub</a:t>
            </a:r>
            <a:r>
              <a:rPr lang="en-US" sz="2000" dirty="0" smtClean="0">
                <a:solidFill>
                  <a:srgbClr val="A5003F"/>
                </a:solidFill>
              </a:rPr>
              <a:t> 3.0 (3pub to its friends)</a:t>
            </a:r>
          </a:p>
          <a:p>
            <a:pPr marL="800100" lvl="1" indent="-342900">
              <a:buFont typeface="+mj-lt"/>
              <a:buAutoNum type="alphaLcParenR"/>
            </a:pPr>
            <a:r>
              <a:rPr lang="en-US" sz="2000" dirty="0" smtClean="0"/>
              <a:t>Overall structural changes</a:t>
            </a:r>
          </a:p>
          <a:p>
            <a:pPr marL="800100" lvl="1" indent="-342900">
              <a:buFont typeface="+mj-lt"/>
              <a:buAutoNum type="alphaLcParenR"/>
            </a:pPr>
            <a:r>
              <a:rPr lang="en-US" sz="2000" dirty="0" smtClean="0"/>
              <a:t>New semantic information</a:t>
            </a:r>
          </a:p>
          <a:p>
            <a:pPr marL="800100" lvl="1" indent="-342900">
              <a:buFont typeface="+mj-lt"/>
              <a:buAutoNum type="alphaLcParenR"/>
            </a:pPr>
            <a:r>
              <a:rPr lang="en-US" sz="2000" dirty="0" smtClean="0"/>
              <a:t>HTML5</a:t>
            </a:r>
          </a:p>
          <a:p>
            <a:pPr marL="800100" lvl="1" indent="-342900">
              <a:buFont typeface="+mj-lt"/>
              <a:buAutoNum type="alphaLcParenR"/>
            </a:pPr>
            <a:r>
              <a:rPr lang="en-US" sz="2000" dirty="0" smtClean="0"/>
              <a:t>Media overlays</a:t>
            </a:r>
          </a:p>
          <a:p>
            <a:pPr marL="800100" lvl="1" indent="-342900">
              <a:buFont typeface="+mj-lt"/>
              <a:buAutoNum type="alphaLcParenR"/>
            </a:pPr>
            <a:r>
              <a:rPr lang="en-US" sz="2000" dirty="0" smtClean="0"/>
              <a:t>Text-to-speech tools</a:t>
            </a:r>
          </a:p>
          <a:p>
            <a:pPr marL="800100" lvl="1" indent="-342900">
              <a:buFont typeface="+mj-lt"/>
              <a:buAutoNum type="alphaLcParenR"/>
            </a:pPr>
            <a:r>
              <a:rPr lang="en-US" sz="2000" dirty="0" smtClean="0">
                <a:solidFill>
                  <a:srgbClr val="A5003F"/>
                </a:solidFill>
                <a:latin typeface="Consolas" pitchFamily="49" charset="0"/>
                <a:cs typeface="Consolas" pitchFamily="49" charset="0"/>
              </a:rPr>
              <a:t>&lt;switch&gt; </a:t>
            </a:r>
            <a:r>
              <a:rPr lang="en-US" sz="2000" dirty="0" smtClean="0">
                <a:solidFill>
                  <a:srgbClr val="A5003F"/>
                </a:solidFill>
              </a:rPr>
              <a:t>and backwards compatibility</a:t>
            </a:r>
          </a:p>
          <a:p>
            <a:pPr marL="800100" lvl="1" indent="-342900">
              <a:buFont typeface="+mj-lt"/>
              <a:buAutoNum type="alphaLcParenR"/>
            </a:pPr>
            <a:r>
              <a:rPr lang="en-US" sz="2000" dirty="0" smtClean="0"/>
              <a:t>Canonical Fragment Identifiers </a:t>
            </a:r>
          </a:p>
          <a:p>
            <a:pPr marL="800100" lvl="1" indent="-342900">
              <a:buFont typeface="+mj-lt"/>
              <a:buAutoNum type="alphaLcParenR"/>
            </a:pPr>
            <a:r>
              <a:rPr lang="en-US" sz="2000" dirty="0" smtClean="0"/>
              <a:t>Scripting</a:t>
            </a:r>
          </a:p>
          <a:p>
            <a:pPr marL="800100" lvl="1" indent="-342900">
              <a:buFont typeface="+mj-lt"/>
              <a:buAutoNum type="alphaLcParenR"/>
            </a:pPr>
            <a:r>
              <a:rPr lang="en-US" sz="2000" dirty="0" smtClean="0"/>
              <a:t>CSS changes</a:t>
            </a:r>
          </a:p>
          <a:p>
            <a:pPr marL="342900" indent="-342900">
              <a:buFont typeface="+mj-lt"/>
              <a:buAutoNum type="arabicPeriod"/>
            </a:pPr>
            <a:r>
              <a:rPr lang="en-US" sz="2000" dirty="0" smtClean="0"/>
              <a:t>Questions and (hopefully) answers!</a:t>
            </a:r>
            <a:endParaRPr lang="en-US" sz="2000" dirty="0"/>
          </a:p>
        </p:txBody>
      </p:sp>
    </p:spTree>
    <p:extLst>
      <p:ext uri="{BB962C8B-B14F-4D97-AF65-F5344CB8AC3E}">
        <p14:creationId xmlns="" xmlns:p14="http://schemas.microsoft.com/office/powerpoint/2010/main" val="34094955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HTML5 Support</a:t>
            </a:r>
            <a:r>
              <a:rPr lang="en-US" dirty="0" smtClean="0"/>
              <a:t>: </a:t>
            </a:r>
            <a:r>
              <a:rPr lang="en-US" dirty="0" err="1" smtClean="0"/>
              <a:t>epub:switch</a:t>
            </a:r>
            <a:r>
              <a:rPr lang="en-US" dirty="0" smtClean="0"/>
              <a:t> </a:t>
            </a:r>
            <a:endParaRPr lang="en-US" dirty="0"/>
          </a:p>
        </p:txBody>
      </p:sp>
      <p:sp>
        <p:nvSpPr>
          <p:cNvPr id="3" name="Content Placeholder 2"/>
          <p:cNvSpPr>
            <a:spLocks noGrp="1"/>
          </p:cNvSpPr>
          <p:nvPr>
            <p:ph idx="1"/>
          </p:nvPr>
        </p:nvSpPr>
        <p:spPr>
          <a:xfrm>
            <a:off x="152400" y="1200150"/>
            <a:ext cx="8839200" cy="3886199"/>
          </a:xfrm>
        </p:spPr>
        <p:txBody>
          <a:bodyPr>
            <a:normAutofit fontScale="55000" lnSpcReduction="20000"/>
          </a:bodyPr>
          <a:lstStyle/>
          <a:p>
            <a:pPr marL="0" indent="0" fontAlgn="base">
              <a:buNone/>
            </a:pPr>
            <a:r>
              <a:rPr lang="en-US" dirty="0" smtClean="0"/>
              <a:t>Definition:</a:t>
            </a:r>
          </a:p>
          <a:p>
            <a:pPr fontAlgn="base"/>
            <a:r>
              <a:rPr lang="en-US" dirty="0" smtClean="0"/>
              <a:t>Conditional </a:t>
            </a:r>
            <a:r>
              <a:rPr lang="en-US" dirty="0"/>
              <a:t>insertion of XML content (IF you have the ability to do X, do X; ELSE, do Y</a:t>
            </a:r>
            <a:r>
              <a:rPr lang="en-US" dirty="0" smtClean="0"/>
              <a:t>).</a:t>
            </a:r>
          </a:p>
          <a:p>
            <a:pPr marL="0" indent="0" fontAlgn="base">
              <a:buNone/>
            </a:pPr>
            <a:endParaRPr lang="en-US" dirty="0" smtClean="0"/>
          </a:p>
          <a:p>
            <a:pPr marL="0" indent="0" fontAlgn="base">
              <a:buNone/>
            </a:pPr>
            <a:r>
              <a:rPr lang="en-US" dirty="0" smtClean="0"/>
              <a:t>Uses</a:t>
            </a:r>
          </a:p>
          <a:p>
            <a:pPr fontAlgn="base"/>
            <a:r>
              <a:rPr lang="en-US" dirty="0" smtClean="0"/>
              <a:t>Scripting </a:t>
            </a:r>
            <a:r>
              <a:rPr lang="en-US" dirty="0"/>
              <a:t>and experimentation</a:t>
            </a:r>
          </a:p>
          <a:p>
            <a:pPr fontAlgn="base"/>
            <a:r>
              <a:rPr lang="en-US" dirty="0"/>
              <a:t>Targeting specific devices/software</a:t>
            </a:r>
          </a:p>
          <a:p>
            <a:pPr fontAlgn="base"/>
            <a:r>
              <a:rPr lang="en-US" dirty="0"/>
              <a:t>Backwards compatibility </a:t>
            </a:r>
            <a:endParaRPr lang="en-US" dirty="0" smtClean="0"/>
          </a:p>
          <a:p>
            <a:pPr marL="0" indent="0" fontAlgn="base">
              <a:buNone/>
            </a:pPr>
            <a:endParaRPr lang="en-US" dirty="0" smtClean="0"/>
          </a:p>
          <a:p>
            <a:pPr marL="0" indent="0" fontAlgn="base">
              <a:buNone/>
            </a:pPr>
            <a:r>
              <a:rPr lang="en-US" dirty="0" smtClean="0"/>
              <a:t>Must </a:t>
            </a:r>
            <a:r>
              <a:rPr lang="en-US" dirty="0"/>
              <a:t>be included in the manifest item properties tag.</a:t>
            </a:r>
            <a:br>
              <a:rPr lang="en-US" dirty="0"/>
            </a:br>
            <a:endParaRPr lang="en-US" dirty="0" smtClean="0"/>
          </a:p>
          <a:p>
            <a:pPr marL="0" indent="0" fontAlgn="base">
              <a:buNone/>
            </a:pPr>
            <a:r>
              <a:rPr lang="en-US" dirty="0" smtClean="0"/>
              <a:t>Example</a:t>
            </a:r>
            <a:r>
              <a:rPr lang="en-US" dirty="0"/>
              <a:t>:</a:t>
            </a:r>
            <a:br>
              <a:rPr lang="en-US" dirty="0"/>
            </a:br>
            <a:endParaRPr lang="en-US" dirty="0" smtClean="0"/>
          </a:p>
          <a:p>
            <a:pPr marL="0" indent="0" fontAlgn="base">
              <a:buNone/>
            </a:pPr>
            <a:r>
              <a:rPr lang="en-US" sz="2200" dirty="0" smtClean="0">
                <a:latin typeface="Consolas" pitchFamily="49" charset="0"/>
                <a:cs typeface="Consolas" pitchFamily="49" charset="0"/>
              </a:rPr>
              <a:t>&lt;</a:t>
            </a:r>
            <a:r>
              <a:rPr lang="en-US" sz="2200" dirty="0">
                <a:latin typeface="Consolas" pitchFamily="49" charset="0"/>
                <a:cs typeface="Consolas" pitchFamily="49" charset="0"/>
              </a:rPr>
              <a:t>item properties</a:t>
            </a:r>
            <a:r>
              <a:rPr lang="en-US" sz="2200" dirty="0" smtClean="0">
                <a:latin typeface="Consolas" pitchFamily="49" charset="0"/>
                <a:cs typeface="Consolas" pitchFamily="49" charset="0"/>
              </a:rPr>
              <a:t>="</a:t>
            </a:r>
            <a:r>
              <a:rPr lang="en-US" sz="2200" dirty="0" smtClean="0">
                <a:solidFill>
                  <a:schemeClr val="accent2"/>
                </a:solidFill>
                <a:latin typeface="Consolas" pitchFamily="49" charset="0"/>
                <a:cs typeface="Consolas" pitchFamily="49" charset="0"/>
              </a:rPr>
              <a:t>switch</a:t>
            </a:r>
            <a:r>
              <a:rPr lang="en-US" sz="2200" dirty="0" smtClean="0">
                <a:latin typeface="Consolas" pitchFamily="49" charset="0"/>
                <a:cs typeface="Consolas" pitchFamily="49" charset="0"/>
              </a:rPr>
              <a:t> </a:t>
            </a:r>
            <a:r>
              <a:rPr lang="en-US" sz="2200" dirty="0">
                <a:latin typeface="Consolas" pitchFamily="49" charset="0"/>
                <a:cs typeface="Consolas" pitchFamily="49" charset="0"/>
              </a:rPr>
              <a:t>scripted </a:t>
            </a:r>
            <a:r>
              <a:rPr lang="en-US" sz="2200" dirty="0" err="1" smtClean="0">
                <a:latin typeface="Consolas" pitchFamily="49" charset="0"/>
                <a:cs typeface="Consolas" pitchFamily="49" charset="0"/>
              </a:rPr>
              <a:t>mathml</a:t>
            </a:r>
            <a:r>
              <a:rPr lang="en-US" sz="2200" dirty="0" smtClean="0">
                <a:latin typeface="Consolas" pitchFamily="49" charset="0"/>
                <a:cs typeface="Consolas" pitchFamily="49" charset="0"/>
              </a:rPr>
              <a:t>" </a:t>
            </a:r>
            <a:r>
              <a:rPr lang="en-US" sz="2200" dirty="0">
                <a:latin typeface="Consolas" pitchFamily="49" charset="0"/>
                <a:cs typeface="Consolas" pitchFamily="49" charset="0"/>
              </a:rPr>
              <a:t>id</a:t>
            </a:r>
            <a:r>
              <a:rPr lang="en-US" sz="2200" dirty="0" smtClean="0">
                <a:latin typeface="Consolas" pitchFamily="49" charset="0"/>
                <a:cs typeface="Consolas" pitchFamily="49" charset="0"/>
              </a:rPr>
              <a:t>="c1" </a:t>
            </a:r>
            <a:r>
              <a:rPr lang="en-US" sz="2200" dirty="0" err="1">
                <a:latin typeface="Consolas" pitchFamily="49" charset="0"/>
                <a:cs typeface="Consolas" pitchFamily="49" charset="0"/>
              </a:rPr>
              <a:t>href</a:t>
            </a:r>
            <a:r>
              <a:rPr lang="en-US" sz="2200" dirty="0" smtClean="0">
                <a:latin typeface="Consolas" pitchFamily="49" charset="0"/>
                <a:cs typeface="Consolas" pitchFamily="49" charset="0"/>
              </a:rPr>
              <a:t>="c1.xhtml" </a:t>
            </a:r>
            <a:r>
              <a:rPr lang="en-US" sz="2200" dirty="0">
                <a:latin typeface="Consolas" pitchFamily="49" charset="0"/>
                <a:cs typeface="Consolas" pitchFamily="49" charset="0"/>
              </a:rPr>
              <a:t>media-type</a:t>
            </a:r>
            <a:r>
              <a:rPr lang="en-US" sz="2200" dirty="0" smtClean="0">
                <a:latin typeface="Consolas" pitchFamily="49" charset="0"/>
                <a:cs typeface="Consolas" pitchFamily="49" charset="0"/>
              </a:rPr>
              <a:t>="application/</a:t>
            </a:r>
            <a:r>
              <a:rPr lang="en-US" sz="2200" dirty="0" err="1" smtClean="0">
                <a:latin typeface="Consolas" pitchFamily="49" charset="0"/>
                <a:cs typeface="Consolas" pitchFamily="49" charset="0"/>
              </a:rPr>
              <a:t>xhtml+xml</a:t>
            </a:r>
            <a:r>
              <a:rPr lang="en-US" sz="2200" dirty="0" smtClean="0">
                <a:latin typeface="Consolas" pitchFamily="49" charset="0"/>
                <a:cs typeface="Consolas" pitchFamily="49" charset="0"/>
              </a:rPr>
              <a:t>"/&gt;</a:t>
            </a:r>
            <a:endParaRPr lang="en-US" sz="2200" dirty="0">
              <a:latin typeface="Consolas" pitchFamily="49" charset="0"/>
              <a:cs typeface="Consolas" pitchFamily="49" charset="0"/>
            </a:endParaRPr>
          </a:p>
          <a:p>
            <a:endParaRPr lang="en-US" dirty="0"/>
          </a:p>
        </p:txBody>
      </p:sp>
    </p:spTree>
    <p:extLst>
      <p:ext uri="{BB962C8B-B14F-4D97-AF65-F5344CB8AC3E}">
        <p14:creationId xmlns="" xmlns:p14="http://schemas.microsoft.com/office/powerpoint/2010/main" val="19022027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HTML5 Support</a:t>
            </a:r>
            <a:r>
              <a:rPr lang="en-US" dirty="0" smtClean="0"/>
              <a:t>: </a:t>
            </a:r>
            <a:r>
              <a:rPr lang="en-US" dirty="0" err="1" smtClean="0"/>
              <a:t>epub:switch</a:t>
            </a:r>
            <a:r>
              <a:rPr lang="en-US" dirty="0" smtClean="0"/>
              <a:t> </a:t>
            </a:r>
            <a:endParaRPr lang="en-US" dirty="0"/>
          </a:p>
        </p:txBody>
      </p:sp>
      <p:sp>
        <p:nvSpPr>
          <p:cNvPr id="3" name="Content Placeholder 2"/>
          <p:cNvSpPr>
            <a:spLocks noGrp="1"/>
          </p:cNvSpPr>
          <p:nvPr>
            <p:ph idx="1"/>
          </p:nvPr>
        </p:nvSpPr>
        <p:spPr>
          <a:xfrm>
            <a:off x="381000" y="1352550"/>
            <a:ext cx="8305800" cy="3093188"/>
          </a:xfrm>
        </p:spPr>
        <p:txBody>
          <a:bodyPr>
            <a:normAutofit/>
          </a:bodyPr>
          <a:lstStyle/>
          <a:p>
            <a:pPr marL="0" indent="0">
              <a:buNone/>
            </a:pPr>
            <a:r>
              <a:rPr lang="en-US" sz="1400" dirty="0">
                <a:cs typeface="Consolas" pitchFamily="49" charset="0"/>
              </a:rPr>
              <a:t>Structure</a:t>
            </a:r>
            <a:r>
              <a:rPr lang="en-US" sz="1200" dirty="0">
                <a:cs typeface="Consolas" pitchFamily="49" charset="0"/>
              </a:rPr>
              <a:t>:</a:t>
            </a:r>
            <a:r>
              <a:rPr lang="en-US" sz="1100" dirty="0">
                <a:latin typeface="Consolas" pitchFamily="49" charset="0"/>
                <a:cs typeface="Consolas" pitchFamily="49" charset="0"/>
              </a:rPr>
              <a:t/>
            </a:r>
            <a:br>
              <a:rPr lang="en-US" sz="1100" dirty="0">
                <a:latin typeface="Consolas" pitchFamily="49" charset="0"/>
                <a:cs typeface="Consolas" pitchFamily="49" charset="0"/>
              </a:rPr>
            </a:br>
            <a:endParaRPr lang="en-US" sz="1100" dirty="0" smtClean="0">
              <a:latin typeface="Consolas" pitchFamily="49" charset="0"/>
              <a:cs typeface="Consolas" pitchFamily="49" charset="0"/>
            </a:endParaRPr>
          </a:p>
          <a:p>
            <a:pPr marL="0" indent="0">
              <a:buNone/>
            </a:pPr>
            <a:r>
              <a:rPr lang="en-US" sz="1100" dirty="0" smtClean="0">
                <a:latin typeface="Consolas" pitchFamily="49" charset="0"/>
                <a:cs typeface="Consolas" pitchFamily="49" charset="0"/>
              </a:rPr>
              <a:t>&lt;</a:t>
            </a:r>
            <a:r>
              <a:rPr lang="en-US" sz="1100" dirty="0" err="1">
                <a:latin typeface="Consolas" pitchFamily="49" charset="0"/>
                <a:cs typeface="Consolas" pitchFamily="49" charset="0"/>
              </a:rPr>
              <a:t>epub:switch</a:t>
            </a:r>
            <a:r>
              <a:rPr lang="en-US" sz="1100" dirty="0">
                <a:latin typeface="Consolas" pitchFamily="49" charset="0"/>
                <a:cs typeface="Consolas" pitchFamily="49" charset="0"/>
              </a:rPr>
              <a:t> id</a:t>
            </a:r>
            <a:r>
              <a:rPr lang="en-US" sz="1100" dirty="0" smtClean="0">
                <a:latin typeface="Consolas" pitchFamily="49" charset="0"/>
                <a:cs typeface="Consolas" pitchFamily="49" charset="0"/>
              </a:rPr>
              <a:t>="Optional"&gt;</a:t>
            </a: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smtClean="0">
                <a:latin typeface="Consolas" pitchFamily="49" charset="0"/>
                <a:cs typeface="Consolas" pitchFamily="49" charset="0"/>
              </a:rPr>
              <a:t>	&lt;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 id</a:t>
            </a:r>
            <a:r>
              <a:rPr lang="en-US" sz="1100" dirty="0" smtClean="0">
                <a:latin typeface="Consolas" pitchFamily="49" charset="0"/>
                <a:cs typeface="Consolas" pitchFamily="49" charset="0"/>
              </a:rPr>
              <a:t>="optional" </a:t>
            </a:r>
            <a:r>
              <a:rPr lang="en-US" sz="1100" dirty="0">
                <a:latin typeface="Consolas" pitchFamily="49" charset="0"/>
                <a:cs typeface="Consolas" pitchFamily="49" charset="0"/>
              </a:rPr>
              <a:t>required-namespace</a:t>
            </a:r>
            <a:r>
              <a:rPr lang="en-US" sz="1100" dirty="0" smtClean="0">
                <a:latin typeface="Consolas" pitchFamily="49" charset="0"/>
                <a:cs typeface="Consolas" pitchFamily="49" charset="0"/>
              </a:rPr>
              <a:t>="http</a:t>
            </a:r>
            <a:r>
              <a:rPr lang="en-US" sz="1100" dirty="0">
                <a:latin typeface="Consolas" pitchFamily="49" charset="0"/>
                <a:cs typeface="Consolas" pitchFamily="49" charset="0"/>
              </a:rPr>
              <a:t>://</a:t>
            </a:r>
            <a:r>
              <a:rPr lang="en-US" sz="1100" dirty="0" smtClean="0">
                <a:latin typeface="Consolas" pitchFamily="49" charset="0"/>
                <a:cs typeface="Consolas" pitchFamily="49" charset="0"/>
              </a:rPr>
              <a:t>www.w3.org/required" </a:t>
            </a:r>
            <a:r>
              <a:rPr lang="en-US" sz="1100" dirty="0">
                <a:latin typeface="Consolas" pitchFamily="49" charset="0"/>
                <a:cs typeface="Consolas" pitchFamily="49" charset="0"/>
              </a:rPr>
              <a:t>&gt;Case1&lt;/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&gt;</a:t>
            </a:r>
            <a:br>
              <a:rPr lang="en-US" sz="1100" dirty="0">
                <a:latin typeface="Consolas" pitchFamily="49" charset="0"/>
                <a:cs typeface="Consolas" pitchFamily="49" charset="0"/>
              </a:rPr>
            </a:br>
            <a:r>
              <a:rPr lang="en-US" sz="1100" dirty="0" smtClean="0">
                <a:latin typeface="Consolas" pitchFamily="49" charset="0"/>
                <a:cs typeface="Consolas" pitchFamily="49" charset="0"/>
              </a:rPr>
              <a:t>	&lt;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 required-namespace</a:t>
            </a:r>
            <a:r>
              <a:rPr lang="en-US" sz="1100" dirty="0" smtClean="0">
                <a:latin typeface="Consolas" pitchFamily="49" charset="0"/>
                <a:cs typeface="Consolas" pitchFamily="49" charset="0"/>
              </a:rPr>
              <a:t>="http</a:t>
            </a:r>
            <a:r>
              <a:rPr lang="en-US" sz="1100" dirty="0">
                <a:latin typeface="Consolas" pitchFamily="49" charset="0"/>
                <a:cs typeface="Consolas" pitchFamily="49" charset="0"/>
              </a:rPr>
              <a:t>://</a:t>
            </a:r>
            <a:r>
              <a:rPr lang="en-US" sz="1100" dirty="0" smtClean="0">
                <a:latin typeface="Consolas" pitchFamily="49" charset="0"/>
                <a:cs typeface="Consolas" pitchFamily="49" charset="0"/>
              </a:rPr>
              <a:t>www.w3.org/required"&gt;</a:t>
            </a:r>
            <a:r>
              <a:rPr lang="en-US" sz="1100" dirty="0">
                <a:latin typeface="Consolas" pitchFamily="49" charset="0"/>
                <a:cs typeface="Consolas" pitchFamily="49" charset="0"/>
              </a:rPr>
              <a:t>Case2&lt;/epub:case&gt;</a:t>
            </a:r>
            <a:br>
              <a:rPr lang="en-US" sz="1100" dirty="0">
                <a:latin typeface="Consolas" pitchFamily="49" charset="0"/>
                <a:cs typeface="Consolas" pitchFamily="49" charset="0"/>
              </a:rPr>
            </a:br>
            <a:r>
              <a:rPr lang="en-US" sz="1100" dirty="0" smtClean="0">
                <a:latin typeface="Consolas" pitchFamily="49" charset="0"/>
                <a:cs typeface="Consolas" pitchFamily="49" charset="0"/>
              </a:rPr>
              <a:t>	&lt;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 required-namespace</a:t>
            </a:r>
            <a:r>
              <a:rPr lang="en-US" sz="1100" dirty="0" smtClean="0">
                <a:latin typeface="Consolas" pitchFamily="49" charset="0"/>
                <a:cs typeface="Consolas" pitchFamily="49" charset="0"/>
              </a:rPr>
              <a:t>="http</a:t>
            </a:r>
            <a:r>
              <a:rPr lang="en-US" sz="1100" dirty="0">
                <a:latin typeface="Consolas" pitchFamily="49" charset="0"/>
                <a:cs typeface="Consolas" pitchFamily="49" charset="0"/>
              </a:rPr>
              <a:t>://</a:t>
            </a:r>
            <a:r>
              <a:rPr lang="en-US" sz="1100" dirty="0" smtClean="0">
                <a:latin typeface="Consolas" pitchFamily="49" charset="0"/>
                <a:cs typeface="Consolas" pitchFamily="49" charset="0"/>
              </a:rPr>
              <a:t>www.w3.org/required"&gt;</a:t>
            </a:r>
            <a:r>
              <a:rPr lang="en-US" sz="1100" dirty="0">
                <a:latin typeface="Consolas" pitchFamily="49" charset="0"/>
                <a:cs typeface="Consolas" pitchFamily="49" charset="0"/>
              </a:rPr>
              <a:t>Case5&lt;/epub:case&gt;</a:t>
            </a:r>
          </a:p>
          <a:p>
            <a:pPr marL="0" indent="0">
              <a:buNone/>
            </a:pPr>
            <a:r>
              <a:rPr lang="en-US" sz="1100" dirty="0" smtClean="0">
                <a:latin typeface="Consolas" pitchFamily="49" charset="0"/>
                <a:cs typeface="Consolas" pitchFamily="49" charset="0"/>
              </a:rPr>
              <a:t>	&lt;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 required-namespace</a:t>
            </a:r>
            <a:r>
              <a:rPr lang="en-US" sz="1100" dirty="0" smtClean="0">
                <a:latin typeface="Consolas" pitchFamily="49" charset="0"/>
                <a:cs typeface="Consolas" pitchFamily="49" charset="0"/>
              </a:rPr>
              <a:t>="http</a:t>
            </a:r>
            <a:r>
              <a:rPr lang="en-US" sz="1100" dirty="0">
                <a:latin typeface="Consolas" pitchFamily="49" charset="0"/>
                <a:cs typeface="Consolas" pitchFamily="49" charset="0"/>
              </a:rPr>
              <a:t>://</a:t>
            </a:r>
            <a:r>
              <a:rPr lang="en-US" sz="1100" dirty="0" smtClean="0">
                <a:latin typeface="Consolas" pitchFamily="49" charset="0"/>
                <a:cs typeface="Consolas" pitchFamily="49" charset="0"/>
              </a:rPr>
              <a:t>www.w3.org/required"&gt;</a:t>
            </a:r>
            <a:r>
              <a:rPr lang="en-US" sz="1100" dirty="0">
                <a:latin typeface="Consolas" pitchFamily="49" charset="0"/>
                <a:cs typeface="Consolas" pitchFamily="49" charset="0"/>
              </a:rPr>
              <a:t>Case...&lt;/</a:t>
            </a:r>
            <a:r>
              <a:rPr lang="en-US" sz="1100" dirty="0" err="1">
                <a:latin typeface="Consolas" pitchFamily="49" charset="0"/>
                <a:cs typeface="Consolas" pitchFamily="49" charset="0"/>
              </a:rPr>
              <a:t>epub:case</a:t>
            </a:r>
            <a:r>
              <a:rPr lang="en-US" sz="1100" dirty="0">
                <a:latin typeface="Consolas" pitchFamily="49" charset="0"/>
                <a:cs typeface="Consolas" pitchFamily="49" charset="0"/>
              </a:rPr>
              <a:t>&gt;</a:t>
            </a:r>
          </a:p>
          <a:p>
            <a:pPr marL="0" indent="0">
              <a:buNone/>
            </a:pP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a:latin typeface="Consolas" pitchFamily="49" charset="0"/>
                <a:cs typeface="Consolas" pitchFamily="49" charset="0"/>
              </a:rPr>
              <a:t>&lt;</a:t>
            </a:r>
            <a:r>
              <a:rPr lang="en-US" sz="1100" dirty="0" err="1">
                <a:latin typeface="Consolas" pitchFamily="49" charset="0"/>
                <a:cs typeface="Consolas" pitchFamily="49" charset="0"/>
              </a:rPr>
              <a:t>epub:default</a:t>
            </a:r>
            <a:r>
              <a:rPr lang="en-US" sz="1100" dirty="0">
                <a:latin typeface="Consolas" pitchFamily="49" charset="0"/>
                <a:cs typeface="Consolas" pitchFamily="49" charset="0"/>
              </a:rPr>
              <a:t>&gt;Standard XHTML&lt;/</a:t>
            </a:r>
            <a:r>
              <a:rPr lang="en-US" sz="1100" dirty="0" err="1">
                <a:latin typeface="Consolas" pitchFamily="49" charset="0"/>
                <a:cs typeface="Consolas" pitchFamily="49" charset="0"/>
              </a:rPr>
              <a:t>epub:default</a:t>
            </a:r>
            <a:r>
              <a:rPr lang="en-US" sz="1100" dirty="0">
                <a:latin typeface="Consolas" pitchFamily="49" charset="0"/>
                <a:cs typeface="Consolas" pitchFamily="49" charset="0"/>
              </a:rPr>
              <a:t>&gt;</a:t>
            </a:r>
          </a:p>
          <a:p>
            <a:pPr marL="0" indent="0">
              <a:buNone/>
            </a:pP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a:latin typeface="Consolas" pitchFamily="49" charset="0"/>
                <a:cs typeface="Consolas" pitchFamily="49" charset="0"/>
              </a:rPr>
              <a:t>&lt;/</a:t>
            </a:r>
            <a:r>
              <a:rPr lang="en-US" sz="1100" dirty="0" err="1">
                <a:latin typeface="Consolas" pitchFamily="49" charset="0"/>
                <a:cs typeface="Consolas" pitchFamily="49" charset="0"/>
              </a:rPr>
              <a:t>epub:switch</a:t>
            </a:r>
            <a:r>
              <a:rPr lang="en-US" sz="1100" dirty="0" smtClean="0">
                <a:latin typeface="Consolas" pitchFamily="49" charset="0"/>
                <a:cs typeface="Consolas" pitchFamily="49" charset="0"/>
              </a:rPr>
              <a:t>&gt;</a:t>
            </a:r>
            <a:endParaRPr lang="en-US" sz="1100" dirty="0">
              <a:latin typeface="Consolas" pitchFamily="49" charset="0"/>
              <a:cs typeface="Consolas" pitchFamily="49" charset="0"/>
            </a:endParaRPr>
          </a:p>
        </p:txBody>
      </p:sp>
    </p:spTree>
    <p:extLst>
      <p:ext uri="{BB962C8B-B14F-4D97-AF65-F5344CB8AC3E}">
        <p14:creationId xmlns="" xmlns:p14="http://schemas.microsoft.com/office/powerpoint/2010/main" val="27698674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HTML5 Support</a:t>
            </a:r>
            <a:r>
              <a:rPr lang="en-US" dirty="0" smtClean="0"/>
              <a:t>: </a:t>
            </a:r>
            <a:r>
              <a:rPr lang="en-US" dirty="0" err="1" smtClean="0"/>
              <a:t>epub:switch</a:t>
            </a:r>
            <a:r>
              <a:rPr lang="en-US" dirty="0" smtClean="0"/>
              <a:t> </a:t>
            </a:r>
            <a:endParaRPr lang="en-US" dirty="0"/>
          </a:p>
        </p:txBody>
      </p:sp>
      <p:sp>
        <p:nvSpPr>
          <p:cNvPr id="3" name="Content Placeholder 2"/>
          <p:cNvSpPr>
            <a:spLocks noGrp="1"/>
          </p:cNvSpPr>
          <p:nvPr>
            <p:ph idx="1"/>
          </p:nvPr>
        </p:nvSpPr>
        <p:spPr>
          <a:xfrm>
            <a:off x="457200" y="1123950"/>
            <a:ext cx="8305800" cy="3764812"/>
          </a:xfrm>
        </p:spPr>
        <p:txBody>
          <a:bodyPr>
            <a:normAutofit fontScale="40000" lnSpcReduction="20000"/>
          </a:bodyPr>
          <a:lstStyle/>
          <a:p>
            <a:pPr marL="0" indent="0" fontAlgn="base">
              <a:buNone/>
            </a:pPr>
            <a:r>
              <a:rPr lang="en-US" sz="4500" dirty="0" err="1" smtClean="0"/>
              <a:t>epub:case</a:t>
            </a:r>
            <a:r>
              <a:rPr lang="en-US" sz="4500" dirty="0" smtClean="0"/>
              <a:t> Elements</a:t>
            </a:r>
          </a:p>
          <a:p>
            <a:pPr fontAlgn="base"/>
            <a:r>
              <a:rPr lang="en-US" sz="4500" dirty="0" smtClean="0"/>
              <a:t>required-namespace </a:t>
            </a:r>
            <a:r>
              <a:rPr lang="en-US" sz="4500" dirty="0"/>
              <a:t>element is required. In URI form, it identifies the XML vocabulary that the reading system must support in order to process the case</a:t>
            </a:r>
          </a:p>
          <a:p>
            <a:pPr fontAlgn="base"/>
            <a:r>
              <a:rPr lang="en-US" sz="4500" dirty="0"/>
              <a:t>Must contain alternate representations of the same information.</a:t>
            </a:r>
          </a:p>
          <a:p>
            <a:pPr fontAlgn="base"/>
            <a:r>
              <a:rPr lang="en-US" sz="4500" dirty="0"/>
              <a:t>Should be ordered in preference of optimal rendering format</a:t>
            </a:r>
          </a:p>
          <a:p>
            <a:pPr fontAlgn="base"/>
            <a:r>
              <a:rPr lang="en-US" sz="4500" dirty="0"/>
              <a:t>Information inside a case element should be well formed in its own context and match the context in which it is used (</a:t>
            </a:r>
            <a:r>
              <a:rPr lang="en-US" sz="4500" dirty="0" err="1"/>
              <a:t>eg</a:t>
            </a:r>
            <a:r>
              <a:rPr lang="en-US" sz="4500" dirty="0"/>
              <a:t> no block elements if the switch is used inline</a:t>
            </a:r>
            <a:r>
              <a:rPr lang="en-US" sz="4500" dirty="0" smtClean="0"/>
              <a:t>)</a:t>
            </a:r>
          </a:p>
          <a:p>
            <a:pPr marL="0" indent="0" fontAlgn="base">
              <a:buNone/>
            </a:pPr>
            <a:endParaRPr lang="en-US" sz="4500" dirty="0" smtClean="0"/>
          </a:p>
          <a:p>
            <a:pPr marL="0" indent="0" fontAlgn="base">
              <a:buNone/>
            </a:pPr>
            <a:r>
              <a:rPr lang="en-US" sz="4500" dirty="0" err="1" smtClean="0"/>
              <a:t>epub:default</a:t>
            </a:r>
            <a:r>
              <a:rPr lang="en-US" sz="4500" dirty="0" smtClean="0"/>
              <a:t> Element</a:t>
            </a:r>
          </a:p>
          <a:p>
            <a:pPr fontAlgn="base"/>
            <a:r>
              <a:rPr lang="en-US" sz="4500" dirty="0" smtClean="0"/>
              <a:t>Must </a:t>
            </a:r>
            <a:r>
              <a:rPr lang="en-US" sz="4500" dirty="0"/>
              <a:t>be valid XHTML</a:t>
            </a:r>
          </a:p>
          <a:p>
            <a:pPr fontAlgn="base"/>
            <a:r>
              <a:rPr lang="en-US" sz="4500" dirty="0"/>
              <a:t>Required as the last child of the switch</a:t>
            </a:r>
          </a:p>
          <a:p>
            <a:pPr fontAlgn="base"/>
            <a:r>
              <a:rPr lang="en-US" sz="4500" dirty="0"/>
              <a:t>id is </a:t>
            </a:r>
            <a:r>
              <a:rPr lang="en-US" sz="4500" dirty="0" smtClean="0"/>
              <a:t>optional</a:t>
            </a:r>
            <a:endParaRPr lang="en-US" sz="4500" dirty="0"/>
          </a:p>
          <a:p>
            <a:endParaRPr lang="en-US" dirty="0"/>
          </a:p>
        </p:txBody>
      </p:sp>
    </p:spTree>
    <p:extLst>
      <p:ext uri="{BB962C8B-B14F-4D97-AF65-F5344CB8AC3E}">
        <p14:creationId xmlns="" xmlns:p14="http://schemas.microsoft.com/office/powerpoint/2010/main" val="32090617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HTML5 Support</a:t>
            </a:r>
            <a:r>
              <a:rPr lang="en-US" dirty="0" smtClean="0"/>
              <a:t>: </a:t>
            </a:r>
            <a:r>
              <a:rPr lang="en-US" dirty="0" err="1" smtClean="0"/>
              <a:t>epub:switch</a:t>
            </a:r>
            <a:r>
              <a:rPr lang="en-US" dirty="0" smtClean="0"/>
              <a:t> </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1200150"/>
                <a:ext cx="8229600" cy="3657599"/>
              </a:xfrm>
            </p:spPr>
            <p:txBody>
              <a:bodyPr>
                <a:normAutofit fontScale="47500" lnSpcReduction="20000"/>
              </a:bodyPr>
              <a:lstStyle/>
              <a:p>
                <a:pPr marL="0" indent="0">
                  <a:buNone/>
                </a:pPr>
                <a:r>
                  <a:rPr lang="en-US" dirty="0" smtClean="0"/>
                  <a:t>Example of switch for </a:t>
                </a:r>
                <a:r>
                  <a:rPr lang="en-US" dirty="0" err="1" smtClean="0"/>
                  <a:t>ChemML</a:t>
                </a:r>
                <a:endParaRPr lang="en-US" dirty="0" smtClean="0"/>
              </a:p>
              <a:p>
                <a:pPr marL="0" indent="0">
                  <a:buNone/>
                </a:pPr>
                <a:endParaRPr lang="en-US" sz="2800" b="0" i="1" dirty="0" smtClean="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2800" b="0" i="1" smtClean="0">
                              <a:latin typeface="Cambria Math"/>
                            </a:rPr>
                          </m:ctrlPr>
                        </m:sSubPr>
                        <m:e>
                          <m:r>
                            <a:rPr lang="en-US" sz="2800" b="0" i="1" smtClean="0">
                              <a:latin typeface="Cambria Math"/>
                            </a:rPr>
                            <m:t>𝐻</m:t>
                          </m:r>
                        </m:e>
                        <m:sub>
                          <m:r>
                            <a:rPr lang="en-US" sz="2800" b="0" i="1" smtClean="0">
                              <a:latin typeface="Cambria Math"/>
                            </a:rPr>
                            <m:t>2</m:t>
                          </m:r>
                        </m:sub>
                      </m:sSub>
                      <m:sSub>
                        <m:sSubPr>
                          <m:ctrlPr>
                            <a:rPr lang="en-US" sz="2800" b="0" i="1" smtClean="0">
                              <a:latin typeface="Cambria Math"/>
                            </a:rPr>
                          </m:ctrlPr>
                        </m:sSubPr>
                        <m:e>
                          <m:r>
                            <a:rPr lang="en-US" sz="2800" b="0" i="1" smtClean="0">
                              <a:latin typeface="Cambria Math"/>
                            </a:rPr>
                            <m:t>𝑆𝑂</m:t>
                          </m:r>
                        </m:e>
                        <m:sub>
                          <m:r>
                            <a:rPr lang="en-US" sz="2800" b="0" i="1" smtClean="0">
                              <a:latin typeface="Cambria Math"/>
                            </a:rPr>
                            <m:t>4</m:t>
                          </m:r>
                        </m:sub>
                      </m:sSub>
                    </m:oMath>
                  </m:oMathPara>
                </a14:m>
                <a:r>
                  <a:rPr lang="en-US" dirty="0"/>
                  <a:t/>
                </a:r>
                <a:br>
                  <a:rPr lang="en-US" dirty="0"/>
                </a:br>
                <a:r>
                  <a:rPr lang="en-US" sz="1800" dirty="0">
                    <a:latin typeface="Consolas" pitchFamily="49" charset="0"/>
                    <a:cs typeface="Consolas" pitchFamily="49" charset="0"/>
                  </a:rPr>
                  <a:t/>
                </a:r>
                <a:br>
                  <a:rPr lang="en-US" sz="1800" dirty="0">
                    <a:latin typeface="Consolas" pitchFamily="49" charset="0"/>
                    <a:cs typeface="Consolas" pitchFamily="49" charset="0"/>
                  </a:rPr>
                </a:br>
                <a:r>
                  <a:rPr lang="en-US" sz="2900" dirty="0">
                    <a:latin typeface="Consolas" pitchFamily="49" charset="0"/>
                    <a:cs typeface="Consolas" pitchFamily="49" charset="0"/>
                  </a:rPr>
                  <a:t>&lt;</a:t>
                </a:r>
                <a:r>
                  <a:rPr lang="en-US" sz="2900" dirty="0" err="1">
                    <a:latin typeface="Consolas" pitchFamily="49" charset="0"/>
                    <a:cs typeface="Consolas" pitchFamily="49" charset="0"/>
                  </a:rPr>
                  <a:t>epub:switch</a:t>
                </a:r>
                <a:r>
                  <a:rPr lang="en-US" sz="2900" dirty="0">
                    <a:latin typeface="Consolas" pitchFamily="49" charset="0"/>
                    <a:cs typeface="Consolas" pitchFamily="49" charset="0"/>
                  </a:rPr>
                  <a:t> id</a:t>
                </a:r>
                <a:r>
                  <a:rPr lang="en-US" sz="2900" dirty="0" smtClean="0">
                    <a:latin typeface="Consolas" pitchFamily="49" charset="0"/>
                    <a:cs typeface="Consolas" pitchFamily="49" charset="0"/>
                  </a:rPr>
                  <a:t>="</a:t>
                </a:r>
                <a:r>
                  <a:rPr lang="en-US" sz="2900" dirty="0" err="1" smtClean="0">
                    <a:latin typeface="Consolas" pitchFamily="49" charset="0"/>
                    <a:cs typeface="Consolas" pitchFamily="49" charset="0"/>
                  </a:rPr>
                  <a:t>cmlSwitch</a:t>
                </a:r>
                <a:r>
                  <a:rPr lang="en-US" sz="2900" dirty="0" smtClean="0">
                    <a:latin typeface="Consolas" pitchFamily="49" charset="0"/>
                    <a:cs typeface="Consolas" pitchFamily="49" charset="0"/>
                  </a:rPr>
                  <a:t>"&gt;</a:t>
                </a:r>
                <a:r>
                  <a:rPr lang="en-US" sz="2900" dirty="0">
                    <a:latin typeface="Consolas" pitchFamily="49" charset="0"/>
                    <a:cs typeface="Consolas" pitchFamily="49" charset="0"/>
                  </a:rPr>
                  <a:t/>
                </a:r>
                <a:br>
                  <a:rPr lang="en-US" sz="2900" dirty="0">
                    <a:latin typeface="Consolas" pitchFamily="49" charset="0"/>
                    <a:cs typeface="Consolas" pitchFamily="49" charset="0"/>
                  </a:rPr>
                </a:br>
                <a:r>
                  <a:rPr lang="en-US" sz="2900" dirty="0">
                    <a:latin typeface="Consolas" pitchFamily="49" charset="0"/>
                    <a:cs typeface="Consolas" pitchFamily="49" charset="0"/>
                  </a:rPr>
                  <a:t>  &lt;</a:t>
                </a:r>
                <a:r>
                  <a:rPr lang="en-US" sz="2900" dirty="0" err="1">
                    <a:latin typeface="Consolas" pitchFamily="49" charset="0"/>
                    <a:cs typeface="Consolas" pitchFamily="49" charset="0"/>
                  </a:rPr>
                  <a:t>epub:case</a:t>
                </a:r>
                <a:r>
                  <a:rPr lang="en-US" sz="2900" dirty="0">
                    <a:latin typeface="Consolas" pitchFamily="49" charset="0"/>
                    <a:cs typeface="Consolas" pitchFamily="49" charset="0"/>
                  </a:rPr>
                  <a:t> required-namespace</a:t>
                </a:r>
                <a:r>
                  <a:rPr lang="en-US" sz="2900" dirty="0" smtClean="0">
                    <a:latin typeface="Consolas" pitchFamily="49" charset="0"/>
                    <a:cs typeface="Consolas" pitchFamily="49" charset="0"/>
                  </a:rPr>
                  <a:t>="http</a:t>
                </a:r>
                <a:r>
                  <a:rPr lang="en-US" sz="2900" dirty="0">
                    <a:latin typeface="Consolas" pitchFamily="49" charset="0"/>
                    <a:cs typeface="Consolas" pitchFamily="49" charset="0"/>
                  </a:rPr>
                  <a:t>://</a:t>
                </a:r>
                <a:r>
                  <a:rPr lang="en-US" sz="2900" dirty="0" smtClean="0">
                    <a:latin typeface="Consolas" pitchFamily="49" charset="0"/>
                    <a:cs typeface="Consolas" pitchFamily="49" charset="0"/>
                  </a:rPr>
                  <a:t>www.xml-cml.org/schema"&gt;</a:t>
                </a:r>
                <a:r>
                  <a:rPr lang="en-US" sz="2900" dirty="0">
                    <a:latin typeface="Consolas" pitchFamily="49" charset="0"/>
                    <a:cs typeface="Consolas" pitchFamily="49" charset="0"/>
                  </a:rPr>
                  <a:t/>
                </a:r>
                <a:br>
                  <a:rPr lang="en-US" sz="2900" dirty="0">
                    <a:latin typeface="Consolas" pitchFamily="49" charset="0"/>
                    <a:cs typeface="Consolas" pitchFamily="49" charset="0"/>
                  </a:rPr>
                </a:br>
                <a:r>
                  <a:rPr lang="en-US" sz="2900" dirty="0">
                    <a:latin typeface="Consolas" pitchFamily="49" charset="0"/>
                    <a:cs typeface="Consolas" pitchFamily="49" charset="0"/>
                  </a:rPr>
                  <a:t>     &lt;cml </a:t>
                </a:r>
                <a:r>
                  <a:rPr lang="en-US" sz="2900" dirty="0" err="1">
                    <a:latin typeface="Consolas" pitchFamily="49" charset="0"/>
                    <a:cs typeface="Consolas" pitchFamily="49" charset="0"/>
                  </a:rPr>
                  <a:t>xmlns</a:t>
                </a:r>
                <a:r>
                  <a:rPr lang="en-US" sz="2900" dirty="0" smtClean="0">
                    <a:latin typeface="Consolas" pitchFamily="49" charset="0"/>
                    <a:cs typeface="Consolas" pitchFamily="49" charset="0"/>
                  </a:rPr>
                  <a:t>="http</a:t>
                </a:r>
                <a:r>
                  <a:rPr lang="en-US" sz="2900" dirty="0">
                    <a:latin typeface="Consolas" pitchFamily="49" charset="0"/>
                    <a:cs typeface="Consolas" pitchFamily="49" charset="0"/>
                  </a:rPr>
                  <a:t>://</a:t>
                </a:r>
                <a:r>
                  <a:rPr lang="en-US" sz="2900" dirty="0" smtClean="0">
                    <a:latin typeface="Consolas" pitchFamily="49" charset="0"/>
                    <a:cs typeface="Consolas" pitchFamily="49" charset="0"/>
                  </a:rPr>
                  <a:t>www.xml-cml.org/schema"&gt;</a:t>
                </a:r>
                <a:r>
                  <a:rPr lang="en-US" sz="2900" dirty="0">
                    <a:latin typeface="Consolas" pitchFamily="49" charset="0"/>
                    <a:cs typeface="Consolas" pitchFamily="49" charset="0"/>
                  </a:rPr>
                  <a:t/>
                </a:r>
                <a:br>
                  <a:rPr lang="en-US" sz="2900" dirty="0">
                    <a:latin typeface="Consolas" pitchFamily="49" charset="0"/>
                    <a:cs typeface="Consolas" pitchFamily="49" charset="0"/>
                  </a:rPr>
                </a:br>
                <a:r>
                  <a:rPr lang="en-US" sz="2900" dirty="0">
                    <a:latin typeface="Consolas" pitchFamily="49" charset="0"/>
                    <a:cs typeface="Consolas" pitchFamily="49" charset="0"/>
                  </a:rPr>
                  <a:t>        &lt;molecule id</a:t>
                </a:r>
                <a:r>
                  <a:rPr lang="en-US" sz="2900" dirty="0" smtClean="0">
                    <a:latin typeface="Consolas" pitchFamily="49" charset="0"/>
                    <a:cs typeface="Consolas" pitchFamily="49" charset="0"/>
                  </a:rPr>
                  <a:t>="sulfuric-acid"&gt;</a:t>
                </a:r>
                <a:r>
                  <a:rPr lang="en-US" sz="2900" dirty="0">
                    <a:latin typeface="Consolas" pitchFamily="49" charset="0"/>
                    <a:cs typeface="Consolas" pitchFamily="49" charset="0"/>
                  </a:rPr>
                  <a:t/>
                </a:r>
                <a:br>
                  <a:rPr lang="en-US" sz="2900" dirty="0">
                    <a:latin typeface="Consolas" pitchFamily="49" charset="0"/>
                    <a:cs typeface="Consolas" pitchFamily="49" charset="0"/>
                  </a:rPr>
                </a:br>
                <a:r>
                  <a:rPr lang="en-US" sz="2900" dirty="0">
                    <a:latin typeface="Consolas" pitchFamily="49" charset="0"/>
                    <a:cs typeface="Consolas" pitchFamily="49" charset="0"/>
                  </a:rPr>
                  <a:t>           &lt;formula id</a:t>
                </a:r>
                <a:r>
                  <a:rPr lang="en-US" sz="2900" dirty="0" smtClean="0">
                    <a:latin typeface="Consolas" pitchFamily="49" charset="0"/>
                    <a:cs typeface="Consolas" pitchFamily="49" charset="0"/>
                  </a:rPr>
                  <a:t>="f1" </a:t>
                </a:r>
                <a:r>
                  <a:rPr lang="en-US" sz="2900" dirty="0">
                    <a:latin typeface="Consolas" pitchFamily="49" charset="0"/>
                    <a:cs typeface="Consolas" pitchFamily="49" charset="0"/>
                  </a:rPr>
                  <a:t>concise</a:t>
                </a:r>
                <a:r>
                  <a:rPr lang="en-US" sz="2900" dirty="0" smtClean="0">
                    <a:latin typeface="Consolas" pitchFamily="49" charset="0"/>
                    <a:cs typeface="Consolas" pitchFamily="49" charset="0"/>
                  </a:rPr>
                  <a:t>="H </a:t>
                </a:r>
                <a:r>
                  <a:rPr lang="en-US" sz="2900" dirty="0">
                    <a:latin typeface="Consolas" pitchFamily="49" charset="0"/>
                    <a:cs typeface="Consolas" pitchFamily="49" charset="0"/>
                  </a:rPr>
                  <a:t>2 S 1 O </a:t>
                </a:r>
                <a:r>
                  <a:rPr lang="en-US" sz="2900" dirty="0" smtClean="0">
                    <a:latin typeface="Consolas" pitchFamily="49" charset="0"/>
                    <a:cs typeface="Consolas" pitchFamily="49" charset="0"/>
                  </a:rPr>
                  <a:t>4"/&gt;</a:t>
                </a:r>
                <a:r>
                  <a:rPr lang="en-US" sz="2900" dirty="0">
                    <a:latin typeface="Consolas" pitchFamily="49" charset="0"/>
                    <a:cs typeface="Consolas" pitchFamily="49" charset="0"/>
                  </a:rPr>
                  <a:t/>
                </a:r>
                <a:br>
                  <a:rPr lang="en-US" sz="2900" dirty="0">
                    <a:latin typeface="Consolas" pitchFamily="49" charset="0"/>
                    <a:cs typeface="Consolas" pitchFamily="49" charset="0"/>
                  </a:rPr>
                </a:br>
                <a:r>
                  <a:rPr lang="en-US" sz="2900" dirty="0">
                    <a:latin typeface="Consolas" pitchFamily="49" charset="0"/>
                    <a:cs typeface="Consolas" pitchFamily="49" charset="0"/>
                  </a:rPr>
                  <a:t>        &lt;/molecule&gt;</a:t>
                </a:r>
                <a:br>
                  <a:rPr lang="en-US" sz="2900" dirty="0">
                    <a:latin typeface="Consolas" pitchFamily="49" charset="0"/>
                    <a:cs typeface="Consolas" pitchFamily="49" charset="0"/>
                  </a:rPr>
                </a:br>
                <a:r>
                  <a:rPr lang="en-US" sz="2900" dirty="0">
                    <a:latin typeface="Consolas" pitchFamily="49" charset="0"/>
                    <a:cs typeface="Consolas" pitchFamily="49" charset="0"/>
                  </a:rPr>
                  <a:t>     &lt;/cml&gt;</a:t>
                </a:r>
                <a:br>
                  <a:rPr lang="en-US" sz="2900" dirty="0">
                    <a:latin typeface="Consolas" pitchFamily="49" charset="0"/>
                    <a:cs typeface="Consolas" pitchFamily="49" charset="0"/>
                  </a:rPr>
                </a:br>
                <a:r>
                  <a:rPr lang="en-US" sz="2900" dirty="0">
                    <a:latin typeface="Consolas" pitchFamily="49" charset="0"/>
                    <a:cs typeface="Consolas" pitchFamily="49" charset="0"/>
                  </a:rPr>
                  <a:t>  &lt;/</a:t>
                </a:r>
                <a:r>
                  <a:rPr lang="en-US" sz="2900" dirty="0" err="1">
                    <a:latin typeface="Consolas" pitchFamily="49" charset="0"/>
                    <a:cs typeface="Consolas" pitchFamily="49" charset="0"/>
                  </a:rPr>
                  <a:t>epub:case</a:t>
                </a:r>
                <a:r>
                  <a:rPr lang="en-US" sz="2900" dirty="0">
                    <a:latin typeface="Consolas" pitchFamily="49" charset="0"/>
                    <a:cs typeface="Consolas" pitchFamily="49" charset="0"/>
                  </a:rPr>
                  <a:t>&gt;</a:t>
                </a:r>
                <a:br>
                  <a:rPr lang="en-US" sz="2900" dirty="0">
                    <a:latin typeface="Consolas" pitchFamily="49" charset="0"/>
                    <a:cs typeface="Consolas" pitchFamily="49" charset="0"/>
                  </a:rPr>
                </a:br>
                <a:r>
                  <a:rPr lang="en-US" sz="2900" dirty="0">
                    <a:latin typeface="Consolas" pitchFamily="49" charset="0"/>
                    <a:cs typeface="Consolas" pitchFamily="49" charset="0"/>
                  </a:rPr>
                  <a:t>  </a:t>
                </a:r>
                <a:br>
                  <a:rPr lang="en-US" sz="2900" dirty="0">
                    <a:latin typeface="Consolas" pitchFamily="49" charset="0"/>
                    <a:cs typeface="Consolas" pitchFamily="49" charset="0"/>
                  </a:rPr>
                </a:br>
                <a:r>
                  <a:rPr lang="en-US" sz="2900" dirty="0">
                    <a:latin typeface="Consolas" pitchFamily="49" charset="0"/>
                    <a:cs typeface="Consolas" pitchFamily="49" charset="0"/>
                  </a:rPr>
                  <a:t>  &lt;</a:t>
                </a:r>
                <a:r>
                  <a:rPr lang="en-US" sz="2900" dirty="0" err="1">
                    <a:latin typeface="Consolas" pitchFamily="49" charset="0"/>
                    <a:cs typeface="Consolas" pitchFamily="49" charset="0"/>
                  </a:rPr>
                  <a:t>epub:default</a:t>
                </a:r>
                <a:r>
                  <a:rPr lang="en-US" sz="2900" dirty="0">
                    <a:latin typeface="Consolas" pitchFamily="49" charset="0"/>
                    <a:cs typeface="Consolas" pitchFamily="49" charset="0"/>
                  </a:rPr>
                  <a:t>&gt;</a:t>
                </a:r>
                <a:br>
                  <a:rPr lang="en-US" sz="2900" dirty="0">
                    <a:latin typeface="Consolas" pitchFamily="49" charset="0"/>
                    <a:cs typeface="Consolas" pitchFamily="49" charset="0"/>
                  </a:rPr>
                </a:br>
                <a:r>
                  <a:rPr lang="en-US" sz="2900" dirty="0">
                    <a:latin typeface="Consolas" pitchFamily="49" charset="0"/>
                    <a:cs typeface="Consolas" pitchFamily="49" charset="0"/>
                  </a:rPr>
                  <a:t>     &lt;p&gt;H&lt;sub&gt;2&lt;/sub&gt;SO&lt;sub&gt;4&lt;/sub&gt;&lt;/p&gt;</a:t>
                </a:r>
                <a:br>
                  <a:rPr lang="en-US" sz="2900" dirty="0">
                    <a:latin typeface="Consolas" pitchFamily="49" charset="0"/>
                    <a:cs typeface="Consolas" pitchFamily="49" charset="0"/>
                  </a:rPr>
                </a:br>
                <a:r>
                  <a:rPr lang="en-US" sz="2900" dirty="0">
                    <a:latin typeface="Consolas" pitchFamily="49" charset="0"/>
                    <a:cs typeface="Consolas" pitchFamily="49" charset="0"/>
                  </a:rPr>
                  <a:t>  &lt;/</a:t>
                </a:r>
                <a:r>
                  <a:rPr lang="en-US" sz="2900" dirty="0" err="1">
                    <a:latin typeface="Consolas" pitchFamily="49" charset="0"/>
                    <a:cs typeface="Consolas" pitchFamily="49" charset="0"/>
                  </a:rPr>
                  <a:t>epub:default</a:t>
                </a:r>
                <a:r>
                  <a:rPr lang="en-US" sz="2900" dirty="0">
                    <a:latin typeface="Consolas" pitchFamily="49" charset="0"/>
                    <a:cs typeface="Consolas" pitchFamily="49" charset="0"/>
                  </a:rPr>
                  <a:t>&gt;</a:t>
                </a:r>
                <a:br>
                  <a:rPr lang="en-US" sz="2900" dirty="0">
                    <a:latin typeface="Consolas" pitchFamily="49" charset="0"/>
                    <a:cs typeface="Consolas" pitchFamily="49" charset="0"/>
                  </a:rPr>
                </a:br>
                <a:r>
                  <a:rPr lang="en-US" sz="2900" dirty="0">
                    <a:latin typeface="Consolas" pitchFamily="49" charset="0"/>
                    <a:cs typeface="Consolas" pitchFamily="49" charset="0"/>
                  </a:rPr>
                  <a:t>&lt;/</a:t>
                </a:r>
                <a:r>
                  <a:rPr lang="en-US" sz="2900" dirty="0" err="1">
                    <a:latin typeface="Consolas" pitchFamily="49" charset="0"/>
                    <a:cs typeface="Consolas" pitchFamily="49" charset="0"/>
                  </a:rPr>
                  <a:t>epub:switch</a:t>
                </a:r>
                <a:r>
                  <a:rPr lang="en-US" sz="2900" dirty="0">
                    <a:latin typeface="Consolas" pitchFamily="49" charset="0"/>
                    <a:cs typeface="Consolas" pitchFamily="49" charset="0"/>
                  </a:rPr>
                  <a:t>&gt;</a:t>
                </a:r>
                <a:endParaRPr lang="en-US" sz="1800" dirty="0">
                  <a:latin typeface="Consolas" pitchFamily="49" charset="0"/>
                  <a:cs typeface="Consolas" pitchFamily="49"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00150"/>
                <a:ext cx="8229600" cy="3657599"/>
              </a:xfrm>
              <a:blipFill rotWithShape="1">
                <a:blip r:embed="rId2" cstate="print"/>
                <a:stretch>
                  <a:fillRect l="-222" t="-1333" b="-333"/>
                </a:stretch>
              </a:blipFill>
            </p:spPr>
            <p:txBody>
              <a:bodyPr/>
              <a:lstStyle/>
              <a:p>
                <a:r>
                  <a:rPr lang="en-US">
                    <a:noFill/>
                  </a:rPr>
                  <a:t> </a:t>
                </a:r>
              </a:p>
            </p:txBody>
          </p:sp>
        </mc:Fallback>
      </mc:AlternateContent>
    </p:spTree>
    <p:extLst>
      <p:ext uri="{BB962C8B-B14F-4D97-AF65-F5344CB8AC3E}">
        <p14:creationId xmlns="" xmlns:p14="http://schemas.microsoft.com/office/powerpoint/2010/main" val="1962814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5716</TotalTime>
  <Words>12229</Words>
  <Application>Microsoft Office PowerPoint</Application>
  <PresentationFormat>On-screen Show (16:9)</PresentationFormat>
  <Paragraphs>1396</Paragraphs>
  <Slides>122</Slides>
  <Notes>61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122</vt:i4>
      </vt:variant>
    </vt:vector>
  </HeadingPairs>
  <TitlesOfParts>
    <vt:vector size="125" baseType="lpstr">
      <vt:lpstr>Office Theme</vt:lpstr>
      <vt:lpstr>1_Office Theme</vt:lpstr>
      <vt:lpstr>Image</vt:lpstr>
      <vt:lpstr>3PUB</vt:lpstr>
      <vt:lpstr>Slide 2</vt:lpstr>
      <vt:lpstr>Slide 3</vt:lpstr>
      <vt:lpstr>What’s an epub?</vt:lpstr>
      <vt:lpstr>What’s an epub?</vt:lpstr>
      <vt:lpstr>What’s an epub?</vt:lpstr>
      <vt:lpstr>Slide 7</vt:lpstr>
      <vt:lpstr>Tools we will use</vt:lpstr>
      <vt:lpstr>Tools we will be using:</vt:lpstr>
      <vt:lpstr>XHTML, WTF? or  Amanda teaches XHTML in 5 minutes or less</vt:lpstr>
      <vt:lpstr>Slide 11</vt:lpstr>
      <vt:lpstr>Slide 12</vt:lpstr>
      <vt:lpstr>Slide 13</vt:lpstr>
      <vt:lpstr>Slide 14</vt:lpstr>
      <vt:lpstr>Cascading Style Sheets (CSS)</vt:lpstr>
      <vt:lpstr>Cascading Style Sheets (CSS)</vt:lpstr>
      <vt:lpstr>Epub 2.0.1 Dissection</vt:lpstr>
      <vt:lpstr>Opening up the epub file</vt:lpstr>
      <vt:lpstr>Inside the epub</vt:lpstr>
      <vt:lpstr>The OEBPS file</vt:lpstr>
      <vt:lpstr>XHTML files</vt:lpstr>
      <vt:lpstr>CSS files</vt:lpstr>
      <vt:lpstr>toc.ncx: The Table of Contents</vt:lpstr>
      <vt:lpstr>Navigating content.opf</vt:lpstr>
      <vt:lpstr>Conversion to 3pub</vt:lpstr>
      <vt:lpstr>Structural Changes</vt:lpstr>
      <vt:lpstr>Structural changes: How To</vt:lpstr>
      <vt:lpstr>Version tracking</vt:lpstr>
      <vt:lpstr>Introducing xmlns:epub</vt:lpstr>
      <vt:lpstr>The Epub Navigational Document</vt:lpstr>
      <vt:lpstr>Finished!</vt:lpstr>
      <vt:lpstr>Slide 32</vt:lpstr>
      <vt:lpstr>epub:type and semantic inflection</vt:lpstr>
      <vt:lpstr>epub:type terms </vt:lpstr>
      <vt:lpstr>Slide 35</vt:lpstr>
      <vt:lpstr>Metadata</vt:lpstr>
      <vt:lpstr>Options for &lt;dc:title&gt;</vt:lpstr>
      <vt:lpstr>Other dc:terms</vt:lpstr>
      <vt:lpstr>Landmarks</vt:lpstr>
      <vt:lpstr>3pub adds semantics through:</vt:lpstr>
      <vt:lpstr>Slide 41</vt:lpstr>
      <vt:lpstr>HTML5 Support</vt:lpstr>
      <vt:lpstr>HTML5 Support</vt:lpstr>
      <vt:lpstr>HTML5 Support</vt:lpstr>
      <vt:lpstr>HTML5 Support</vt:lpstr>
      <vt:lpstr>HTML5 Support</vt:lpstr>
      <vt:lpstr>HTML5 Support: Prefix</vt:lpstr>
      <vt:lpstr>HTML5 Support: epub:trigger</vt:lpstr>
      <vt:lpstr>HTML5 Support: epub:triggers</vt:lpstr>
      <vt:lpstr>HTML5 Support: epub:triggers</vt:lpstr>
      <vt:lpstr>HTML5 Support: epub:triggers</vt:lpstr>
      <vt:lpstr>HTML5 Support: epub:triggers</vt:lpstr>
      <vt:lpstr>HTML5 Support: epub:triggers</vt:lpstr>
      <vt:lpstr>HTML5 Support: epub:triggers</vt:lpstr>
      <vt:lpstr>HTML5 Support: epub:triggers</vt:lpstr>
      <vt:lpstr>HTML5 Support: epub:triggers</vt:lpstr>
      <vt:lpstr>HTML5 Support: Alternate Style Tags</vt:lpstr>
      <vt:lpstr>HTML5 Support: Alternate Style Tags</vt:lpstr>
      <vt:lpstr>HTML5 Support</vt:lpstr>
      <vt:lpstr>HTML5 Support: MathML</vt:lpstr>
      <vt:lpstr>HTML5 Support: MathML</vt:lpstr>
      <vt:lpstr>HTML5 Support: MathML</vt:lpstr>
      <vt:lpstr>HTML5 Support: MathML</vt:lpstr>
      <vt:lpstr>HTML5 Support: MathML Styles</vt:lpstr>
      <vt:lpstr>HTML5 Support: MathML Styles</vt:lpstr>
      <vt:lpstr>HTML5 Support: MathML Alternatives</vt:lpstr>
      <vt:lpstr>HTML5 Support: MathML Alternatives</vt:lpstr>
      <vt:lpstr>HTML5 Support: MathML Alternatives</vt:lpstr>
      <vt:lpstr>MathML: Alternatives</vt:lpstr>
      <vt:lpstr>MathML: Alternatives</vt:lpstr>
      <vt:lpstr>HTML5 Support: MathML Alternatives</vt:lpstr>
      <vt:lpstr>HTML5 Support: MathML Alternatives</vt:lpstr>
      <vt:lpstr>HTML5 Support: MathML Things to Note</vt:lpstr>
      <vt:lpstr>HTML5 Support: SVG</vt:lpstr>
      <vt:lpstr>HTML5 Support: SVG</vt:lpstr>
      <vt:lpstr>HTML5 Support: SVG</vt:lpstr>
      <vt:lpstr>HTML5 Support: SVG</vt:lpstr>
      <vt:lpstr>HTML5 Support: SVG</vt:lpstr>
      <vt:lpstr>HTML5 Support: SVG</vt:lpstr>
      <vt:lpstr>HTML5 Support: Unicode PUA restriction</vt:lpstr>
      <vt:lpstr>Slide 81</vt:lpstr>
      <vt:lpstr>Media Overlays</vt:lpstr>
      <vt:lpstr>Media Overlays: getting technical</vt:lpstr>
      <vt:lpstr>Slide 84</vt:lpstr>
      <vt:lpstr>Slide 85</vt:lpstr>
      <vt:lpstr>Changes in other files</vt:lpstr>
      <vt:lpstr>Escapability and Skippability</vt:lpstr>
      <vt:lpstr>Overlays and embedded media</vt:lpstr>
      <vt:lpstr>Slide 89</vt:lpstr>
      <vt:lpstr>Text to Speech facilities</vt:lpstr>
      <vt:lpstr>Inline SSML </vt:lpstr>
      <vt:lpstr>The basics of PLS</vt:lpstr>
      <vt:lpstr>Declaring a PLS</vt:lpstr>
      <vt:lpstr>CSS Speech Properties</vt:lpstr>
      <vt:lpstr>Slide 95</vt:lpstr>
      <vt:lpstr>HTML5 Support: epub:switch </vt:lpstr>
      <vt:lpstr>HTML5 Support: epub:switch </vt:lpstr>
      <vt:lpstr>HTML5 Support: epub:switch </vt:lpstr>
      <vt:lpstr>HTML5 Support: epub:switch </vt:lpstr>
      <vt:lpstr>HTML5 Support: epub:switch </vt:lpstr>
      <vt:lpstr>Slide 101</vt:lpstr>
      <vt:lpstr>Canonical Fragment Identifiers</vt:lpstr>
      <vt:lpstr>Canonical Fragment Identifiers</vt:lpstr>
      <vt:lpstr>epubcfi(/6/4[first]!/4[content]/10[five]/3:10) </vt:lpstr>
      <vt:lpstr>epubcfi(/6/4[first]!/4[content]/10[five]/3:10) </vt:lpstr>
      <vt:lpstr>epubcfi(/6/4[first]!/4[content]/10[five]/3:10) </vt:lpstr>
      <vt:lpstr>epubcfi(/6/4[first]!/4[content]/10[five]/3:10) </vt:lpstr>
      <vt:lpstr>epubcfi(/6/4[first]!/4[content]/10[five]/3:10) </vt:lpstr>
      <vt:lpstr>epubcfi(/6/4[first]!/4[content]/10[five]/3:10) </vt:lpstr>
      <vt:lpstr>CFIs: Terminating steps</vt:lpstr>
      <vt:lpstr>Slide 111</vt:lpstr>
      <vt:lpstr>Scripting</vt:lpstr>
      <vt:lpstr>Scripting</vt:lpstr>
      <vt:lpstr>Scripting</vt:lpstr>
      <vt:lpstr>Scripting</vt:lpstr>
      <vt:lpstr>Slide 116</vt:lpstr>
      <vt:lpstr>CSS Differences</vt:lpstr>
      <vt:lpstr>CSS Differences</vt:lpstr>
      <vt:lpstr>CSS Differences</vt:lpstr>
      <vt:lpstr>CSS Differences</vt:lpstr>
      <vt:lpstr>CSS Differences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3PUB</dc:title>
  <dc:creator>Amanda</dc:creator>
  <cp:lastModifiedBy>Amanda</cp:lastModifiedBy>
  <cp:revision>124</cp:revision>
  <cp:lastPrinted>2012-02-10T16:05:48Z</cp:lastPrinted>
  <dcterms:created xsi:type="dcterms:W3CDTF">2012-02-10T18:28:03Z</dcterms:created>
  <dcterms:modified xsi:type="dcterms:W3CDTF">2012-02-12T17:15:33Z</dcterms:modified>
</cp:coreProperties>
</file>